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77" r:id="rId2"/>
    <p:sldId id="279" r:id="rId3"/>
    <p:sldId id="256" r:id="rId4"/>
    <p:sldId id="282" r:id="rId5"/>
    <p:sldId id="283" r:id="rId6"/>
    <p:sldId id="262" r:id="rId7"/>
    <p:sldId id="285" r:id="rId8"/>
    <p:sldId id="281" r:id="rId9"/>
    <p:sldId id="257" r:id="rId10"/>
    <p:sldId id="274" r:id="rId11"/>
    <p:sldId id="275" r:id="rId12"/>
    <p:sldId id="284" r:id="rId13"/>
    <p:sldId id="286" r:id="rId14"/>
    <p:sldId id="260" r:id="rId15"/>
    <p:sldId id="259" r:id="rId16"/>
    <p:sldId id="261" r:id="rId17"/>
    <p:sldId id="263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F9A0A-71E7-464A-8B0C-B528AD7B06F1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80DF-FB48-4E55-80B2-992546E68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7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80DF-FB48-4E55-80B2-992546E68C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8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80DF-FB48-4E55-80B2-992546E68C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9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20875C-A517-4FC1-9F99-0450D2860A49}" type="datetime1">
              <a:rPr lang="en-US" smtClean="0"/>
              <a:t>6/29/2021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8EC83C-4FCE-4190-82D2-6BCAFA57C6E4}" type="datetime1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018A64-1A94-4C4A-84F6-8CC925D19A00}" type="datetime1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CB3252-4CC3-4DC3-83A7-FAAB4B6C0127}" type="datetime1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2D0716-691D-4203-9075-1E2998F5CC79}" type="datetime1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300491-5C62-408D-83A6-6EF64754E306}" type="datetime1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E3210-3C06-43A6-8D1C-F02715A8B3A5}" type="datetime1">
              <a:rPr lang="en-US" smtClean="0"/>
              <a:t>6/29/2021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3C0C0-59B9-43F8-AD19-87F88D69679D}" type="datetime1">
              <a:rPr lang="en-US" smtClean="0"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F9DB16-4A57-4FBE-AFDD-65AF99DAA442}" type="datetime1">
              <a:rPr lang="en-US" smtClean="0"/>
              <a:t>6/29/2021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61949B5-8095-43D2-955A-E2A34C6CA9B2}" type="datetime1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38BFC6-4EB2-4D80-B526-634F60C7D7F8}" type="datetime1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5AB895-1A29-43A1-819A-23A6B3E39073}" type="datetime1">
              <a:rPr lang="en-US" smtClean="0"/>
              <a:t>6/29/2021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2FDF2B-28E3-423E-A430-0BB47BDFE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fa-IR" sz="4800" dirty="0" smtClean="0"/>
              <a:t>تداوی دوایی</a:t>
            </a:r>
            <a:endParaRPr lang="en-US" sz="4800" dirty="0" smtClean="0"/>
          </a:p>
          <a:p>
            <a:pPr marL="109728" indent="0" algn="ctr">
              <a:buNone/>
            </a:pPr>
            <a:r>
              <a:rPr lang="fa-IR" sz="4800" dirty="0" smtClean="0"/>
              <a:t> یا </a:t>
            </a:r>
            <a:endParaRPr lang="en-US" sz="4800" dirty="0" smtClean="0"/>
          </a:p>
          <a:p>
            <a:pPr marL="109728" indent="0" algn="ctr">
              <a:buNone/>
            </a:pPr>
            <a:r>
              <a:rPr lang="en-US" sz="4800" dirty="0" smtClean="0"/>
              <a:t>Pharmacotherapy</a:t>
            </a:r>
          </a:p>
          <a:p>
            <a:pPr marL="109728" indent="0" algn="ctr">
              <a:buNone/>
            </a:pPr>
            <a:endParaRPr lang="en-US" sz="4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7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726680" cy="5791200"/>
          </a:xfrm>
        </p:spPr>
        <p:txBody>
          <a:bodyPr>
            <a:normAutofit/>
          </a:bodyPr>
          <a:lstStyle/>
          <a:p>
            <a:pPr marL="425196" indent="-342900" algn="r" rtl="1">
              <a:lnSpc>
                <a:spcPct val="250000"/>
              </a:lnSpc>
              <a:buFont typeface="+mj-lt"/>
              <a:buAutoNum type="arabicPeriod"/>
            </a:pPr>
            <a:r>
              <a:rPr lang="fa-IR" sz="2100" dirty="0"/>
              <a:t> اشکریزی چشمی و آبریزش از بینی </a:t>
            </a:r>
            <a:endParaRPr lang="en-US" sz="2100" dirty="0"/>
          </a:p>
          <a:p>
            <a:pPr marL="425196" indent="-342900" algn="r" rtl="1">
              <a:lnSpc>
                <a:spcPct val="250000"/>
              </a:lnSpc>
              <a:buFont typeface="+mj-lt"/>
              <a:buAutoNum type="arabicPeriod"/>
            </a:pPr>
            <a:r>
              <a:rPr lang="fa-IR" sz="2100" dirty="0"/>
              <a:t>  اتساع مردمک چشم </a:t>
            </a:r>
            <a:endParaRPr lang="en-US" sz="2100" dirty="0"/>
          </a:p>
          <a:p>
            <a:pPr marL="425196" indent="-342900" algn="r" rtl="1">
              <a:lnSpc>
                <a:spcPct val="250000"/>
              </a:lnSpc>
              <a:buFont typeface="+mj-lt"/>
              <a:buAutoNum type="arabicPeriod"/>
            </a:pPr>
            <a:r>
              <a:rPr lang="fa-IR" sz="2100" dirty="0"/>
              <a:t>  بی خوابی </a:t>
            </a:r>
            <a:endParaRPr lang="en-US" sz="2100" dirty="0"/>
          </a:p>
          <a:p>
            <a:pPr marL="425196" indent="-342900" algn="r" rtl="1">
              <a:lnSpc>
                <a:spcPct val="250000"/>
              </a:lnSpc>
              <a:buFont typeface="+mj-lt"/>
              <a:buAutoNum type="arabicPeriod"/>
            </a:pPr>
            <a:r>
              <a:rPr lang="fa-IR" sz="2100" dirty="0"/>
              <a:t>  بی قراری </a:t>
            </a:r>
            <a:endParaRPr lang="en-US" sz="2100" dirty="0"/>
          </a:p>
          <a:p>
            <a:pPr marL="425196" indent="-342900" algn="r" rtl="1">
              <a:lnSpc>
                <a:spcPct val="250000"/>
              </a:lnSpc>
              <a:buFont typeface="+mj-lt"/>
              <a:buAutoNum type="arabicPeriod"/>
            </a:pPr>
            <a:r>
              <a:rPr lang="fa-IR" sz="2100" dirty="0"/>
              <a:t> کرامپ  های عضلانی</a:t>
            </a:r>
            <a:endParaRPr lang="en-US" sz="2100" dirty="0"/>
          </a:p>
          <a:p>
            <a:pPr marL="82296" indent="0" algn="r" rtl="1">
              <a:buNone/>
            </a:pPr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762000"/>
            <a:ext cx="2676525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2490355"/>
            <a:ext cx="2733883" cy="1819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260" y="4309630"/>
            <a:ext cx="2603718" cy="192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8107680" cy="5791200"/>
          </a:xfrm>
        </p:spPr>
        <p:txBody>
          <a:bodyPr>
            <a:normAutofit/>
          </a:bodyPr>
          <a:lstStyle/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/>
              <a:t>خمیازه </a:t>
            </a:r>
            <a:endParaRPr lang="en-US" sz="2100" dirty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/>
              <a:t> عطسه</a:t>
            </a:r>
            <a:endParaRPr lang="en-US" sz="2100" dirty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/>
              <a:t> درد های استخوانی و </a:t>
            </a:r>
            <a:r>
              <a:rPr lang="fa-IR" sz="2100" dirty="0" smtClean="0"/>
              <a:t>عضلانی</a:t>
            </a:r>
            <a:endParaRPr lang="en-US" sz="2100" dirty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/>
              <a:t> افسردگی و اظطراب  </a:t>
            </a:r>
            <a:endParaRPr lang="en-US" sz="2100" dirty="0"/>
          </a:p>
          <a:p>
            <a:pPr>
              <a:lnSpc>
                <a:spcPct val="310000"/>
              </a:lnSpc>
            </a:pPr>
            <a:endParaRPr lang="en-US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2400"/>
            <a:ext cx="2600325" cy="1762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399" y="1858241"/>
            <a:ext cx="2295525" cy="16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73" y="3472296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99" r="11538" b="24531"/>
          <a:stretch/>
        </p:blipFill>
        <p:spPr>
          <a:xfrm>
            <a:off x="1501050" y="5215371"/>
            <a:ext cx="1911929" cy="14491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7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1490472"/>
          </a:xfrm>
        </p:spPr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fa-IR" dirty="0"/>
              <a:t>آزمایش استعمال مواد مخد</a:t>
            </a:r>
            <a:r>
              <a:rPr lang="prs-AF" dirty="0" smtClean="0"/>
              <a:t>ر</a:t>
            </a:r>
            <a:endParaRPr lang="prs-AF" dirty="0"/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تداوی دوایی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آشنایی با گروه های کمک خودی و همکاری متقابل</a:t>
            </a:r>
            <a:endParaRPr lang="en-US" dirty="0"/>
          </a:p>
          <a:p>
            <a:pPr algn="r" rtl="1"/>
            <a:endParaRPr lang="en-US" dirty="0"/>
          </a:p>
          <a:p>
            <a:pPr marL="109728" indent="0" algn="r" rt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Autofit/>
          </a:bodyPr>
          <a:lstStyle/>
          <a:p>
            <a:pPr algn="r" rtl="1"/>
            <a:r>
              <a:rPr lang="fa-IR" sz="2400" dirty="0" smtClean="0">
                <a:latin typeface="Avenir LT Std 65 Medium"/>
              </a:rPr>
              <a:t>سایر</a:t>
            </a:r>
            <a:r>
              <a:rPr lang="prs-AF" sz="2400" dirty="0">
                <a:latin typeface="Avenir LT Std 65 Medium"/>
              </a:rPr>
              <a:t> اجزا</a:t>
            </a:r>
            <a:r>
              <a:rPr lang="fa-IR" sz="2400" dirty="0" smtClean="0">
                <a:latin typeface="Avenir LT Std 65 Medium"/>
              </a:rPr>
              <a:t> تداوی </a:t>
            </a:r>
            <a:r>
              <a:rPr lang="fa-IR" sz="2400" dirty="0">
                <a:latin typeface="Avenir LT Std 65 Medium"/>
              </a:rPr>
              <a:t>ا</a:t>
            </a:r>
            <a:r>
              <a:rPr lang="prs-AF" sz="2400" dirty="0">
                <a:latin typeface="Avenir LT Std 65 Medium"/>
              </a:rPr>
              <a:t>بتدایی</a:t>
            </a:r>
            <a:r>
              <a:rPr lang="fa-IR" sz="2400" dirty="0">
                <a:latin typeface="Avenir LT Std 65 Medium"/>
              </a:rPr>
              <a:t> </a:t>
            </a:r>
            <a:r>
              <a:rPr lang="fa-IR" sz="2400" dirty="0" smtClean="0">
                <a:latin typeface="Avenir LT Std 65 Medium"/>
              </a:rPr>
              <a:t>یا</a:t>
            </a:r>
            <a:r>
              <a:rPr lang="en-US" sz="2400" dirty="0" smtClean="0">
                <a:latin typeface="Avenir LT Std 65 Medium"/>
              </a:rPr>
              <a:t>Primary </a:t>
            </a:r>
            <a:r>
              <a:rPr lang="en-US" sz="2400" dirty="0">
                <a:latin typeface="Avenir LT Std 65 Medium"/>
              </a:rPr>
              <a:t>Treatment—Other </a:t>
            </a:r>
            <a:r>
              <a:rPr lang="en-US" sz="2400" dirty="0" smtClean="0">
                <a:latin typeface="Avenir LT Std 65 Medium"/>
              </a:rPr>
              <a:t>Components 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304800"/>
            <a:ext cx="8153400" cy="9906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en-US" sz="2800" dirty="0" smtClean="0">
                <a:latin typeface="Avenir LT Std 65 Medium"/>
              </a:rPr>
              <a:t> Pharmaco Therapy </a:t>
            </a:r>
            <a:r>
              <a:rPr lang="prs-AF" sz="2800" dirty="0" smtClean="0">
                <a:latin typeface="Avenir LT Std 65 Medium"/>
              </a:rPr>
              <a:t>تداوی دوایی</a:t>
            </a:r>
            <a:endParaRPr lang="en-US" sz="2800" dirty="0" smtClean="0">
              <a:latin typeface="Avenir LT Std 65 Medium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561109" y="1981200"/>
            <a:ext cx="8229600" cy="14904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>
              <a:buFont typeface="Wingdings" pitchFamily="2" charset="2"/>
              <a:buChar char="v"/>
            </a:pPr>
            <a:r>
              <a:rPr lang="fa-IR" dirty="0"/>
              <a:t>بصورت</a:t>
            </a:r>
            <a:r>
              <a:rPr lang="prs-AF" dirty="0"/>
              <a:t> وصفی</a:t>
            </a:r>
            <a:r>
              <a:rPr lang="fa-IR" dirty="0"/>
              <a:t> </a:t>
            </a:r>
            <a:r>
              <a:rPr lang="prs-AF" dirty="0"/>
              <a:t>همرای مشوره دهی و سایر خدمات تداوی استفاده میشود ، نه بجای آن </a:t>
            </a:r>
            <a:r>
              <a:rPr lang="en-US" dirty="0"/>
              <a:t>.</a:t>
            </a:r>
            <a:r>
              <a:rPr lang="prs-AF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2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81288" cy="2743200"/>
          </a:xfrm>
        </p:spPr>
        <p:txBody>
          <a:bodyPr>
            <a:noAutofit/>
          </a:bodyPr>
          <a:lstStyle/>
          <a:p>
            <a:pPr marL="539496" indent="-457200" algn="r" rtl="1">
              <a:buFont typeface="+mj-lt"/>
              <a:buAutoNum type="arabicPeriod"/>
            </a:pPr>
            <a:r>
              <a:rPr lang="fa-IR" sz="2100" dirty="0" smtClean="0"/>
              <a:t>سمزدایی عرضی </a:t>
            </a:r>
            <a:r>
              <a:rPr lang="fa-IR" sz="2100" dirty="0"/>
              <a:t>ی</a:t>
            </a:r>
            <a:r>
              <a:rPr lang="fa-IR" sz="2100" dirty="0" smtClean="0"/>
              <a:t>ا </a:t>
            </a:r>
            <a:r>
              <a:rPr lang="en-US" sz="2100" dirty="0" smtClean="0"/>
              <a:t>symptomatic </a:t>
            </a:r>
            <a:r>
              <a:rPr lang="fa-IR" sz="2100" dirty="0" smtClean="0"/>
              <a:t> توسط </a:t>
            </a:r>
            <a:r>
              <a:rPr lang="en-US" sz="2100" dirty="0" smtClean="0"/>
              <a:t>agonist </a:t>
            </a:r>
            <a:r>
              <a:rPr lang="fa-IR" sz="2100" dirty="0" smtClean="0"/>
              <a:t> های الفا ادرینرجیک </a:t>
            </a:r>
            <a:r>
              <a:rPr lang="en-US" sz="2100" dirty="0" smtClean="0"/>
              <a:t>clonidine) </a:t>
            </a:r>
            <a:r>
              <a:rPr lang="fa-IR" sz="2100" dirty="0" smtClean="0"/>
              <a:t> ) و دواهای کمکی دیگر که بیشتر در مراکز تداوی در افغانستان صورت میگیرد که بعدآ به صورت مفصل تشریح میگردد.</a:t>
            </a:r>
          </a:p>
          <a:p>
            <a:pPr marL="539496" indent="-457200" algn="r" rtl="1">
              <a:buFont typeface="+mj-lt"/>
              <a:buAutoNum type="arabicPeriod"/>
            </a:pPr>
            <a:endParaRPr lang="fa-IR" sz="2100" dirty="0" smtClean="0"/>
          </a:p>
          <a:p>
            <a:pPr marL="539496" indent="-457200" algn="r" rtl="1">
              <a:buFont typeface="+mj-lt"/>
              <a:buAutoNum type="arabicPeriod"/>
            </a:pPr>
            <a:r>
              <a:rPr lang="fa-IR" sz="2100" dirty="0" smtClean="0"/>
              <a:t>سمزدایی با </a:t>
            </a:r>
            <a:r>
              <a:rPr lang="en-US" sz="2100" dirty="0" smtClean="0"/>
              <a:t>agonist </a:t>
            </a:r>
            <a:r>
              <a:rPr lang="fa-IR" sz="2100" dirty="0" smtClean="0"/>
              <a:t> های اوپیودی مانند </a:t>
            </a:r>
            <a:r>
              <a:rPr lang="en-US" sz="2100" dirty="0" smtClean="0"/>
              <a:t>methadone   Buprenorphine</a:t>
            </a:r>
            <a:r>
              <a:rPr lang="fa-IR" sz="2100" dirty="0" smtClean="0"/>
              <a:t> به شکل جای گ</a:t>
            </a:r>
            <a:r>
              <a:rPr lang="fa-IR" sz="2100" dirty="0"/>
              <a:t>ز</a:t>
            </a:r>
            <a:r>
              <a:rPr lang="fa-IR" sz="2100" dirty="0" smtClean="0"/>
              <a:t>ین یا </a:t>
            </a:r>
            <a:r>
              <a:rPr lang="en-US" sz="2100" dirty="0" smtClean="0"/>
              <a:t> Substuet </a:t>
            </a:r>
            <a:r>
              <a:rPr lang="fa-IR" sz="2100" dirty="0"/>
              <a:t>.</a:t>
            </a:r>
            <a:r>
              <a:rPr lang="fa-IR" sz="2100" dirty="0" smtClean="0"/>
              <a:t> دواهای </a:t>
            </a:r>
            <a:r>
              <a:rPr lang="en-US" sz="2100" dirty="0" smtClean="0"/>
              <a:t>agonist </a:t>
            </a:r>
            <a:r>
              <a:rPr lang="fa-IR" sz="2100" dirty="0" smtClean="0"/>
              <a:t> افیونی مواد هستند که همانند مواد طبعی افیونی </a:t>
            </a:r>
            <a:r>
              <a:rPr lang="en-US" sz="2100" dirty="0" smtClean="0"/>
              <a:t>Natural</a:t>
            </a:r>
            <a:r>
              <a:rPr lang="fa-IR" sz="2100" dirty="0" smtClean="0"/>
              <a:t>  و نیمه صنعتی افیونی </a:t>
            </a:r>
            <a:r>
              <a:rPr lang="en-US" sz="2100" dirty="0" smtClean="0"/>
              <a:t>semi synthetic</a:t>
            </a:r>
            <a:r>
              <a:rPr lang="fa-IR" sz="2100" dirty="0" smtClean="0"/>
              <a:t> بالای انسان تاثیر دارد</a:t>
            </a: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rtl="1"/>
            <a:r>
              <a:rPr lang="fa-IR" sz="2000" dirty="0">
                <a:effectLst/>
              </a:rPr>
              <a:t> </a:t>
            </a:r>
            <a:r>
              <a:rPr lang="en-US" sz="2000" dirty="0">
                <a:effectLst/>
              </a:rPr>
              <a:t/>
            </a:r>
            <a:br>
              <a:rPr lang="en-US" sz="2000" dirty="0">
                <a:effectLst/>
              </a:rPr>
            </a:br>
            <a:r>
              <a:rPr lang="en-US" sz="2000" b="1" dirty="0">
                <a:effectLst/>
              </a:rPr>
              <a:t>Detoxification</a:t>
            </a:r>
            <a:r>
              <a:rPr lang="fa-IR" sz="2000" b="1" dirty="0">
                <a:effectLst/>
              </a:rPr>
              <a:t> به روش های گوناگون صورت میگیرد که مهمترین آن </a:t>
            </a:r>
            <a:r>
              <a:rPr lang="fa-IR" sz="2000" b="1" dirty="0" smtClean="0">
                <a:effectLst/>
              </a:rPr>
              <a:t>عبارت است از:</a:t>
            </a:r>
            <a:r>
              <a:rPr lang="en-US" sz="2000" dirty="0">
                <a:effectLst/>
              </a:rPr>
              <a:t/>
            </a:r>
            <a:br>
              <a:rPr lang="en-US" sz="2000" dirty="0">
                <a:effectLst/>
              </a:rPr>
            </a:br>
            <a:endParaRPr lang="en-US" sz="2000" dirty="0">
              <a:latin typeface="Garamond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343400"/>
            <a:ext cx="3028950" cy="1514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399" y="4343399"/>
            <a:ext cx="2971801" cy="1514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>
                <a:effectLst/>
              </a:rPr>
              <a:t>ادویه فوق  جهت تداوی به دو مقصد استفاده میگردد</a:t>
            </a:r>
            <a:endParaRPr lang="en-US" sz="2800" dirty="0">
              <a:effectLst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19200" y="1676400"/>
            <a:ext cx="7620000" cy="12954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en-US" sz="2100" dirty="0" smtClean="0">
                <a:effectLst/>
              </a:rPr>
              <a:t>A</a:t>
            </a:r>
            <a:r>
              <a:rPr lang="fa-IR" sz="2100" dirty="0" smtClean="0">
                <a:effectLst/>
              </a:rPr>
              <a:t>: به مقصد سمزدایی یا </a:t>
            </a:r>
            <a:r>
              <a:rPr lang="en-US" sz="2100" dirty="0" smtClean="0">
                <a:effectLst/>
              </a:rPr>
              <a:t>Detoxification</a:t>
            </a:r>
          </a:p>
          <a:p>
            <a:pPr algn="r" rtl="1"/>
            <a:r>
              <a:rPr lang="fa-IR" sz="2100" dirty="0" smtClean="0">
                <a:effectLst/>
              </a:rPr>
              <a:t>: هدف از سم</a:t>
            </a:r>
            <a:r>
              <a:rPr lang="ps-AF" sz="2100" dirty="0" smtClean="0">
                <a:effectLst/>
              </a:rPr>
              <a:t> ز</a:t>
            </a:r>
            <a:r>
              <a:rPr lang="fa-IR" sz="2100" dirty="0" smtClean="0">
                <a:effectLst/>
              </a:rPr>
              <a:t>دایی با </a:t>
            </a:r>
            <a:r>
              <a:rPr lang="en-US" sz="2100" dirty="0" smtClean="0">
                <a:effectLst/>
              </a:rPr>
              <a:t>agonist </a:t>
            </a:r>
            <a:r>
              <a:rPr lang="fa-IR" sz="2100" dirty="0" smtClean="0">
                <a:effectLst/>
              </a:rPr>
              <a:t>ها تخفیف و از بین بردن اعراض و علایم ترک از باعث مواد مخدر میباشد   برای تنظیم دوز نظر به مقدار و نحوه مصرف تصمیم گرفته میشود که از</a:t>
            </a:r>
            <a:r>
              <a:rPr lang="en-US" sz="2100" dirty="0" smtClean="0">
                <a:effectLst/>
              </a:rPr>
              <a:t>Methadone </a:t>
            </a:r>
            <a:r>
              <a:rPr lang="fa-IR" sz="2100" dirty="0" smtClean="0">
                <a:effectLst/>
              </a:rPr>
              <a:t> به دوز 10 تا 25 میلی گرام شروع میشود وبه تدریج کاهش میابد که چندین هفته را در بر میگیرد</a:t>
            </a:r>
            <a:endParaRPr lang="en-US" sz="2100" dirty="0">
              <a:effectLst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219200" y="3810000"/>
            <a:ext cx="7620000" cy="12954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en-US" sz="2100" b="1" dirty="0" smtClean="0">
                <a:effectLst/>
              </a:rPr>
              <a:t>:B</a:t>
            </a:r>
            <a:r>
              <a:rPr lang="fa-IR" sz="2100" dirty="0">
                <a:effectLst/>
              </a:rPr>
              <a:t> در مرحله </a:t>
            </a:r>
            <a:r>
              <a:rPr lang="en-US" sz="2100" dirty="0">
                <a:effectLst/>
              </a:rPr>
              <a:t>MMT</a:t>
            </a:r>
            <a:r>
              <a:rPr lang="fa-IR" sz="2100" dirty="0">
                <a:effectLst/>
              </a:rPr>
              <a:t> </a:t>
            </a:r>
            <a:endParaRPr lang="en-US" sz="2100" dirty="0" smtClean="0">
              <a:effectLst/>
            </a:endParaRPr>
          </a:p>
          <a:p>
            <a:pPr algn="r" rtl="1"/>
            <a:r>
              <a:rPr lang="fa-IR" sz="2100" dirty="0" smtClean="0">
                <a:effectLst/>
              </a:rPr>
              <a:t>یعنی </a:t>
            </a:r>
            <a:r>
              <a:rPr lang="fa-IR" sz="2100" dirty="0">
                <a:effectLst/>
              </a:rPr>
              <a:t>نگهدارنده که چهت کاهش اضرار جسمی اجتماعی و تداوی از انها استفاده میگردد که دراین حالت از میتادون از دوز کم شروع میشود تا 125 میلی گرام هم رسانده میتونیم که چندین سال </a:t>
            </a:r>
            <a:r>
              <a:rPr lang="fa-IR" sz="2100" dirty="0" smtClean="0">
                <a:effectLst/>
              </a:rPr>
              <a:t>حتی </a:t>
            </a:r>
            <a:r>
              <a:rPr lang="fa-IR" sz="2100" dirty="0">
                <a:effectLst/>
              </a:rPr>
              <a:t>تا آخر عمر دوام پیدا میکند</a:t>
            </a:r>
            <a:endParaRPr lang="en-US" sz="2100" dirty="0">
              <a:effectLst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066800"/>
            <a:ext cx="8336280" cy="2895600"/>
          </a:xfrm>
        </p:spPr>
        <p:txBody>
          <a:bodyPr>
            <a:normAutofit/>
          </a:bodyPr>
          <a:lstStyle/>
          <a:p>
            <a:pPr marL="539496" indent="-457200" algn="r" rtl="1">
              <a:lnSpc>
                <a:spcPct val="150000"/>
              </a:lnSpc>
              <a:buFont typeface="+mj-lt"/>
              <a:buAutoNum type="arabicPeriod" startAt="3"/>
            </a:pPr>
            <a:r>
              <a:rPr lang="fa-IR" sz="2400" dirty="0" smtClean="0"/>
              <a:t>سمزدایی </a:t>
            </a:r>
            <a:r>
              <a:rPr lang="fa-IR" sz="2400" dirty="0"/>
              <a:t>با دواهای </a:t>
            </a:r>
            <a:r>
              <a:rPr lang="en-US" sz="2400" dirty="0"/>
              <a:t>Antagonist</a:t>
            </a:r>
            <a:r>
              <a:rPr lang="fa-IR" sz="2400" dirty="0"/>
              <a:t> های افیونی (روش سریع و فوق سریع با </a:t>
            </a:r>
            <a:r>
              <a:rPr lang="en-US" sz="2400" dirty="0" smtClean="0"/>
              <a:t>Naloxone</a:t>
            </a:r>
            <a:r>
              <a:rPr lang="fa-IR" sz="2400" dirty="0" smtClean="0"/>
              <a:t> </a:t>
            </a:r>
            <a:r>
              <a:rPr lang="en-US" sz="2400" dirty="0" smtClean="0"/>
              <a:t>&amp;</a:t>
            </a:r>
            <a:r>
              <a:rPr lang="fa-IR" sz="2400" dirty="0" smtClean="0"/>
              <a:t> </a:t>
            </a:r>
            <a:r>
              <a:rPr lang="en-US" sz="2400" dirty="0"/>
              <a:t>Naltrexone</a:t>
            </a:r>
            <a:r>
              <a:rPr lang="fa-IR" sz="2400" dirty="0" smtClean="0"/>
              <a:t>هدف </a:t>
            </a:r>
            <a:r>
              <a:rPr lang="fa-IR" sz="2400" dirty="0"/>
              <a:t>از این نوع تداوی جدا کردن مواد افیونی از آخذه ها ی خود در نتیجه تسریع در پروسه سمزدایی </a:t>
            </a:r>
            <a:r>
              <a:rPr lang="fa-IR" sz="2400" dirty="0" smtClean="0"/>
              <a:t>است.</a:t>
            </a:r>
            <a:endParaRPr lang="en-US" sz="2400" dirty="0"/>
          </a:p>
          <a:p>
            <a:pPr algn="r" rtl="1">
              <a:lnSpc>
                <a:spcPct val="150000"/>
              </a:lnSpc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498080" cy="4800600"/>
          </a:xfrm>
        </p:spPr>
        <p:txBody>
          <a:bodyPr>
            <a:noAutofit/>
          </a:bodyPr>
          <a:lstStyle/>
          <a:p>
            <a:pPr marL="82296" indent="0" algn="r" rtl="1">
              <a:buNone/>
            </a:pPr>
            <a:r>
              <a:rPr lang="en-US" sz="2100" b="1" dirty="0"/>
              <a:t>A</a:t>
            </a:r>
            <a:r>
              <a:rPr lang="fa-IR" sz="2100" b="1" dirty="0"/>
              <a:t>   تجویز </a:t>
            </a:r>
            <a:r>
              <a:rPr lang="en-US" sz="2100" b="1" dirty="0"/>
              <a:t>clonidine: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تجویز کلونیدین تنها اعراض و علایم ادرینرجیک ترک را کنترول میکند و </a:t>
            </a:r>
            <a:r>
              <a:rPr lang="fa-IR" sz="2100" dirty="0" smtClean="0"/>
              <a:t>بس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   پیش از تجویز کلونیدین نکات ذیل باید در نظر باشد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فشار خون باید کمتر </a:t>
            </a:r>
            <a:r>
              <a:rPr lang="fa-IR" sz="2100" dirty="0" smtClean="0"/>
              <a:t>از</a:t>
            </a:r>
            <a:r>
              <a:rPr lang="en-US" sz="2100" dirty="0" smtClean="0"/>
              <a:t> mmhg</a:t>
            </a:r>
            <a:r>
              <a:rPr lang="fa-IR" sz="2100" dirty="0" smtClean="0"/>
              <a:t> </a:t>
            </a:r>
            <a:r>
              <a:rPr lang="fa-IR" sz="2100" dirty="0"/>
              <a:t>85/55 </a:t>
            </a:r>
            <a:r>
              <a:rPr lang="en-US" sz="2100" dirty="0" smtClean="0"/>
              <a:t> </a:t>
            </a:r>
            <a:r>
              <a:rPr lang="fa-IR" sz="2100" dirty="0" smtClean="0"/>
              <a:t> </a:t>
            </a:r>
            <a:r>
              <a:rPr lang="fa-IR" sz="2100" dirty="0"/>
              <a:t>نباشد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مریض از نظر سابق مشکلات قلبی ریوی باید احتیاط گردد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در مورد تداخل دوایی </a:t>
            </a:r>
            <a:r>
              <a:rPr lang="en-US" sz="2100" dirty="0"/>
              <a:t>Clonidine  </a:t>
            </a:r>
            <a:r>
              <a:rPr lang="fa-IR" sz="2100" dirty="0"/>
              <a:t> با </a:t>
            </a:r>
            <a:r>
              <a:rPr lang="fa-IR" sz="2100" dirty="0" smtClean="0"/>
              <a:t>الکول . خواب </a:t>
            </a:r>
            <a:r>
              <a:rPr lang="fa-IR" sz="2100" dirty="0"/>
              <a:t>آور </a:t>
            </a:r>
            <a:r>
              <a:rPr lang="fa-IR" sz="2100" dirty="0" smtClean="0"/>
              <a:t>. باربیتورات </a:t>
            </a:r>
            <a:r>
              <a:rPr lang="fa-IR" sz="2100" dirty="0"/>
              <a:t>ها دیوروتیک ها و سایر دارو های ضد فشار خون </a:t>
            </a:r>
            <a:r>
              <a:rPr lang="fa-IR" sz="2100" dirty="0" smtClean="0"/>
              <a:t> توجه شود .</a:t>
            </a:r>
          </a:p>
          <a:p>
            <a:pPr marL="82296" indent="0" algn="r" rtl="1">
              <a:buNone/>
            </a:pPr>
            <a:r>
              <a:rPr lang="fa-IR" sz="2100" dirty="0"/>
              <a:t>دوز شروع باید 0.2 میلی گرام 2 الی 3 مرتبه در روز میتوان شروع کرد تا 1.2 میلی گرام در روز داده میتوانیم 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دوز سمزدایی اغلبآ از 5 تا 10 روز میتوانیم ادامه </a:t>
            </a:r>
            <a:r>
              <a:rPr lang="fa-IR" sz="2100" dirty="0" smtClean="0"/>
              <a:t>بدهیم 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 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مریض در جریان تداوی باید تحت مراقبت و چک علایم حیاتی کردد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کلونیدین باید  به تدریج یعنی 2 الی 4 روز کاهش و قطع گردد</a:t>
            </a:r>
            <a:endParaRPr lang="en-US" sz="2100" dirty="0"/>
          </a:p>
          <a:p>
            <a:pPr marL="82296" indent="0" algn="r">
              <a:buNone/>
            </a:pP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r" rtl="1"/>
            <a:r>
              <a:rPr lang="fa-IR" sz="3200" b="1" dirty="0">
                <a:effectLst/>
              </a:rPr>
              <a:t>1 سمزدایی عرضی با </a:t>
            </a:r>
            <a:r>
              <a:rPr lang="en-US" sz="3200" b="1" dirty="0">
                <a:effectLst/>
              </a:rPr>
              <a:t>  clonidine </a:t>
            </a:r>
            <a:r>
              <a:rPr lang="fa-IR" sz="3200" b="1" dirty="0">
                <a:effectLst/>
              </a:rPr>
              <a:t> و دواهای کمکی:</a:t>
            </a:r>
            <a:r>
              <a:rPr lang="en-US" sz="3200" dirty="0">
                <a:effectLst/>
              </a:rPr>
              <a:t/>
            </a:r>
            <a:br>
              <a:rPr lang="en-US" sz="3200" dirty="0">
                <a:effectLst/>
              </a:rPr>
            </a:br>
            <a:endParaRPr lang="en-US" sz="32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3733800"/>
          </a:xfrm>
        </p:spPr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 1</a:t>
            </a:r>
            <a:r>
              <a:rPr lang="en-US" sz="2100" dirty="0"/>
              <a:t>  :  Antidepressant</a:t>
            </a:r>
            <a:r>
              <a:rPr lang="fa-IR" sz="2100" dirty="0"/>
              <a:t> : میتوان از ترای سیکلیک ها </a:t>
            </a:r>
            <a:r>
              <a:rPr lang="en-US" sz="2100" dirty="0"/>
              <a:t>SSRI</a:t>
            </a:r>
            <a:r>
              <a:rPr lang="fa-IR" sz="2100" dirty="0"/>
              <a:t> ها استفاده 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  دلایل استفاده از ادویه فوق الذکر قرار ذیل است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a</a:t>
            </a:r>
            <a:r>
              <a:rPr lang="fa-IR" sz="2100" dirty="0"/>
              <a:t>: برای کاهش مشکلات فشار خون از باعث کلونیدین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b</a:t>
            </a:r>
            <a:r>
              <a:rPr lang="fa-IR" sz="2100" dirty="0"/>
              <a:t>: بهبود خواب و اشتها کاهش آب ریزش از بینی برای تداوی مشکلات اظطراب وافسردگی </a:t>
            </a: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 rtl="1"/>
            <a:r>
              <a:rPr lang="en-US" sz="3200" b="1" dirty="0">
                <a:effectLst/>
              </a:rPr>
              <a:t>B</a:t>
            </a:r>
            <a:r>
              <a:rPr lang="fa-IR" sz="3200" b="1" dirty="0">
                <a:effectLst/>
              </a:rPr>
              <a:t> تجویز دارو های </a:t>
            </a:r>
            <a:r>
              <a:rPr lang="fa-IR" sz="3200" b="1" dirty="0" smtClean="0">
                <a:effectLst/>
              </a:rPr>
              <a:t>کمکی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143000" y="1066800"/>
            <a:ext cx="7498080" cy="20574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/>
            <a:r>
              <a:rPr lang="fa-IR" sz="2100" b="1" dirty="0" smtClean="0"/>
              <a:t>طریق </a:t>
            </a:r>
            <a:r>
              <a:rPr lang="fa-IR" sz="2100" b="1" dirty="0"/>
              <a:t>تجویز </a:t>
            </a:r>
            <a:r>
              <a:rPr lang="en-US" sz="2100" b="1" dirty="0"/>
              <a:t>:</a:t>
            </a:r>
            <a:endParaRPr lang="en-US" sz="2100" dirty="0"/>
          </a:p>
          <a:p>
            <a:pPr algn="r" rtl="1"/>
            <a:r>
              <a:rPr lang="en-US" sz="2100" b="1" dirty="0"/>
              <a:t>Tab </a:t>
            </a:r>
            <a:r>
              <a:rPr lang="en-US" sz="2100" dirty="0"/>
              <a:t>amitriptyline </a:t>
            </a:r>
            <a:r>
              <a:rPr lang="fa-IR" sz="2100" dirty="0"/>
              <a:t>روزانه 25 الی 150 میلی گرام یعنی روزانه 25ملی گرام دوبار در روز شروع بعدآ به مرور زمان بشتر گردیده سه بار در روز میشود توصیه نمود</a:t>
            </a:r>
            <a:endParaRPr lang="en-US" sz="2100" dirty="0"/>
          </a:p>
          <a:p>
            <a:pPr algn="r" rtl="1"/>
            <a:r>
              <a:rPr lang="en-US" sz="2100" dirty="0"/>
              <a:t>Cap fluoxetine</a:t>
            </a:r>
            <a:r>
              <a:rPr lang="prs-AF" sz="2100" dirty="0"/>
              <a:t> در صورت ضرورت میتوانیم </a:t>
            </a:r>
            <a:r>
              <a:rPr lang="fa-IR" sz="2100" dirty="0"/>
              <a:t>20 الی 40 ملی گرام در روز استفاده نمایم</a:t>
            </a:r>
            <a:endParaRPr lang="en-US" sz="2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fa-IR" dirty="0"/>
              <a:t>به تمام طیف خدمات که یک فردبصورت مسقیم از برنامه تداوی و خدمات که توسط برنامه تداوی هماهنگ میشود </a:t>
            </a:r>
            <a:r>
              <a:rPr lang="prs-AF" dirty="0"/>
              <a:t>، </a:t>
            </a:r>
            <a:r>
              <a:rPr lang="fa-IR" dirty="0"/>
              <a:t>دریافت میکند؛ اطلاق میگردد.</a:t>
            </a:r>
            <a:endParaRPr lang="en-US" dirty="0"/>
          </a:p>
          <a:p>
            <a:pPr marL="109728" indent="0" algn="r" rt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prs-AF" sz="3200" dirty="0">
                <a:latin typeface="Avenir LT Std 65 Medium"/>
              </a:rPr>
              <a:t>تداوم مراقبت - </a:t>
            </a:r>
            <a:r>
              <a:rPr lang="en-US" sz="3200" dirty="0" smtClean="0">
                <a:latin typeface="Avenir LT Std 65 Medium"/>
              </a:rPr>
              <a:t>Continum </a:t>
            </a:r>
            <a:r>
              <a:rPr lang="en-US" sz="3200" dirty="0">
                <a:latin typeface="Avenir LT Std 65 Medium"/>
              </a:rPr>
              <a:t>of Care</a:t>
            </a:r>
            <a:endParaRPr lang="en-US" sz="32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09600" y="2819400"/>
            <a:ext cx="8229600" cy="1143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/>
            <a:r>
              <a:rPr lang="en-US" sz="3200" dirty="0" smtClean="0">
                <a:latin typeface="Avenir LT Std 65 Medium"/>
              </a:rPr>
              <a:t>Continum of care</a:t>
            </a:r>
            <a:r>
              <a:rPr lang="prs-AF" sz="3200" dirty="0" smtClean="0">
                <a:latin typeface="Avenir LT Std 65 Medium"/>
              </a:rPr>
              <a:t>چهار بخش تداوم مراقبت </a:t>
            </a:r>
            <a:endParaRPr lang="en-US" sz="3200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609600" y="3962400"/>
            <a:ext cx="8229600" cy="21000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>
              <a:buFont typeface="Wingdings" pitchFamily="2" charset="2"/>
              <a:buChar char="v"/>
            </a:pPr>
            <a:r>
              <a:rPr lang="fa-IR" dirty="0" smtClean="0"/>
              <a:t>قبل ازتداوی</a:t>
            </a:r>
            <a:r>
              <a:rPr lang="en-US" dirty="0" smtClean="0"/>
              <a:t>  Pre treatment </a:t>
            </a:r>
            <a:endParaRPr lang="fa-IR" dirty="0" smtClean="0"/>
          </a:p>
          <a:p>
            <a:pPr algn="r" rtl="1">
              <a:buFont typeface="Wingdings" pitchFamily="2" charset="2"/>
              <a:buChar char="v"/>
            </a:pPr>
            <a:r>
              <a:rPr lang="fa-IR" dirty="0" smtClean="0"/>
              <a:t>تداوی ابتدایی</a:t>
            </a:r>
            <a:r>
              <a:rPr lang="en-US" dirty="0" smtClean="0"/>
              <a:t> primary treatment </a:t>
            </a:r>
            <a:endParaRPr lang="fa-IR" dirty="0" smtClean="0"/>
          </a:p>
          <a:p>
            <a:pPr algn="r" rtl="1">
              <a:buFont typeface="Wingdings" pitchFamily="2" charset="2"/>
              <a:buChar char="v"/>
            </a:pPr>
            <a:r>
              <a:rPr lang="prs-AF" dirty="0" smtClean="0"/>
              <a:t>مدیریت قضایا / </a:t>
            </a:r>
            <a:r>
              <a:rPr lang="en-US" dirty="0" smtClean="0"/>
              <a:t>Case management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 smtClean="0"/>
              <a:t>تداوم مراقبت</a:t>
            </a:r>
            <a:r>
              <a:rPr lang="prs-AF" dirty="0" smtClean="0"/>
              <a:t> بشمول </a:t>
            </a:r>
            <a:r>
              <a:rPr lang="fa-IR" dirty="0" smtClean="0"/>
              <a:t>مدیریت </a:t>
            </a:r>
            <a:r>
              <a:rPr lang="prs-AF" dirty="0" smtClean="0"/>
              <a:t>صحت یابی که در حال جریان میباشد</a:t>
            </a:r>
            <a:endParaRPr lang="fa-IR" dirty="0" smtClean="0"/>
          </a:p>
          <a:p>
            <a:pPr algn="r" rtl="1"/>
            <a:endParaRPr lang="en-US" dirty="0" smtClean="0"/>
          </a:p>
          <a:p>
            <a:pPr marL="109728" indent="0" algn="r" rtl="1">
              <a:buFont typeface="Wingdings 3"/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 دواهای مختلف جهت تداوی و جلوگیری از درد که در جربان سمزدای استفاده میگردد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میتوانیم به صورت فمی و زرقی توصیه نمایم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Tab    </a:t>
            </a:r>
            <a:r>
              <a:rPr lang="en-US" sz="2100" dirty="0" smtClean="0"/>
              <a:t>diclofenac Ibuprofen  </a:t>
            </a:r>
            <a:r>
              <a:rPr lang="en-US" sz="2100" dirty="0"/>
              <a:t>mefenamic acid         Aspirin</a:t>
            </a:r>
          </a:p>
          <a:p>
            <a:pPr marL="82296" indent="0" algn="r" rtl="1">
              <a:buNone/>
            </a:pPr>
            <a:r>
              <a:rPr lang="fa-IR" sz="2100" dirty="0"/>
              <a:t>بادر نظر داشت استطباب و دوز ادویه توسط افراد مسلکی </a:t>
            </a:r>
            <a:r>
              <a:rPr lang="fa-IR" sz="2100" dirty="0" smtClean="0"/>
              <a:t>توصیه </a:t>
            </a:r>
            <a:r>
              <a:rPr lang="fa-IR" sz="2100" dirty="0"/>
              <a:t>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در صورت تجویز دواهای فوق نکات ذیل در نظر باشد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در صورت خون ریزی جهاز هضمی 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شیوع بالای </a:t>
            </a:r>
            <a:r>
              <a:rPr lang="fa-IR" sz="2100" dirty="0" smtClean="0"/>
              <a:t>مص</a:t>
            </a:r>
            <a:r>
              <a:rPr lang="fa-IR" sz="2100" dirty="0"/>
              <a:t>ر</a:t>
            </a:r>
            <a:r>
              <a:rPr lang="fa-IR" sz="2100" dirty="0" smtClean="0"/>
              <a:t>ف </a:t>
            </a:r>
            <a:r>
              <a:rPr lang="fa-IR" sz="2100" dirty="0"/>
              <a:t>سیگریت و الکهول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 smtClean="0"/>
              <a:t>رژیم </a:t>
            </a:r>
            <a:r>
              <a:rPr lang="fa-IR" sz="2100" dirty="0"/>
              <a:t>غذای نادرست</a:t>
            </a:r>
            <a:endParaRPr lang="fa-IR" sz="2100" dirty="0">
              <a:latin typeface="Garamon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 rtl="1"/>
            <a:r>
              <a:rPr lang="fa-IR" sz="3200" b="1" dirty="0">
                <a:effectLst/>
              </a:rPr>
              <a:t>2 : دواهای ضد درد و ضد التهاب </a:t>
            </a:r>
            <a:r>
              <a:rPr lang="fa-IR" sz="3200" b="1" dirty="0" smtClean="0">
                <a:effectLst/>
              </a:rPr>
              <a:t>(</a:t>
            </a:r>
            <a:r>
              <a:rPr lang="en-US" sz="3200" b="1" dirty="0" smtClean="0">
                <a:effectLst/>
              </a:rPr>
              <a:t>NSAIDs</a:t>
            </a:r>
            <a:r>
              <a:rPr lang="fa-IR" sz="3200" b="1" dirty="0" smtClean="0">
                <a:effectLst/>
              </a:rPr>
              <a:t>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 زمانی که </a:t>
            </a:r>
            <a:r>
              <a:rPr lang="fa-IR" sz="2100" dirty="0" smtClean="0"/>
              <a:t>از </a:t>
            </a:r>
            <a:r>
              <a:rPr lang="fa-IR" sz="2100" dirty="0"/>
              <a:t>ادویه فوق استفاده میگردد نکات ذیل در نظر باشد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باید سوه استفاده نگردد زیرا باعث وابستگی میگردد</a:t>
            </a:r>
            <a:endParaRPr lang="en-US" sz="2100" dirty="0"/>
          </a:p>
          <a:p>
            <a:pPr lvl="0" algn="r" rtl="1">
              <a:buFont typeface="Wingdings" pitchFamily="2" charset="2"/>
              <a:buChar char="ü"/>
            </a:pPr>
            <a:r>
              <a:rPr lang="fa-IR" sz="2100" dirty="0"/>
              <a:t>دوز ادویه باید در نظر باشد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Clonazepam     and     lorazepam</a:t>
            </a:r>
            <a:r>
              <a:rPr lang="fa-IR" sz="2100" dirty="0"/>
              <a:t> برای نآرامی و تشنج عضلی</a:t>
            </a:r>
            <a:r>
              <a:rPr lang="en-US" sz="2100" dirty="0"/>
              <a:t> 6mg</a:t>
            </a:r>
            <a:r>
              <a:rPr lang="fa-IR" sz="2100" dirty="0"/>
              <a:t>در روز توسیه منمایم البته از دوز </a:t>
            </a:r>
            <a:r>
              <a:rPr lang="en-US" sz="2100" dirty="0"/>
              <a:t>1</a:t>
            </a:r>
            <a:r>
              <a:rPr lang="prs-AF" sz="2100" dirty="0"/>
              <a:t>الی</a:t>
            </a:r>
            <a:r>
              <a:rPr lang="fa-IR" sz="2100" dirty="0"/>
              <a:t>2</a:t>
            </a:r>
            <a:r>
              <a:rPr lang="en-US" sz="2100" dirty="0"/>
              <a:t>  mg</a:t>
            </a:r>
            <a:r>
              <a:rPr lang="fa-IR" sz="2100" dirty="0"/>
              <a:t> شروع مینمایم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از </a:t>
            </a:r>
            <a:r>
              <a:rPr lang="en-US" sz="2100" dirty="0"/>
              <a:t>Temazepam </a:t>
            </a:r>
            <a:r>
              <a:rPr lang="fa-IR" sz="2100" dirty="0"/>
              <a:t> برای مشکلات خواب </a:t>
            </a:r>
            <a:r>
              <a:rPr lang="en-US" sz="2100" dirty="0" smtClean="0"/>
              <a:t>15</a:t>
            </a:r>
            <a:r>
              <a:rPr lang="fa-IR" sz="2100" dirty="0" smtClean="0"/>
              <a:t>الی </a:t>
            </a:r>
            <a:r>
              <a:rPr lang="fa-IR" sz="2100" dirty="0"/>
              <a:t>30 </a:t>
            </a:r>
            <a:r>
              <a:rPr lang="en-US" sz="2100" dirty="0"/>
              <a:t>mg</a:t>
            </a:r>
            <a:r>
              <a:rPr lang="fa-IR" sz="2100" dirty="0"/>
              <a:t>از طرف شب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از </a:t>
            </a:r>
            <a:r>
              <a:rPr lang="en-US" sz="2100" dirty="0"/>
              <a:t>Alprazolam  0.5  2milg</a:t>
            </a:r>
            <a:r>
              <a:rPr lang="fa-IR" sz="2100" dirty="0"/>
              <a:t> در روز برای جلوکیری از اظطراب</a:t>
            </a: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 rtl="1"/>
            <a:r>
              <a:rPr lang="fa-IR" sz="3200" b="1" dirty="0">
                <a:effectLst/>
              </a:rPr>
              <a:t>3 : بنزودیازی‍ین </a:t>
            </a:r>
            <a:r>
              <a:rPr lang="fa-IR" sz="3200" b="1" dirty="0" smtClean="0">
                <a:effectLst/>
              </a:rPr>
              <a:t>ها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0"/>
            <a:ext cx="7866888" cy="4800600"/>
          </a:xfrm>
        </p:spPr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میتونیم در جریان سمزدای از ادویه فوق نیز استفاده نماییم که برای رفع بیقراری بی خوابی و بعضی اعراض دیگر استفاده میگردد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میتونیم از </a:t>
            </a:r>
            <a:r>
              <a:rPr lang="en-US" sz="2100" dirty="0"/>
              <a:t> Tab  hydroxyzine    25      100 milg</a:t>
            </a:r>
            <a:r>
              <a:rPr lang="fa-IR" sz="2100" dirty="0"/>
              <a:t> دو تا چهار بار در روز استفاده میگردد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چون دارای خواص بالای انتی کولنیرجیک دارد باید در صورت توصیه از دواهای که دارای </a:t>
            </a:r>
            <a:r>
              <a:rPr lang="fa-IR" sz="2100" dirty="0" smtClean="0"/>
              <a:t>خصوصیت </a:t>
            </a:r>
            <a:r>
              <a:rPr lang="fa-IR" sz="2100" dirty="0"/>
              <a:t>مشابه دارد جلوگیری گردد</a:t>
            </a:r>
            <a:endParaRPr lang="en-US" sz="2100" dirty="0"/>
          </a:p>
          <a:p>
            <a:pPr marL="82296" indent="0" algn="r">
              <a:buNone/>
            </a:pP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 rtl="1"/>
            <a:r>
              <a:rPr lang="fa-IR" sz="3200" b="1" dirty="0">
                <a:effectLst/>
              </a:rPr>
              <a:t>4: انتی هستا مین 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4800600"/>
          </a:xfrm>
        </p:spPr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در صورت بی قراری و بی خوابی شدید که ادویه دیگر کارا نباشد میتوان استفاده گردد چون </a:t>
            </a:r>
            <a:r>
              <a:rPr lang="fa-IR" sz="2100" dirty="0" smtClean="0"/>
              <a:t> </a:t>
            </a:r>
            <a:r>
              <a:rPr lang="fa-IR" sz="2100" dirty="0"/>
              <a:t>خواص بالای انتی کولنیرجیک دارد باید در صورت توصیه از دواهای که دارای </a:t>
            </a:r>
            <a:r>
              <a:rPr lang="fa-IR" sz="2100" dirty="0" smtClean="0"/>
              <a:t>خصوصیت </a:t>
            </a:r>
            <a:r>
              <a:rPr lang="fa-IR" sz="2100" dirty="0"/>
              <a:t>مشابه دارد جلوگیری گردد و از دوز پاین استفاده 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در این صورت میشود از ادویه ذیل استفاده گردد 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Amp    chlorpromazine 25    100  milig</a:t>
            </a:r>
          </a:p>
          <a:p>
            <a:pPr marL="82296" indent="0" algn="r">
              <a:buNone/>
            </a:pP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/>
              </a:rPr>
              <a:t>5: انتی سایکوتیک </a:t>
            </a:r>
            <a:r>
              <a:rPr lang="fa-IR" sz="3200" b="1" dirty="0" smtClean="0">
                <a:effectLst/>
              </a:rPr>
              <a:t>ها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100" dirty="0"/>
              <a:t>در صورت دلبدی و استفراغ میشود از </a:t>
            </a:r>
            <a:r>
              <a:rPr lang="en-US" sz="2100" dirty="0"/>
              <a:t>Metoclopramide</a:t>
            </a:r>
            <a:r>
              <a:rPr lang="fa-IR" sz="2100" dirty="0"/>
              <a:t> ویا در صورت شدید میشود از </a:t>
            </a:r>
            <a:r>
              <a:rPr lang="en-US" sz="2100" dirty="0"/>
              <a:t>chlorpromazine </a:t>
            </a:r>
            <a:r>
              <a:rPr lang="fa-IR" sz="2100" dirty="0"/>
              <a:t> به دوز کم استفاده گردد</a:t>
            </a:r>
            <a:endParaRPr lang="en-US" sz="2100" dirty="0"/>
          </a:p>
          <a:p>
            <a:pPr algn="r" rtl="1"/>
            <a:r>
              <a:rPr lang="fa-IR" sz="2100" dirty="0"/>
              <a:t>در صورت اسپزم ها ی بطنی میشود از </a:t>
            </a:r>
            <a:r>
              <a:rPr lang="en-US" sz="2100" dirty="0"/>
              <a:t>hyoscine</a:t>
            </a:r>
            <a:r>
              <a:rPr lang="fa-IR" sz="2100" dirty="0"/>
              <a:t> و مشتقات آن استفاده نمود </a:t>
            </a:r>
            <a:endParaRPr lang="en-US" sz="2100" dirty="0"/>
          </a:p>
          <a:p>
            <a:pPr algn="r" rtl="1"/>
            <a:r>
              <a:rPr lang="fa-IR" sz="2100" dirty="0"/>
              <a:t>در صورت اسهال میشود از </a:t>
            </a:r>
            <a:r>
              <a:rPr lang="en-US" sz="2100" dirty="0"/>
              <a:t>Lomotile </a:t>
            </a:r>
            <a:r>
              <a:rPr lang="fa-IR" sz="2100" dirty="0"/>
              <a:t> استفاده نمود و در صورت قبضیت میشود از </a:t>
            </a:r>
            <a:r>
              <a:rPr lang="en-US" sz="2100" dirty="0" smtClean="0"/>
              <a:t>Besacodil </a:t>
            </a:r>
            <a:r>
              <a:rPr lang="fa-IR" sz="2100" dirty="0" smtClean="0"/>
              <a:t> </a:t>
            </a:r>
            <a:r>
              <a:rPr lang="fa-IR" sz="2100" dirty="0"/>
              <a:t>استفاده گردد</a:t>
            </a:r>
            <a:endParaRPr lang="en-US" sz="2100" dirty="0"/>
          </a:p>
          <a:p>
            <a:pPr algn="r"/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b="1" dirty="0">
                <a:effectLst/>
              </a:rPr>
              <a:t>6 : ادویه که برای مشکلات جهاز هضمی</a:t>
            </a:r>
            <a:r>
              <a:rPr lang="fa-IR" sz="3200" dirty="0" smtClean="0">
                <a:effectLst/>
              </a:rPr>
              <a:t>: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2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fa-IR" sz="2100" dirty="0"/>
              <a:t>همچنان قابل یاد آوری است که در جریان تداوی در نتیجه اختلات دوایی ویا از باعث ترک اختلاج ویا دلیریوم به وجود </a:t>
            </a:r>
            <a:r>
              <a:rPr lang="fa-IR" sz="2100" dirty="0" smtClean="0"/>
              <a:t>میآید </a:t>
            </a:r>
            <a:r>
              <a:rPr lang="fa-IR" sz="2100" dirty="0"/>
              <a:t>که در این صورت از ادویه ذیل استفاده </a:t>
            </a:r>
            <a:r>
              <a:rPr lang="fa-IR" sz="2100" dirty="0" smtClean="0"/>
              <a:t>گردد</a:t>
            </a:r>
            <a:endParaRPr lang="en-US" sz="2100" dirty="0"/>
          </a:p>
          <a:p>
            <a:pPr marL="82296" indent="0" algn="r" rtl="1">
              <a:buNone/>
            </a:pP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Delirium </a:t>
            </a:r>
            <a:r>
              <a:rPr lang="fa-IR" sz="2100" dirty="0"/>
              <a:t>  در این حالت نزد شخص تخرشیت ناقراری و مشکلات شناختی دریافت میگردد که مریض باید تحت مراقبت جدی قرار گیرد تا به خود و دیگرا ن صدمه نرساند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و ادویه ذیل برایش </a:t>
            </a:r>
            <a:r>
              <a:rPr lang="fa-IR" sz="2100" dirty="0" smtClean="0"/>
              <a:t>توصیه </a:t>
            </a:r>
            <a:r>
              <a:rPr lang="fa-IR" sz="2100" dirty="0"/>
              <a:t>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Tab risperidone1 to 2 miligr</a:t>
            </a:r>
            <a:r>
              <a:rPr lang="fa-IR" sz="2100" dirty="0"/>
              <a:t> در روز و همچنان از </a:t>
            </a:r>
            <a:r>
              <a:rPr lang="en-US" sz="2100" dirty="0"/>
              <a:t>Tab lorazepam </a:t>
            </a:r>
            <a:r>
              <a:rPr lang="fa-IR" sz="2100" dirty="0"/>
              <a:t>استفاده میگردد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/>
              <a:t> 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 Convulsion </a:t>
            </a:r>
            <a:r>
              <a:rPr lang="fa-IR" sz="2100" dirty="0"/>
              <a:t>در این حالت نزد شخص حالت چون مرمر شدن تشنچ عضلی حتی امدن حملات میباشد</a:t>
            </a:r>
            <a:endParaRPr lang="en-US" sz="2100" dirty="0"/>
          </a:p>
          <a:p>
            <a:pPr marL="82296" indent="0" algn="r" rtl="1">
              <a:buNone/>
            </a:pPr>
            <a:r>
              <a:rPr lang="fa-IR" sz="2100" dirty="0" smtClean="0"/>
              <a:t> </a:t>
            </a:r>
            <a:r>
              <a:rPr lang="fa-IR" sz="2100" dirty="0"/>
              <a:t>از </a:t>
            </a:r>
            <a:r>
              <a:rPr lang="en-US" sz="2100" dirty="0"/>
              <a:t> Diazepam   5  to 10 milgr</a:t>
            </a:r>
            <a:r>
              <a:rPr lang="fa-IR" sz="2100" dirty="0"/>
              <a:t> ویا از </a:t>
            </a:r>
            <a:r>
              <a:rPr lang="en-US" sz="2100" dirty="0"/>
              <a:t>Tab   Phenobarbital    100 to   150   miligr </a:t>
            </a:r>
            <a:r>
              <a:rPr lang="fa-IR" sz="2100" dirty="0"/>
              <a:t> در </a:t>
            </a:r>
            <a:r>
              <a:rPr lang="fa-IR" sz="2100" dirty="0" smtClean="0"/>
              <a:t>روز </a:t>
            </a:r>
            <a:r>
              <a:rPr lang="fa-IR" sz="2100" dirty="0"/>
              <a:t>توصیه میگردد</a:t>
            </a:r>
            <a:endParaRPr lang="en-US" sz="2100" dirty="0"/>
          </a:p>
          <a:p>
            <a:pPr marL="82296" indent="0" algn="r">
              <a:buNone/>
            </a:pP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35"/>
          <a:stretch/>
        </p:blipFill>
        <p:spPr>
          <a:xfrm>
            <a:off x="1676400" y="1661160"/>
            <a:ext cx="6008073" cy="374904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7772400" cy="1222375"/>
          </a:xfrm>
        </p:spPr>
        <p:txBody>
          <a:bodyPr>
            <a:normAutofit/>
          </a:bodyPr>
          <a:lstStyle/>
          <a:p>
            <a:pPr marL="0" marR="0" rtl="1">
              <a:spcBef>
                <a:spcPts val="0"/>
              </a:spcBef>
              <a:spcAft>
                <a:spcPts val="0"/>
              </a:spcAft>
            </a:pPr>
            <a:r>
              <a:rPr lang="fa-IR" sz="3200" dirty="0">
                <a:effectLst/>
              </a:rPr>
              <a:t> </a:t>
            </a:r>
            <a:r>
              <a:rPr lang="fa-IR" sz="3200" dirty="0" smtClean="0">
                <a:effectLst/>
              </a:rPr>
              <a:t>سمزدایی</a:t>
            </a:r>
            <a:r>
              <a:rPr lang="fa-IR" sz="3200" b="1" dirty="0" smtClean="0">
                <a:effectLst/>
                <a:latin typeface="Times New Roman"/>
                <a:ea typeface="Times New Roman"/>
                <a:cs typeface="Times New Roman"/>
              </a:rPr>
              <a:t>:</a:t>
            </a:r>
            <a:r>
              <a:rPr lang="en-US" sz="3200" b="1" dirty="0" smtClean="0">
                <a:effectLst/>
                <a:latin typeface="Times New Roman"/>
                <a:ea typeface="Times New Roman"/>
                <a:cs typeface="Times New Roman"/>
              </a:rPr>
              <a:t>Detoxification</a:t>
            </a:r>
            <a:r>
              <a:rPr lang="en-US" sz="3200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3200" dirty="0" smtClean="0">
                <a:effectLst/>
                <a:latin typeface="Times New Roman"/>
                <a:ea typeface="Times New Roman"/>
              </a:rPr>
            </a:br>
            <a:endParaRPr lang="en-US" sz="3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1676399"/>
            <a:ext cx="8610600" cy="3438525"/>
          </a:xfrm>
          <a:prstGeom prst="rect">
            <a:avLst/>
          </a:prstGeom>
        </p:spPr>
        <p:txBody>
          <a:bodyPr anchor="b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r" rtl="1"/>
            <a:r>
              <a:rPr lang="fa-IR" sz="4000" dirty="0">
                <a:effectLst/>
              </a:rPr>
              <a:t> سمزدایی پروسه است که در طی آن با مراقبت طبی و تداوی دوایی به مریض کمک میشود تا حد اقل مشکلات جسمی و روانی را در وضعیت پرهیز یا ترک </a:t>
            </a:r>
            <a:r>
              <a:rPr lang="en-US" sz="4000" dirty="0">
                <a:effectLst/>
              </a:rPr>
              <a:t>withdrawal</a:t>
            </a:r>
            <a:r>
              <a:rPr lang="fa-IR" sz="4000" dirty="0">
                <a:effectLst/>
              </a:rPr>
              <a:t> تجربه </a:t>
            </a:r>
            <a:r>
              <a:rPr lang="fa-IR" sz="4000" dirty="0" smtClean="0">
                <a:effectLst/>
              </a:rPr>
              <a:t>کند</a:t>
            </a:r>
            <a:r>
              <a:rPr lang="en-US" sz="4000" dirty="0" smtClean="0">
                <a:effectLst/>
              </a:rPr>
              <a:t> </a:t>
            </a:r>
            <a:r>
              <a:rPr lang="fa-IR" sz="4000" dirty="0" smtClean="0">
                <a:effectLst/>
              </a:rPr>
              <a:t>و </a:t>
            </a:r>
            <a:r>
              <a:rPr lang="fa-IR" sz="4000" dirty="0">
                <a:effectLst/>
              </a:rPr>
              <a:t>به یک شخص فعال تبدیل </a:t>
            </a:r>
            <a:r>
              <a:rPr lang="fa-IR" sz="4000" dirty="0" smtClean="0">
                <a:effectLst/>
              </a:rPr>
              <a:t>گردد.</a:t>
            </a:r>
            <a:endParaRPr lang="en-US" sz="4000" dirty="0" smtClean="0">
              <a:effectLst/>
            </a:endParaRPr>
          </a:p>
          <a:p>
            <a:pPr algn="r" rtl="1"/>
            <a:endParaRPr lang="en-US" sz="4000" dirty="0" smtClean="0">
              <a:effectLst/>
            </a:endParaRPr>
          </a:p>
          <a:p>
            <a:pPr algn="r" rtl="1"/>
            <a:r>
              <a:rPr lang="prs-AF" dirty="0"/>
              <a:t>پروسۀ </a:t>
            </a:r>
            <a:r>
              <a:rPr lang="prs-AF" sz="4000" dirty="0">
                <a:effectLst/>
              </a:rPr>
              <a:t>: </a:t>
            </a:r>
            <a:endParaRPr lang="en-GB" sz="4000" dirty="0">
              <a:effectLst/>
            </a:endParaRPr>
          </a:p>
          <a:p>
            <a:pPr marL="1028700" lvl="1" indent="-571500" algn="r" rtl="1">
              <a:buFont typeface="Wingdings" pitchFamily="2" charset="2"/>
              <a:buChar char="v"/>
            </a:pPr>
            <a:r>
              <a:rPr lang="prs-AF" sz="4000" dirty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متوقف ساختن استفادۀ مواد مخدر</a:t>
            </a:r>
          </a:p>
          <a:p>
            <a:pPr marL="1028700" lvl="1" indent="-571500" algn="r" rtl="1">
              <a:buFont typeface="Wingdings" pitchFamily="2" charset="2"/>
              <a:buChar char="v"/>
            </a:pPr>
            <a:r>
              <a:rPr lang="prs-AF" sz="4000" dirty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پاک سازی وجود از مواد مخدر </a:t>
            </a:r>
          </a:p>
          <a:p>
            <a:pPr marL="1028700" lvl="1" indent="-571500" algn="r" rtl="1">
              <a:buFont typeface="Wingdings" pitchFamily="2" charset="2"/>
              <a:buChar char="v"/>
            </a:pPr>
            <a:r>
              <a:rPr lang="prs-AF" sz="4000" dirty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مدیریت و تنظیم نمودن اعراض و علایم قطع دوایی </a:t>
            </a:r>
            <a:endParaRPr lang="en-US" sz="4000" dirty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  <a:p>
            <a:pPr rtl="1"/>
            <a:endParaRPr lang="en-US" dirty="0"/>
          </a:p>
          <a:p>
            <a:pPr algn="r" rtl="1"/>
            <a:r>
              <a:rPr lang="fa-IR" sz="4000" dirty="0">
                <a:effectLst/>
              </a:rPr>
              <a:t>سم زدایی </a:t>
            </a:r>
            <a:r>
              <a:rPr lang="prs-AF" sz="4000" dirty="0">
                <a:effectLst/>
              </a:rPr>
              <a:t>فقط </a:t>
            </a:r>
            <a:r>
              <a:rPr lang="fa-IR" sz="4000" dirty="0">
                <a:effectLst/>
              </a:rPr>
              <a:t>قدمه اول بسوی </a:t>
            </a:r>
            <a:r>
              <a:rPr lang="prs-AF" sz="4000" dirty="0">
                <a:effectLst/>
              </a:rPr>
              <a:t>صحت یابی</a:t>
            </a:r>
            <a:r>
              <a:rPr lang="fa-IR" sz="4000" dirty="0">
                <a:effectLst/>
              </a:rPr>
              <a:t> است ، سم زدایی تداوی نیست.</a:t>
            </a:r>
            <a:endParaRPr lang="en-US" sz="4000" dirty="0">
              <a:effectLst/>
            </a:endParaRPr>
          </a:p>
          <a:p>
            <a:pPr algn="r" rtl="1"/>
            <a:endParaRPr lang="en-US" sz="4000" dirty="0" smtClean="0">
              <a:effectLst/>
            </a:endParaRPr>
          </a:p>
          <a:p>
            <a:pPr algn="r" rtl="1"/>
            <a:r>
              <a:rPr lang="fa-IR" sz="4000" dirty="0">
                <a:effectLst/>
              </a:rPr>
              <a:t> </a:t>
            </a:r>
            <a:endParaRPr lang="en-US" sz="4000" dirty="0"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192009"/>
            <a:ext cx="2514600" cy="166728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prs-AF" dirty="0"/>
              <a:t>این که اعراض و علایم قطع دوایی بشکل مصئون سپری گردد و این که شخص معتاد را کمک کرد تا زندگی عاری از مواد مخدر داشته باشد</a:t>
            </a:r>
            <a:endParaRPr lang="fa-IR" dirty="0"/>
          </a:p>
          <a:p>
            <a:pPr algn="r" rtl="1">
              <a:buFont typeface="Wingdings" pitchFamily="2" charset="2"/>
              <a:buChar char="v"/>
            </a:pPr>
            <a:r>
              <a:rPr lang="prs-AF" dirty="0"/>
              <a:t>حصول اطمینان از اینکه اعراض و علایم قطع دوایی بشکل بشری / مناسب صورت گیرد </a:t>
            </a:r>
            <a:endParaRPr lang="fa-IR" dirty="0"/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آماده ساختن فرد برای تداوی طولانی مدت</a:t>
            </a:r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3200" dirty="0">
                <a:latin typeface="Avenir LT Std 65 Medium"/>
              </a:rPr>
              <a:t>Goals of </a:t>
            </a:r>
            <a:r>
              <a:rPr lang="en-US" sz="3200" dirty="0" smtClean="0">
                <a:latin typeface="Avenir LT Std 65 Medium"/>
              </a:rPr>
              <a:t>Detoxification </a:t>
            </a:r>
            <a:r>
              <a:rPr lang="prs-AF" sz="3200" dirty="0" smtClean="0">
                <a:latin typeface="Avenir LT Std 65 Medium"/>
              </a:rPr>
              <a:t>اهداف </a:t>
            </a:r>
            <a:r>
              <a:rPr lang="prs-AF" sz="3200" dirty="0">
                <a:latin typeface="Avenir LT Std 65 Medium"/>
              </a:rPr>
              <a:t>سم زدایی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4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525963"/>
          </a:xfrm>
        </p:spPr>
        <p:txBody>
          <a:bodyPr>
            <a:normAutofit/>
          </a:bodyPr>
          <a:lstStyle/>
          <a:p>
            <a:pPr marL="624078" indent="-514350" algn="r" rtl="1">
              <a:lnSpc>
                <a:spcPct val="200000"/>
              </a:lnSpc>
              <a:buFont typeface="+mj-lt"/>
              <a:buAutoNum type="arabicPeriod"/>
            </a:pPr>
            <a:r>
              <a:rPr lang="prs-AF" dirty="0" smtClean="0"/>
              <a:t>ارائه </a:t>
            </a:r>
            <a:r>
              <a:rPr lang="fa-IR" dirty="0"/>
              <a:t>حمایت روانی</a:t>
            </a:r>
            <a:r>
              <a:rPr lang="prs-AF" dirty="0"/>
              <a:t> </a:t>
            </a:r>
            <a:r>
              <a:rPr lang="prs-AF" dirty="0" smtClean="0"/>
              <a:t>بدون </a:t>
            </a:r>
            <a:r>
              <a:rPr lang="prs-AF" dirty="0"/>
              <a:t>دوا </a:t>
            </a:r>
            <a:r>
              <a:rPr lang="en-US" dirty="0" smtClean="0"/>
              <a:t>(</a:t>
            </a:r>
            <a:r>
              <a:rPr lang="en-US" dirty="0"/>
              <a:t>social detox </a:t>
            </a:r>
            <a:r>
              <a:rPr lang="en-US" dirty="0" smtClean="0"/>
              <a:t>)</a:t>
            </a:r>
          </a:p>
          <a:p>
            <a:pPr marL="624078" indent="-514350" algn="r" rtl="1">
              <a:lnSpc>
                <a:spcPct val="200000"/>
              </a:lnSpc>
              <a:buFont typeface="+mj-lt"/>
              <a:buAutoNum type="arabicPeriod"/>
            </a:pPr>
            <a:r>
              <a:rPr lang="prs-AF" dirty="0" smtClean="0"/>
              <a:t>خدمات دوا </a:t>
            </a:r>
            <a:r>
              <a:rPr lang="prs-AF" dirty="0"/>
              <a:t>و نظارت دوره یی</a:t>
            </a:r>
            <a:r>
              <a:rPr lang="en-US" dirty="0"/>
              <a:t> </a:t>
            </a:r>
            <a:r>
              <a:rPr lang="prs-AF" dirty="0" smtClean="0"/>
              <a:t>(</a:t>
            </a:r>
            <a:r>
              <a:rPr lang="en-US" dirty="0" smtClean="0"/>
              <a:t> </a:t>
            </a:r>
            <a:r>
              <a:rPr lang="en-US" dirty="0"/>
              <a:t>medication - supported</a:t>
            </a:r>
            <a:r>
              <a:rPr lang="prs-AF" dirty="0"/>
              <a:t>)</a:t>
            </a:r>
          </a:p>
          <a:p>
            <a:pPr marL="624078" indent="-514350" algn="r" rtl="1">
              <a:lnSpc>
                <a:spcPct val="200000"/>
              </a:lnSpc>
              <a:buFont typeface="+mj-lt"/>
              <a:buAutoNum type="arabicPeriod"/>
            </a:pPr>
            <a:r>
              <a:rPr lang="fa-IR" dirty="0"/>
              <a:t>خدمات داخل بستر با ادویه </a:t>
            </a:r>
            <a:r>
              <a:rPr lang="prs-AF" dirty="0"/>
              <a:t>(</a:t>
            </a:r>
            <a:r>
              <a:rPr lang="en-US" dirty="0"/>
              <a:t> medically - managed</a:t>
            </a:r>
            <a:r>
              <a:rPr lang="prs-AF" dirty="0"/>
              <a:t>)</a:t>
            </a:r>
            <a:endParaRPr lang="fa-IR" dirty="0"/>
          </a:p>
          <a:p>
            <a:pPr marL="109728" indent="0" algn="r" rtl="1">
              <a:lnSpc>
                <a:spcPct val="200000"/>
              </a:lnSpc>
              <a:buNone/>
            </a:pPr>
            <a:endParaRPr lang="en-US" dirty="0" smtClean="0"/>
          </a:p>
          <a:p>
            <a:pPr marL="109728" indent="0" algn="r" rtl="1">
              <a:lnSpc>
                <a:spcPct val="200000"/>
              </a:lnSpc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274638"/>
            <a:ext cx="8610600" cy="1143000"/>
          </a:xfrm>
        </p:spPr>
        <p:txBody>
          <a:bodyPr>
            <a:noAutofit/>
          </a:bodyPr>
          <a:lstStyle/>
          <a:p>
            <a:pPr algn="r" rtl="1"/>
            <a:r>
              <a:rPr lang="prs-AF" sz="2800" dirty="0">
                <a:latin typeface="Avenir LT Std 65 Medium"/>
              </a:rPr>
              <a:t>انواع خدمات سم زدایی </a:t>
            </a:r>
            <a:r>
              <a:rPr lang="en-US" sz="2800" dirty="0">
                <a:latin typeface="Avenir LT Std 65 Medium"/>
              </a:rPr>
              <a:t>Types of Detoxification </a:t>
            </a:r>
            <a:r>
              <a:rPr lang="en-US" sz="2800" dirty="0" smtClean="0">
                <a:latin typeface="Avenir LT Std 65 Medium"/>
              </a:rPr>
              <a:t>Services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7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447800"/>
            <a:ext cx="7802880" cy="2590800"/>
          </a:xfrm>
        </p:spPr>
        <p:txBody>
          <a:bodyPr>
            <a:normAutofit/>
          </a:bodyPr>
          <a:lstStyle/>
          <a:p>
            <a:pPr marL="82296" indent="0" algn="r" rtl="1">
              <a:buNone/>
            </a:pPr>
            <a:r>
              <a:rPr lang="en-US" sz="2100" dirty="0"/>
              <a:t>A</a:t>
            </a:r>
            <a:r>
              <a:rPr lang="fa-IR" sz="2100" b="1" dirty="0"/>
              <a:t>: سمزدایی فوق سریع </a:t>
            </a:r>
            <a:r>
              <a:rPr lang="en-US" sz="2100" b="1" dirty="0"/>
              <a:t>Ultra Rapid </a:t>
            </a:r>
            <a:r>
              <a:rPr lang="en-US" sz="2100" b="1" dirty="0" smtClean="0"/>
              <a:t>OpioidDetoxification </a:t>
            </a:r>
            <a:r>
              <a:rPr lang="en-US" sz="2100" b="1" dirty="0"/>
              <a:t>(UROD</a:t>
            </a:r>
            <a:r>
              <a:rPr lang="en-US" sz="2100" dirty="0"/>
              <a:t>)</a:t>
            </a:r>
          </a:p>
          <a:p>
            <a:pPr marL="82296" indent="0" algn="r" rtl="1">
              <a:buNone/>
            </a:pPr>
            <a:r>
              <a:rPr lang="fa-IR" sz="2100" dirty="0"/>
              <a:t>   این نوع تداوی تحت شرایط </a:t>
            </a:r>
            <a:r>
              <a:rPr lang="en-US" sz="2100" dirty="0"/>
              <a:t>ICU</a:t>
            </a:r>
            <a:r>
              <a:rPr lang="fa-IR" sz="2100" dirty="0"/>
              <a:t> و چند ساعت زیر  بیهوشی صورت میگرد مدت زمان بی هوشی 4 تا   8 ساعت طول میکشد تا 24 ساعت دوام میکند</a:t>
            </a:r>
            <a:endParaRPr lang="en-US" sz="2100" dirty="0"/>
          </a:p>
          <a:p>
            <a:pPr marL="82296" indent="0" algn="r" rtl="1">
              <a:buNone/>
            </a:pPr>
            <a:r>
              <a:rPr lang="en-US" sz="2100" dirty="0"/>
              <a:t> </a:t>
            </a:r>
          </a:p>
          <a:p>
            <a:pPr marL="82296" indent="0" algn="r">
              <a:buNone/>
            </a:pPr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/>
            <a:r>
              <a:rPr lang="en-US" sz="3200" b="1" dirty="0">
                <a:effectLst/>
              </a:rPr>
              <a:t>:</a:t>
            </a:r>
            <a:r>
              <a:rPr lang="fa-IR" sz="3200" b="1" dirty="0" smtClean="0">
                <a:effectLst/>
              </a:rPr>
              <a:t> </a:t>
            </a:r>
            <a:r>
              <a:rPr lang="fa-IR" sz="3200" b="1" dirty="0">
                <a:effectLst/>
              </a:rPr>
              <a:t>شیوه های تداوی سمزدایی از نظر زمانی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990600" y="4572000"/>
            <a:ext cx="780288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r" rtl="1">
              <a:buFont typeface="Wingdings 2"/>
              <a:buNone/>
            </a:pPr>
            <a:r>
              <a:rPr lang="en-US" sz="2100" dirty="0" smtClean="0"/>
              <a:t>B</a:t>
            </a:r>
            <a:r>
              <a:rPr lang="fa-IR" sz="2100" b="1" dirty="0" smtClean="0"/>
              <a:t>: سمزدایی سریع </a:t>
            </a:r>
            <a:r>
              <a:rPr lang="en-US" sz="2100" b="1" dirty="0" smtClean="0"/>
              <a:t>Rapid Opioid Detoxification</a:t>
            </a:r>
            <a:endParaRPr lang="en-US" sz="2100" dirty="0" smtClean="0"/>
          </a:p>
          <a:p>
            <a:pPr marL="82296" indent="0" algn="r" rtl="1">
              <a:buFont typeface="Wingdings 2"/>
              <a:buNone/>
            </a:pPr>
            <a:r>
              <a:rPr lang="fa-IR" sz="2100" dirty="0" smtClean="0"/>
              <a:t>   این روش 24 تا 72 ساعت را در بر میگیرد و تا 2 الی 3 روز دوام میکند  </a:t>
            </a:r>
            <a:endParaRPr lang="en-US" sz="2100" dirty="0" smtClean="0"/>
          </a:p>
          <a:p>
            <a:pPr marL="82296" indent="0" algn="r">
              <a:buFont typeface="Wingdings 2"/>
              <a:buNone/>
            </a:pPr>
            <a:endParaRPr lang="en-US" sz="21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91" r="14103"/>
          <a:stretch/>
        </p:blipFill>
        <p:spPr>
          <a:xfrm>
            <a:off x="2971800" y="2667000"/>
            <a:ext cx="3482118" cy="17373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5370715"/>
            <a:ext cx="2608026" cy="1463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fa-IR" sz="2400" dirty="0"/>
              <a:t>قابل یاد آوری است که بعد از قطع یا ترک کامل مواد مخدر نزد شخص سندرم ترک یا </a:t>
            </a:r>
            <a:r>
              <a:rPr lang="en-US" sz="2400" dirty="0"/>
              <a:t>withdrawal syndrome  </a:t>
            </a:r>
            <a:r>
              <a:rPr lang="fa-IR" sz="2400" dirty="0"/>
              <a:t> به وجود میاید که شامل یک تعداد اعراض و علایم </a:t>
            </a:r>
            <a:r>
              <a:rPr lang="fa-IR" sz="2400" dirty="0" smtClean="0"/>
              <a:t>میباشد</a:t>
            </a:r>
            <a:r>
              <a:rPr lang="en-US" sz="2400" dirty="0" smtClean="0"/>
              <a:t>.</a:t>
            </a:r>
          </a:p>
          <a:p>
            <a:pPr marL="109728" indent="0" algn="r" rtl="1">
              <a:buNone/>
            </a:pPr>
            <a:endParaRPr lang="en-US" sz="2400" dirty="0"/>
          </a:p>
          <a:p>
            <a:pPr algn="r" rtl="1">
              <a:buFont typeface="Wingdings" pitchFamily="2" charset="2"/>
              <a:buChar char="v"/>
            </a:pPr>
            <a:r>
              <a:rPr lang="fa-IR" sz="2400" dirty="0"/>
              <a:t>که اعراض و علایم فوق بعداز اولین ساعت های پرهیز از مواد یعنی 6 تا 8 ساعت بعداز استفاده از مواد شروع گردیده و تا دو و سه روز به اوج خود میرسد و تا 7 الی 10 روز فروکش میکند و 10 تا 14 روز دوام میکند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rtl="1"/>
            <a:r>
              <a:rPr lang="prs-AF" sz="2800" dirty="0">
                <a:latin typeface="Avenir LT Std 65 Medium"/>
              </a:rPr>
              <a:t>اعراض و علایم قطع </a:t>
            </a:r>
            <a:r>
              <a:rPr lang="prs-AF" sz="2800" dirty="0" smtClean="0">
                <a:latin typeface="Avenir LT Std 65 Medium"/>
              </a:rPr>
              <a:t>دوایی</a:t>
            </a:r>
            <a:r>
              <a:rPr lang="fa-IR" sz="2800" dirty="0" smtClean="0">
                <a:latin typeface="Avenir LT Std 65 Medium"/>
              </a:rPr>
              <a:t> یا</a:t>
            </a:r>
            <a:r>
              <a:rPr lang="en-US" sz="2800" dirty="0" smtClean="0">
                <a:latin typeface="Avenir LT Std 65 Medium"/>
              </a:rPr>
              <a:t>  </a:t>
            </a:r>
            <a:r>
              <a:rPr lang="en-US" sz="2800" dirty="0">
                <a:latin typeface="Avenir LT Std 65 Medium"/>
              </a:rPr>
              <a:t>Withdrawal </a:t>
            </a:r>
            <a:r>
              <a:rPr lang="en-US" sz="2800" dirty="0" smtClean="0">
                <a:latin typeface="Avenir LT Std 65 Medium"/>
              </a:rPr>
              <a:t>syndrome </a:t>
            </a:r>
            <a:r>
              <a:rPr lang="fa-IR" sz="2800" dirty="0" smtClean="0">
                <a:latin typeface="Avenir LT Std 65 Medium"/>
              </a:rPr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prs-AF" dirty="0" smtClean="0"/>
              <a:t>علایم </a:t>
            </a:r>
            <a:r>
              <a:rPr lang="prs-AF" dirty="0"/>
              <a:t>قطع دوایی</a:t>
            </a:r>
            <a:r>
              <a:rPr lang="fa-IR" dirty="0"/>
              <a:t> مربوط به عوامل ذیل ا ست:</a:t>
            </a:r>
          </a:p>
          <a:p>
            <a:pPr lvl="1" algn="r" rtl="1">
              <a:buFont typeface="Wingdings" pitchFamily="2" charset="2"/>
              <a:buChar char="v"/>
            </a:pPr>
            <a:endParaRPr lang="en-US" dirty="0" smtClean="0"/>
          </a:p>
          <a:p>
            <a:pPr lvl="1" algn="r" rtl="1">
              <a:buFont typeface="Wingdings" pitchFamily="2" charset="2"/>
              <a:buChar char="v"/>
            </a:pPr>
            <a:r>
              <a:rPr lang="prs-AF" dirty="0" smtClean="0"/>
              <a:t>مواد </a:t>
            </a:r>
            <a:r>
              <a:rPr lang="prs-AF" dirty="0"/>
              <a:t>استعمال شده </a:t>
            </a:r>
          </a:p>
          <a:p>
            <a:pPr lvl="1" algn="r" rtl="1">
              <a:buFont typeface="Wingdings" pitchFamily="2" charset="2"/>
              <a:buChar char="v"/>
            </a:pPr>
            <a:r>
              <a:rPr lang="prs-AF" dirty="0"/>
              <a:t>به چه مقادیر در طول زمان استفاده شده </a:t>
            </a:r>
          </a:p>
          <a:p>
            <a:pPr lvl="1" algn="r" rtl="1">
              <a:buFont typeface="Wingdings" pitchFamily="2" charset="2"/>
              <a:buChar char="v"/>
            </a:pPr>
            <a:r>
              <a:rPr lang="prs-AF" dirty="0"/>
              <a:t>مدت زمانیکه مواد مخدر به شکل منظم گرفته شده </a:t>
            </a:r>
            <a:endParaRPr lang="fa-IR" dirty="0"/>
          </a:p>
          <a:p>
            <a:pPr algn="r" rtl="1">
              <a:buFont typeface="Wingdings" pitchFamily="2" charset="2"/>
              <a:buChar char="v"/>
            </a:pPr>
            <a:endParaRPr lang="en-US" dirty="0"/>
          </a:p>
          <a:p>
            <a:pPr algn="r" rtl="1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08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>
            <a:noAutofit/>
          </a:bodyPr>
          <a:lstStyle/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 smtClean="0"/>
              <a:t> افزایش </a:t>
            </a:r>
            <a:r>
              <a:rPr lang="fa-IR" sz="2100" dirty="0"/>
              <a:t>فشار خون </a:t>
            </a:r>
            <a:r>
              <a:rPr lang="en-US" sz="2100" dirty="0" smtClean="0"/>
              <a:t>Hypertension </a:t>
            </a:r>
            <a:endParaRPr lang="en-US" sz="2100" dirty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 smtClean="0"/>
              <a:t> </a:t>
            </a:r>
            <a:r>
              <a:rPr lang="en-US" sz="2100" dirty="0" smtClean="0"/>
              <a:t> </a:t>
            </a:r>
            <a:r>
              <a:rPr lang="en-US" sz="2100" dirty="0"/>
              <a:t>Tachycardia </a:t>
            </a:r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en-US" sz="2100" dirty="0" smtClean="0"/>
              <a:t>Vomiting </a:t>
            </a:r>
            <a:r>
              <a:rPr lang="en-US" sz="2100" dirty="0"/>
              <a:t>and nausea </a:t>
            </a:r>
            <a:endParaRPr lang="fa-IR" sz="2100" dirty="0" smtClean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en-US" sz="2100" dirty="0" smtClean="0"/>
              <a:t>Dysentery  </a:t>
            </a:r>
            <a:r>
              <a:rPr lang="en-US" sz="2100" dirty="0"/>
              <a:t>and </a:t>
            </a:r>
            <a:r>
              <a:rPr lang="en-US" sz="2100" dirty="0" smtClean="0"/>
              <a:t>diarrhea    </a:t>
            </a:r>
            <a:endParaRPr lang="en-US" sz="2100" dirty="0"/>
          </a:p>
          <a:p>
            <a:pPr marL="425196" indent="-342900" algn="r" rtl="1">
              <a:lnSpc>
                <a:spcPct val="300000"/>
              </a:lnSpc>
              <a:buFont typeface="+mj-lt"/>
              <a:buAutoNum type="arabicPeriod"/>
            </a:pPr>
            <a:r>
              <a:rPr lang="fa-IR" sz="2100" dirty="0" smtClean="0"/>
              <a:t> </a:t>
            </a:r>
            <a:r>
              <a:rPr lang="fa-IR" sz="2100" dirty="0"/>
              <a:t>تعرق </a:t>
            </a:r>
            <a:endParaRPr lang="en-US" sz="2100" dirty="0"/>
          </a:p>
          <a:p>
            <a:pPr algn="r"/>
            <a:endParaRPr lang="en-US" sz="2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171688" cy="1143000"/>
          </a:xfrm>
        </p:spPr>
        <p:txBody>
          <a:bodyPr>
            <a:noAutofit/>
          </a:bodyPr>
          <a:lstStyle/>
          <a:p>
            <a:pPr algn="just" rtl="1">
              <a:spcBef>
                <a:spcPts val="0"/>
              </a:spcBef>
            </a:pPr>
            <a:r>
              <a:rPr lang="fa-IR" sz="3200" b="1" dirty="0">
                <a:effectLst/>
                <a:latin typeface="Times New Roman"/>
                <a:ea typeface="Times New Roman"/>
                <a:cs typeface="Times New Roman"/>
              </a:rPr>
              <a:t>اعراض و علایم که به وجود میاید قرار ذیل است</a:t>
            </a:r>
            <a:endParaRPr lang="en-US" sz="3200" b="1" dirty="0">
              <a:effectLst/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53" y="2565683"/>
            <a:ext cx="2117147" cy="10157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253" y="1143000"/>
            <a:ext cx="2117148" cy="1628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261" y="3505200"/>
            <a:ext cx="1937038" cy="142875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660231"/>
            <a:ext cx="1527175" cy="10431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262" y="4933950"/>
            <a:ext cx="1937038" cy="14525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FDF2B-28E3-423E-A430-0BB47BDFE3A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2700</TotalTime>
  <Words>1426</Words>
  <Application>Microsoft Office PowerPoint</Application>
  <PresentationFormat>On-screen Show (4:3)</PresentationFormat>
  <Paragraphs>159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PowerPoint Presentation</vt:lpstr>
      <vt:lpstr>تداوم مراقبت - Continum of Care</vt:lpstr>
      <vt:lpstr> سمزدایی:Detoxification </vt:lpstr>
      <vt:lpstr>Goals of Detoxification اهداف سم زدایی</vt:lpstr>
      <vt:lpstr>انواع خدمات سم زدایی Types of Detoxification Services </vt:lpstr>
      <vt:lpstr>: شیوه های تداوی سمزدایی از نظر زمانی</vt:lpstr>
      <vt:lpstr>اعراض و علایم قطع دوایی یا  Withdrawal syndrome  </vt:lpstr>
      <vt:lpstr>PowerPoint Presentation</vt:lpstr>
      <vt:lpstr>اعراض و علایم که به وجود میاید قرار ذیل است</vt:lpstr>
      <vt:lpstr>PowerPoint Presentation</vt:lpstr>
      <vt:lpstr>PowerPoint Presentation</vt:lpstr>
      <vt:lpstr>سایر اجزا تداوی ابتدایی یاPrimary Treatment—Other Components </vt:lpstr>
      <vt:lpstr>PowerPoint Presentation</vt:lpstr>
      <vt:lpstr>  Detoxification به روش های گوناگون صورت میگیرد که مهمترین آن عبارت است از: </vt:lpstr>
      <vt:lpstr>ادویه فوق  جهت تداوی به دو مقصد استفاده میگردد</vt:lpstr>
      <vt:lpstr>PowerPoint Presentation</vt:lpstr>
      <vt:lpstr>1 سمزدایی عرضی با   clonidine  و دواهای کمکی: </vt:lpstr>
      <vt:lpstr>B تجویز دارو های کمکی</vt:lpstr>
      <vt:lpstr>PowerPoint Presentation</vt:lpstr>
      <vt:lpstr>2 : دواهای ضد درد و ضد التهاب (NSAIDs)</vt:lpstr>
      <vt:lpstr>3 : بنزودیازی‍ین ها</vt:lpstr>
      <vt:lpstr>4: انتی هستا مین </vt:lpstr>
      <vt:lpstr>5: انتی سایکوتیک ها</vt:lpstr>
      <vt:lpstr>6 : ادویه که برای مشکلات جهاز هضمی:</vt:lpstr>
      <vt:lpstr>PowerPoint Presentation</vt:lpstr>
      <vt:lpstr>PowerPoint Presentation</vt:lpstr>
    </vt:vector>
  </TitlesOfParts>
  <Company>WADAN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Psychoactive Substance</dc:title>
  <dc:creator>Atal Ahmadzai</dc:creator>
  <cp:lastModifiedBy>Moorche Team</cp:lastModifiedBy>
  <cp:revision>137</cp:revision>
  <dcterms:created xsi:type="dcterms:W3CDTF">2012-01-26T19:01:41Z</dcterms:created>
  <dcterms:modified xsi:type="dcterms:W3CDTF">2021-06-29T08:55:24Z</dcterms:modified>
</cp:coreProperties>
</file>