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3" r:id="rId1"/>
  </p:sldMasterIdLst>
  <p:notesMasterIdLst>
    <p:notesMasterId r:id="rId81"/>
  </p:notesMasterIdLst>
  <p:sldIdLst>
    <p:sldId id="256" r:id="rId2"/>
    <p:sldId id="259" r:id="rId3"/>
    <p:sldId id="480" r:id="rId4"/>
    <p:sldId id="260" r:id="rId5"/>
    <p:sldId id="264" r:id="rId6"/>
    <p:sldId id="261" r:id="rId7"/>
    <p:sldId id="262" r:id="rId8"/>
    <p:sldId id="265" r:id="rId9"/>
    <p:sldId id="270" r:id="rId10"/>
    <p:sldId id="276" r:id="rId11"/>
    <p:sldId id="385" r:id="rId12"/>
    <p:sldId id="386" r:id="rId13"/>
    <p:sldId id="390" r:id="rId14"/>
    <p:sldId id="389" r:id="rId15"/>
    <p:sldId id="530" r:id="rId16"/>
    <p:sldId id="391" r:id="rId17"/>
    <p:sldId id="392" r:id="rId18"/>
    <p:sldId id="393" r:id="rId19"/>
    <p:sldId id="394" r:id="rId20"/>
    <p:sldId id="479" r:id="rId21"/>
    <p:sldId id="266" r:id="rId22"/>
    <p:sldId id="412" r:id="rId23"/>
    <p:sldId id="414" r:id="rId24"/>
    <p:sldId id="397" r:id="rId25"/>
    <p:sldId id="398" r:id="rId26"/>
    <p:sldId id="396" r:id="rId27"/>
    <p:sldId id="523" r:id="rId28"/>
    <p:sldId id="421" r:id="rId29"/>
    <p:sldId id="423" r:id="rId30"/>
    <p:sldId id="531" r:id="rId31"/>
    <p:sldId id="532" r:id="rId32"/>
    <p:sldId id="438" r:id="rId33"/>
    <p:sldId id="535" r:id="rId34"/>
    <p:sldId id="536" r:id="rId35"/>
    <p:sldId id="537" r:id="rId36"/>
    <p:sldId id="539" r:id="rId37"/>
    <p:sldId id="538" r:id="rId38"/>
    <p:sldId id="526" r:id="rId39"/>
    <p:sldId id="267" r:id="rId40"/>
    <p:sldId id="268" r:id="rId41"/>
    <p:sldId id="269" r:id="rId42"/>
    <p:sldId id="271" r:id="rId43"/>
    <p:sldId id="272" r:id="rId44"/>
    <p:sldId id="273" r:id="rId45"/>
    <p:sldId id="533" r:id="rId46"/>
    <p:sldId id="470" r:id="rId47"/>
    <p:sldId id="471" r:id="rId48"/>
    <p:sldId id="475" r:id="rId49"/>
    <p:sldId id="476" r:id="rId50"/>
    <p:sldId id="477" r:id="rId51"/>
    <p:sldId id="549" r:id="rId52"/>
    <p:sldId id="550" r:id="rId53"/>
    <p:sldId id="478" r:id="rId54"/>
    <p:sldId id="529" r:id="rId55"/>
    <p:sldId id="509" r:id="rId56"/>
    <p:sldId id="510" r:id="rId57"/>
    <p:sldId id="511" r:id="rId58"/>
    <p:sldId id="512" r:id="rId59"/>
    <p:sldId id="513" r:id="rId60"/>
    <p:sldId id="540" r:id="rId61"/>
    <p:sldId id="514" r:id="rId62"/>
    <p:sldId id="541" r:id="rId63"/>
    <p:sldId id="515" r:id="rId64"/>
    <p:sldId id="516" r:id="rId65"/>
    <p:sldId id="543" r:id="rId66"/>
    <p:sldId id="517" r:id="rId67"/>
    <p:sldId id="544" r:id="rId68"/>
    <p:sldId id="518" r:id="rId69"/>
    <p:sldId id="545" r:id="rId70"/>
    <p:sldId id="519" r:id="rId71"/>
    <p:sldId id="546" r:id="rId72"/>
    <p:sldId id="520" r:id="rId73"/>
    <p:sldId id="547" r:id="rId74"/>
    <p:sldId id="521" r:id="rId75"/>
    <p:sldId id="522" r:id="rId76"/>
    <p:sldId id="548" r:id="rId77"/>
    <p:sldId id="527" r:id="rId78"/>
    <p:sldId id="263" r:id="rId79"/>
    <p:sldId id="534"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5D65"/>
    <a:srgbClr val="7755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1055C6-F863-416F-B708-3C6474955498}" v="2096" dt="2020-07-14T19:01:45.5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80905" autoAdjust="0"/>
  </p:normalViewPr>
  <p:slideViewPr>
    <p:cSldViewPr snapToGrid="0">
      <p:cViewPr varScale="1">
        <p:scale>
          <a:sx n="69" d="100"/>
          <a:sy n="69" d="100"/>
        </p:scale>
        <p:origin x="11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17343-51F0-44DF-9A75-CD06E69AEADD}"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DC7D6361-B394-4CD6-8821-680F827B5AB7}">
      <dgm:prSet phldrT="[Text]"/>
      <dgm:spPr/>
      <dgm:t>
        <a:bodyPr/>
        <a:lstStyle/>
        <a:p>
          <a:r>
            <a:rPr lang="en-US" dirty="0" err="1"/>
            <a:t>Amígdala</a:t>
          </a:r>
          <a:endParaRPr lang="en-US" dirty="0"/>
        </a:p>
      </dgm:t>
    </dgm:pt>
    <dgm:pt modelId="{72EB807E-0185-41E1-9F6A-C6AA0BFFDBBB}" type="parTrans" cxnId="{9648F7EE-D69C-4738-9D3B-B4E402A2119E}">
      <dgm:prSet/>
      <dgm:spPr/>
      <dgm:t>
        <a:bodyPr/>
        <a:lstStyle/>
        <a:p>
          <a:endParaRPr lang="en-US"/>
        </a:p>
      </dgm:t>
    </dgm:pt>
    <dgm:pt modelId="{25577FD6-8A89-4D10-8085-3555DE8D1A4C}" type="sibTrans" cxnId="{9648F7EE-D69C-4738-9D3B-B4E402A2119E}">
      <dgm:prSet/>
      <dgm:spPr/>
      <dgm:t>
        <a:bodyPr/>
        <a:lstStyle/>
        <a:p>
          <a:endParaRPr lang="en-US"/>
        </a:p>
      </dgm:t>
    </dgm:pt>
    <dgm:pt modelId="{09270FAF-C115-4179-99B1-8C0DB17501F4}">
      <dgm:prSet phldrT="[Text]"/>
      <dgm:spPr/>
      <dgm:t>
        <a:bodyPr/>
        <a:lstStyle/>
        <a:p>
          <a:pPr algn="l"/>
          <a:r>
            <a:rPr lang="es-ES" dirty="0"/>
            <a:t>Detecta la situación de peligro.</a:t>
          </a:r>
          <a:endParaRPr lang="en-US" dirty="0"/>
        </a:p>
      </dgm:t>
    </dgm:pt>
    <dgm:pt modelId="{7EC785D1-664A-4C08-B8CB-91D7D8E25C1B}" type="parTrans" cxnId="{D8A1CA0A-CF00-4FDB-92F6-3C6083333C4C}">
      <dgm:prSet/>
      <dgm:spPr/>
      <dgm:t>
        <a:bodyPr/>
        <a:lstStyle/>
        <a:p>
          <a:endParaRPr lang="en-US"/>
        </a:p>
      </dgm:t>
    </dgm:pt>
    <dgm:pt modelId="{89A84590-E856-4E48-9CA3-DFB05EDABF50}" type="sibTrans" cxnId="{D8A1CA0A-CF00-4FDB-92F6-3C6083333C4C}">
      <dgm:prSet/>
      <dgm:spPr/>
      <dgm:t>
        <a:bodyPr/>
        <a:lstStyle/>
        <a:p>
          <a:endParaRPr lang="en-US"/>
        </a:p>
      </dgm:t>
    </dgm:pt>
    <dgm:pt modelId="{060836DA-80DD-4D17-B49E-28CAA115908F}">
      <dgm:prSet phldrT="[Text]"/>
      <dgm:spPr/>
      <dgm:t>
        <a:bodyPr/>
        <a:lstStyle/>
        <a:p>
          <a:r>
            <a:rPr lang="en-US" dirty="0"/>
            <a:t>El </a:t>
          </a:r>
          <a:r>
            <a:rPr lang="en-US" dirty="0" err="1"/>
            <a:t>sistema</a:t>
          </a:r>
          <a:r>
            <a:rPr lang="en-US" dirty="0"/>
            <a:t> </a:t>
          </a:r>
          <a:r>
            <a:rPr lang="en-US" dirty="0" err="1"/>
            <a:t>nervioso</a:t>
          </a:r>
          <a:r>
            <a:rPr lang="en-US" dirty="0"/>
            <a:t> </a:t>
          </a:r>
          <a:r>
            <a:rPr lang="en-US" dirty="0" err="1"/>
            <a:t>simpático</a:t>
          </a:r>
          <a:r>
            <a:rPr lang="en-US" dirty="0"/>
            <a:t> se </a:t>
          </a:r>
          <a:r>
            <a:rPr lang="en-US" dirty="0" err="1"/>
            <a:t>activa</a:t>
          </a:r>
          <a:endParaRPr lang="en-US" dirty="0"/>
        </a:p>
      </dgm:t>
    </dgm:pt>
    <dgm:pt modelId="{D48D772F-8DD6-42CC-8F6B-23CC889EDC83}" type="parTrans" cxnId="{A1F346CE-AE12-49AC-B87C-7484E11901A8}">
      <dgm:prSet/>
      <dgm:spPr/>
      <dgm:t>
        <a:bodyPr/>
        <a:lstStyle/>
        <a:p>
          <a:endParaRPr lang="en-US"/>
        </a:p>
      </dgm:t>
    </dgm:pt>
    <dgm:pt modelId="{57E17428-E3D5-495B-ADE6-AD67F5E1C4C1}" type="sibTrans" cxnId="{A1F346CE-AE12-49AC-B87C-7484E11901A8}">
      <dgm:prSet/>
      <dgm:spPr/>
      <dgm:t>
        <a:bodyPr/>
        <a:lstStyle/>
        <a:p>
          <a:endParaRPr lang="en-US"/>
        </a:p>
      </dgm:t>
    </dgm:pt>
    <dgm:pt modelId="{912C0E3E-BB07-4EF3-B4F3-2852535B5398}">
      <dgm:prSet phldrT="[Text]"/>
      <dgm:spPr/>
      <dgm:t>
        <a:bodyPr/>
        <a:lstStyle/>
        <a:p>
          <a:pPr algn="l">
            <a:buFont typeface="Arial" panose="020B0604020202020204" pitchFamily="34" charset="0"/>
            <a:buChar char="•"/>
          </a:pPr>
          <a:r>
            <a:rPr lang="es-ES" dirty="0"/>
            <a:t>Las hormonas del estrés liberadas</a:t>
          </a:r>
          <a:endParaRPr lang="en-US" dirty="0"/>
        </a:p>
      </dgm:t>
    </dgm:pt>
    <dgm:pt modelId="{A1960BB1-71BA-4B1C-95C9-021AD11F2E9B}" type="parTrans" cxnId="{E4269974-6680-4C9E-9AB7-0D58EF3A04DA}">
      <dgm:prSet/>
      <dgm:spPr/>
      <dgm:t>
        <a:bodyPr/>
        <a:lstStyle/>
        <a:p>
          <a:endParaRPr lang="en-US"/>
        </a:p>
      </dgm:t>
    </dgm:pt>
    <dgm:pt modelId="{0CA6D032-5460-428E-8C03-05DDC6B66E95}" type="sibTrans" cxnId="{E4269974-6680-4C9E-9AB7-0D58EF3A04DA}">
      <dgm:prSet/>
      <dgm:spPr/>
      <dgm:t>
        <a:bodyPr/>
        <a:lstStyle/>
        <a:p>
          <a:endParaRPr lang="en-US"/>
        </a:p>
      </dgm:t>
    </dgm:pt>
    <dgm:pt modelId="{690DD562-D8B5-4B60-9342-B9B38C66465D}">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err="1"/>
            <a:t>reacciones</a:t>
          </a:r>
          <a:endParaRPr lang="en-US" dirty="0"/>
        </a:p>
        <a:p>
          <a:pPr marL="0" lvl="0" defTabSz="711200">
            <a:lnSpc>
              <a:spcPct val="90000"/>
            </a:lnSpc>
            <a:spcBef>
              <a:spcPct val="0"/>
            </a:spcBef>
            <a:spcAft>
              <a:spcPct val="35000"/>
            </a:spcAft>
            <a:buNone/>
          </a:pPr>
          <a:r>
            <a:rPr lang="en-US" dirty="0" err="1"/>
            <a:t>Corporales</a:t>
          </a:r>
          <a:endParaRPr lang="en-US" dirty="0"/>
        </a:p>
      </dgm:t>
    </dgm:pt>
    <dgm:pt modelId="{1A213D65-906B-42BF-9C5B-7C43D160D425}" type="parTrans" cxnId="{D99DDBE4-CB27-4042-A118-44BF56E76BF1}">
      <dgm:prSet/>
      <dgm:spPr/>
      <dgm:t>
        <a:bodyPr/>
        <a:lstStyle/>
        <a:p>
          <a:endParaRPr lang="en-US"/>
        </a:p>
      </dgm:t>
    </dgm:pt>
    <dgm:pt modelId="{D5A11C27-D7F9-4192-AC09-A3950A0ACD34}" type="sibTrans" cxnId="{D99DDBE4-CB27-4042-A118-44BF56E76BF1}">
      <dgm:prSet/>
      <dgm:spPr/>
      <dgm:t>
        <a:bodyPr/>
        <a:lstStyle/>
        <a:p>
          <a:endParaRPr lang="en-US"/>
        </a:p>
      </dgm:t>
    </dgm:pt>
    <dgm:pt modelId="{17508904-0156-4D28-9AE2-4E2B584F4EFB}">
      <dgm:prSet phldrT="[Text]"/>
      <dgm:spPr/>
      <dgm:t>
        <a:bodyPr/>
        <a:lstStyle/>
        <a:p>
          <a:r>
            <a:rPr lang="en-US" dirty="0"/>
            <a:t>Estado de </a:t>
          </a:r>
          <a:r>
            <a:rPr lang="en-US" dirty="0" err="1"/>
            <a:t>alarma</a:t>
          </a:r>
          <a:r>
            <a:rPr lang="en-US" dirty="0"/>
            <a:t> </a:t>
          </a:r>
          <a:r>
            <a:rPr lang="en-US" dirty="0" err="1"/>
            <a:t>prolongado</a:t>
          </a:r>
          <a:endParaRPr lang="en-US" dirty="0"/>
        </a:p>
      </dgm:t>
    </dgm:pt>
    <dgm:pt modelId="{969CCC1B-8EEB-4A67-A9B4-C7DF9A5C51D9}" type="parTrans" cxnId="{C1D86588-29C2-432C-97BB-EDABA8E3FB0F}">
      <dgm:prSet/>
      <dgm:spPr/>
      <dgm:t>
        <a:bodyPr/>
        <a:lstStyle/>
        <a:p>
          <a:endParaRPr lang="en-US"/>
        </a:p>
      </dgm:t>
    </dgm:pt>
    <dgm:pt modelId="{BC6FA7B8-9CD3-47DD-817A-9392A6F83520}" type="sibTrans" cxnId="{C1D86588-29C2-432C-97BB-EDABA8E3FB0F}">
      <dgm:prSet/>
      <dgm:spPr/>
      <dgm:t>
        <a:bodyPr/>
        <a:lstStyle/>
        <a:p>
          <a:endParaRPr lang="en-US"/>
        </a:p>
      </dgm:t>
    </dgm:pt>
    <dgm:pt modelId="{B3CD7D5B-D32B-4BE3-AFE4-4C16310C40FB}" type="pres">
      <dgm:prSet presAssocID="{F4617343-51F0-44DF-9A75-CD06E69AEADD}" presName="theList" presStyleCnt="0">
        <dgm:presLayoutVars>
          <dgm:dir/>
          <dgm:animLvl val="lvl"/>
          <dgm:resizeHandles val="exact"/>
        </dgm:presLayoutVars>
      </dgm:prSet>
      <dgm:spPr/>
    </dgm:pt>
    <dgm:pt modelId="{92DADF39-C0FF-41FF-ACC3-C2B52B05D568}" type="pres">
      <dgm:prSet presAssocID="{DC7D6361-B394-4CD6-8821-680F827B5AB7}" presName="compNode" presStyleCnt="0"/>
      <dgm:spPr/>
    </dgm:pt>
    <dgm:pt modelId="{033468F1-7CD6-43EA-806A-A9990F99BCC2}" type="pres">
      <dgm:prSet presAssocID="{DC7D6361-B394-4CD6-8821-680F827B5AB7}" presName="noGeometry" presStyleCnt="0"/>
      <dgm:spPr/>
    </dgm:pt>
    <dgm:pt modelId="{7E7D9DFF-E265-4943-BB27-C5F9D9873F50}" type="pres">
      <dgm:prSet presAssocID="{DC7D6361-B394-4CD6-8821-680F827B5AB7}" presName="childTextVisible" presStyleLbl="bgAccFollowNode1" presStyleIdx="0" presStyleCnt="3">
        <dgm:presLayoutVars>
          <dgm:bulletEnabled val="1"/>
        </dgm:presLayoutVars>
      </dgm:prSet>
      <dgm:spPr/>
    </dgm:pt>
    <dgm:pt modelId="{C3A0B42B-6AA7-45CB-8A59-4EDA354015BF}" type="pres">
      <dgm:prSet presAssocID="{DC7D6361-B394-4CD6-8821-680F827B5AB7}" presName="childTextHidden" presStyleLbl="bgAccFollowNode1" presStyleIdx="0" presStyleCnt="3"/>
      <dgm:spPr/>
    </dgm:pt>
    <dgm:pt modelId="{5393B1E0-FD87-4E38-8200-82892BA706B7}" type="pres">
      <dgm:prSet presAssocID="{DC7D6361-B394-4CD6-8821-680F827B5AB7}" presName="parentText" presStyleLbl="node1" presStyleIdx="0" presStyleCnt="3">
        <dgm:presLayoutVars>
          <dgm:chMax val="1"/>
          <dgm:bulletEnabled val="1"/>
        </dgm:presLayoutVars>
      </dgm:prSet>
      <dgm:spPr/>
    </dgm:pt>
    <dgm:pt modelId="{14335639-1121-497A-B7A5-D743126ED4CB}" type="pres">
      <dgm:prSet presAssocID="{DC7D6361-B394-4CD6-8821-680F827B5AB7}" presName="aSpace" presStyleCnt="0"/>
      <dgm:spPr/>
    </dgm:pt>
    <dgm:pt modelId="{63D1AC29-10CE-4E14-B30B-C03F5591ABDD}" type="pres">
      <dgm:prSet presAssocID="{060836DA-80DD-4D17-B49E-28CAA115908F}" presName="compNode" presStyleCnt="0"/>
      <dgm:spPr/>
    </dgm:pt>
    <dgm:pt modelId="{713219BB-7861-4B60-99D0-50AFA81C4582}" type="pres">
      <dgm:prSet presAssocID="{060836DA-80DD-4D17-B49E-28CAA115908F}" presName="noGeometry" presStyleCnt="0"/>
      <dgm:spPr/>
    </dgm:pt>
    <dgm:pt modelId="{8AD7B235-154E-4DA6-AFCB-09D16E6B9E93}" type="pres">
      <dgm:prSet presAssocID="{060836DA-80DD-4D17-B49E-28CAA115908F}" presName="childTextVisible" presStyleLbl="bgAccFollowNode1" presStyleIdx="1" presStyleCnt="3">
        <dgm:presLayoutVars>
          <dgm:bulletEnabled val="1"/>
        </dgm:presLayoutVars>
      </dgm:prSet>
      <dgm:spPr/>
    </dgm:pt>
    <dgm:pt modelId="{F983E76A-C10A-4056-ACFF-C856FE83D22A}" type="pres">
      <dgm:prSet presAssocID="{060836DA-80DD-4D17-B49E-28CAA115908F}" presName="childTextHidden" presStyleLbl="bgAccFollowNode1" presStyleIdx="1" presStyleCnt="3"/>
      <dgm:spPr/>
    </dgm:pt>
    <dgm:pt modelId="{CC59CF51-5410-48B9-BE82-FEE703D875A0}" type="pres">
      <dgm:prSet presAssocID="{060836DA-80DD-4D17-B49E-28CAA115908F}" presName="parentText" presStyleLbl="node1" presStyleIdx="1" presStyleCnt="3">
        <dgm:presLayoutVars>
          <dgm:chMax val="1"/>
          <dgm:bulletEnabled val="1"/>
        </dgm:presLayoutVars>
      </dgm:prSet>
      <dgm:spPr/>
    </dgm:pt>
    <dgm:pt modelId="{4732ACC9-01E0-4606-BC19-FA701B689882}" type="pres">
      <dgm:prSet presAssocID="{060836DA-80DD-4D17-B49E-28CAA115908F}" presName="aSpace" presStyleCnt="0"/>
      <dgm:spPr/>
    </dgm:pt>
    <dgm:pt modelId="{6FFCC108-7274-4E96-8BB6-F9EAD287117B}" type="pres">
      <dgm:prSet presAssocID="{690DD562-D8B5-4B60-9342-B9B38C66465D}" presName="compNode" presStyleCnt="0"/>
      <dgm:spPr/>
    </dgm:pt>
    <dgm:pt modelId="{D1650B67-01EB-484F-BA73-E8B57B174A1F}" type="pres">
      <dgm:prSet presAssocID="{690DD562-D8B5-4B60-9342-B9B38C66465D}" presName="noGeometry" presStyleCnt="0"/>
      <dgm:spPr/>
    </dgm:pt>
    <dgm:pt modelId="{48941B4F-0D4B-42A2-97E8-C09C62DEBD05}" type="pres">
      <dgm:prSet presAssocID="{690DD562-D8B5-4B60-9342-B9B38C66465D}" presName="childTextVisible" presStyleLbl="bgAccFollowNode1" presStyleIdx="2" presStyleCnt="3">
        <dgm:presLayoutVars>
          <dgm:bulletEnabled val="1"/>
        </dgm:presLayoutVars>
      </dgm:prSet>
      <dgm:spPr/>
    </dgm:pt>
    <dgm:pt modelId="{E574A5E3-2CE7-483F-BD2C-7916F3B2CC20}" type="pres">
      <dgm:prSet presAssocID="{690DD562-D8B5-4B60-9342-B9B38C66465D}" presName="childTextHidden" presStyleLbl="bgAccFollowNode1" presStyleIdx="2" presStyleCnt="3"/>
      <dgm:spPr/>
    </dgm:pt>
    <dgm:pt modelId="{F40446F2-ECD1-456A-A2EE-83E4F1EC9BE6}" type="pres">
      <dgm:prSet presAssocID="{690DD562-D8B5-4B60-9342-B9B38C66465D}" presName="parentText" presStyleLbl="node1" presStyleIdx="2" presStyleCnt="3">
        <dgm:presLayoutVars>
          <dgm:chMax val="1"/>
          <dgm:bulletEnabled val="1"/>
        </dgm:presLayoutVars>
      </dgm:prSet>
      <dgm:spPr/>
    </dgm:pt>
  </dgm:ptLst>
  <dgm:cxnLst>
    <dgm:cxn modelId="{F7177F09-6BE6-400A-A584-DFEEDC9E8DCE}" type="presOf" srcId="{690DD562-D8B5-4B60-9342-B9B38C66465D}" destId="{F40446F2-ECD1-456A-A2EE-83E4F1EC9BE6}" srcOrd="0" destOrd="0" presId="urn:microsoft.com/office/officeart/2005/8/layout/hProcess6"/>
    <dgm:cxn modelId="{D8A1CA0A-CF00-4FDB-92F6-3C6083333C4C}" srcId="{DC7D6361-B394-4CD6-8821-680F827B5AB7}" destId="{09270FAF-C115-4179-99B1-8C0DB17501F4}" srcOrd="0" destOrd="0" parTransId="{7EC785D1-664A-4C08-B8CB-91D7D8E25C1B}" sibTransId="{89A84590-E856-4E48-9CA3-DFB05EDABF50}"/>
    <dgm:cxn modelId="{593CFE16-9EC3-4F23-80F3-A9DA2BC89CB8}" type="presOf" srcId="{09270FAF-C115-4179-99B1-8C0DB17501F4}" destId="{7E7D9DFF-E265-4943-BB27-C5F9D9873F50}" srcOrd="0" destOrd="0" presId="urn:microsoft.com/office/officeart/2005/8/layout/hProcess6"/>
    <dgm:cxn modelId="{9CAAFB1E-2159-46EC-8F89-7B26474BC263}" type="presOf" srcId="{912C0E3E-BB07-4EF3-B4F3-2852535B5398}" destId="{8AD7B235-154E-4DA6-AFCB-09D16E6B9E93}" srcOrd="0" destOrd="0" presId="urn:microsoft.com/office/officeart/2005/8/layout/hProcess6"/>
    <dgm:cxn modelId="{377AA028-6D9C-4AAE-B8F2-76BE93DB353D}" type="presOf" srcId="{F4617343-51F0-44DF-9A75-CD06E69AEADD}" destId="{B3CD7D5B-D32B-4BE3-AFE4-4C16310C40FB}" srcOrd="0" destOrd="0" presId="urn:microsoft.com/office/officeart/2005/8/layout/hProcess6"/>
    <dgm:cxn modelId="{7D008D2C-48DF-4B14-9AB7-88F393BFE816}" type="presOf" srcId="{DC7D6361-B394-4CD6-8821-680F827B5AB7}" destId="{5393B1E0-FD87-4E38-8200-82892BA706B7}" srcOrd="0" destOrd="0" presId="urn:microsoft.com/office/officeart/2005/8/layout/hProcess6"/>
    <dgm:cxn modelId="{E4269974-6680-4C9E-9AB7-0D58EF3A04DA}" srcId="{060836DA-80DD-4D17-B49E-28CAA115908F}" destId="{912C0E3E-BB07-4EF3-B4F3-2852535B5398}" srcOrd="0" destOrd="0" parTransId="{A1960BB1-71BA-4B1C-95C9-021AD11F2E9B}" sibTransId="{0CA6D032-5460-428E-8C03-05DDC6B66E95}"/>
    <dgm:cxn modelId="{1BFAB07C-5A8A-4FE6-A12C-4A6A702EB445}" type="presOf" srcId="{09270FAF-C115-4179-99B1-8C0DB17501F4}" destId="{C3A0B42B-6AA7-45CB-8A59-4EDA354015BF}" srcOrd="1" destOrd="0" presId="urn:microsoft.com/office/officeart/2005/8/layout/hProcess6"/>
    <dgm:cxn modelId="{99CD6C85-8635-4873-B0BB-D5872CE19409}" type="presOf" srcId="{912C0E3E-BB07-4EF3-B4F3-2852535B5398}" destId="{F983E76A-C10A-4056-ACFF-C856FE83D22A}" srcOrd="1" destOrd="0" presId="urn:microsoft.com/office/officeart/2005/8/layout/hProcess6"/>
    <dgm:cxn modelId="{C1D86588-29C2-432C-97BB-EDABA8E3FB0F}" srcId="{690DD562-D8B5-4B60-9342-B9B38C66465D}" destId="{17508904-0156-4D28-9AE2-4E2B584F4EFB}" srcOrd="0" destOrd="0" parTransId="{969CCC1B-8EEB-4A67-A9B4-C7DF9A5C51D9}" sibTransId="{BC6FA7B8-9CD3-47DD-817A-9392A6F83520}"/>
    <dgm:cxn modelId="{457B148A-212C-4889-BF3B-AC4E24F03276}" type="presOf" srcId="{17508904-0156-4D28-9AE2-4E2B584F4EFB}" destId="{48941B4F-0D4B-42A2-97E8-C09C62DEBD05}" srcOrd="0" destOrd="0" presId="urn:microsoft.com/office/officeart/2005/8/layout/hProcess6"/>
    <dgm:cxn modelId="{A1F346CE-AE12-49AC-B87C-7484E11901A8}" srcId="{F4617343-51F0-44DF-9A75-CD06E69AEADD}" destId="{060836DA-80DD-4D17-B49E-28CAA115908F}" srcOrd="1" destOrd="0" parTransId="{D48D772F-8DD6-42CC-8F6B-23CC889EDC83}" sibTransId="{57E17428-E3D5-495B-ADE6-AD67F5E1C4C1}"/>
    <dgm:cxn modelId="{F9CCF9D4-C5AE-4F6F-B934-D31499A58602}" type="presOf" srcId="{060836DA-80DD-4D17-B49E-28CAA115908F}" destId="{CC59CF51-5410-48B9-BE82-FEE703D875A0}" srcOrd="0" destOrd="0" presId="urn:microsoft.com/office/officeart/2005/8/layout/hProcess6"/>
    <dgm:cxn modelId="{D99DDBE4-CB27-4042-A118-44BF56E76BF1}" srcId="{F4617343-51F0-44DF-9A75-CD06E69AEADD}" destId="{690DD562-D8B5-4B60-9342-B9B38C66465D}" srcOrd="2" destOrd="0" parTransId="{1A213D65-906B-42BF-9C5B-7C43D160D425}" sibTransId="{D5A11C27-D7F9-4192-AC09-A3950A0ACD34}"/>
    <dgm:cxn modelId="{DF40E2ED-FBF0-4E6C-ABD2-94AE9D027A21}" type="presOf" srcId="{17508904-0156-4D28-9AE2-4E2B584F4EFB}" destId="{E574A5E3-2CE7-483F-BD2C-7916F3B2CC20}" srcOrd="1" destOrd="0" presId="urn:microsoft.com/office/officeart/2005/8/layout/hProcess6"/>
    <dgm:cxn modelId="{9648F7EE-D69C-4738-9D3B-B4E402A2119E}" srcId="{F4617343-51F0-44DF-9A75-CD06E69AEADD}" destId="{DC7D6361-B394-4CD6-8821-680F827B5AB7}" srcOrd="0" destOrd="0" parTransId="{72EB807E-0185-41E1-9F6A-C6AA0BFFDBBB}" sibTransId="{25577FD6-8A89-4D10-8085-3555DE8D1A4C}"/>
    <dgm:cxn modelId="{ADB9CB3B-5170-4CE1-A2D1-41934702CF5B}" type="presParOf" srcId="{B3CD7D5B-D32B-4BE3-AFE4-4C16310C40FB}" destId="{92DADF39-C0FF-41FF-ACC3-C2B52B05D568}" srcOrd="0" destOrd="0" presId="urn:microsoft.com/office/officeart/2005/8/layout/hProcess6"/>
    <dgm:cxn modelId="{7A8193FE-942B-4347-B3ED-481DB67DB25C}" type="presParOf" srcId="{92DADF39-C0FF-41FF-ACC3-C2B52B05D568}" destId="{033468F1-7CD6-43EA-806A-A9990F99BCC2}" srcOrd="0" destOrd="0" presId="urn:microsoft.com/office/officeart/2005/8/layout/hProcess6"/>
    <dgm:cxn modelId="{AA4C7420-95B0-42B2-B099-E9E0F5B86521}" type="presParOf" srcId="{92DADF39-C0FF-41FF-ACC3-C2B52B05D568}" destId="{7E7D9DFF-E265-4943-BB27-C5F9D9873F50}" srcOrd="1" destOrd="0" presId="urn:microsoft.com/office/officeart/2005/8/layout/hProcess6"/>
    <dgm:cxn modelId="{5F782EB6-D404-4761-A9CE-2C462B080C54}" type="presParOf" srcId="{92DADF39-C0FF-41FF-ACC3-C2B52B05D568}" destId="{C3A0B42B-6AA7-45CB-8A59-4EDA354015BF}" srcOrd="2" destOrd="0" presId="urn:microsoft.com/office/officeart/2005/8/layout/hProcess6"/>
    <dgm:cxn modelId="{31B6553F-1362-46D6-A3BB-88F1E7AA85B8}" type="presParOf" srcId="{92DADF39-C0FF-41FF-ACC3-C2B52B05D568}" destId="{5393B1E0-FD87-4E38-8200-82892BA706B7}" srcOrd="3" destOrd="0" presId="urn:microsoft.com/office/officeart/2005/8/layout/hProcess6"/>
    <dgm:cxn modelId="{1DF5BEC6-BDB6-4310-A2BB-A6717CA68A5A}" type="presParOf" srcId="{B3CD7D5B-D32B-4BE3-AFE4-4C16310C40FB}" destId="{14335639-1121-497A-B7A5-D743126ED4CB}" srcOrd="1" destOrd="0" presId="urn:microsoft.com/office/officeart/2005/8/layout/hProcess6"/>
    <dgm:cxn modelId="{3B71E241-F6F8-4BDB-9394-C1FC60D3F6DD}" type="presParOf" srcId="{B3CD7D5B-D32B-4BE3-AFE4-4C16310C40FB}" destId="{63D1AC29-10CE-4E14-B30B-C03F5591ABDD}" srcOrd="2" destOrd="0" presId="urn:microsoft.com/office/officeart/2005/8/layout/hProcess6"/>
    <dgm:cxn modelId="{A674432B-FEE3-4FBA-B535-F84841B434D3}" type="presParOf" srcId="{63D1AC29-10CE-4E14-B30B-C03F5591ABDD}" destId="{713219BB-7861-4B60-99D0-50AFA81C4582}" srcOrd="0" destOrd="0" presId="urn:microsoft.com/office/officeart/2005/8/layout/hProcess6"/>
    <dgm:cxn modelId="{A8BF524D-57DA-4215-B02D-7F8DCA5C6637}" type="presParOf" srcId="{63D1AC29-10CE-4E14-B30B-C03F5591ABDD}" destId="{8AD7B235-154E-4DA6-AFCB-09D16E6B9E93}" srcOrd="1" destOrd="0" presId="urn:microsoft.com/office/officeart/2005/8/layout/hProcess6"/>
    <dgm:cxn modelId="{C6750CAA-1651-4862-A1EB-9BAB35279454}" type="presParOf" srcId="{63D1AC29-10CE-4E14-B30B-C03F5591ABDD}" destId="{F983E76A-C10A-4056-ACFF-C856FE83D22A}" srcOrd="2" destOrd="0" presId="urn:microsoft.com/office/officeart/2005/8/layout/hProcess6"/>
    <dgm:cxn modelId="{AF1A116F-A5C3-4007-8847-666139D9C733}" type="presParOf" srcId="{63D1AC29-10CE-4E14-B30B-C03F5591ABDD}" destId="{CC59CF51-5410-48B9-BE82-FEE703D875A0}" srcOrd="3" destOrd="0" presId="urn:microsoft.com/office/officeart/2005/8/layout/hProcess6"/>
    <dgm:cxn modelId="{AC4E06F4-8F29-438A-9D9B-FA339886905F}" type="presParOf" srcId="{B3CD7D5B-D32B-4BE3-AFE4-4C16310C40FB}" destId="{4732ACC9-01E0-4606-BC19-FA701B689882}" srcOrd="3" destOrd="0" presId="urn:microsoft.com/office/officeart/2005/8/layout/hProcess6"/>
    <dgm:cxn modelId="{0B2CC18D-5C1E-4140-951F-57BF76701A6F}" type="presParOf" srcId="{B3CD7D5B-D32B-4BE3-AFE4-4C16310C40FB}" destId="{6FFCC108-7274-4E96-8BB6-F9EAD287117B}" srcOrd="4" destOrd="0" presId="urn:microsoft.com/office/officeart/2005/8/layout/hProcess6"/>
    <dgm:cxn modelId="{ACE21ECE-10A4-42F9-95E9-A0CE115C70CD}" type="presParOf" srcId="{6FFCC108-7274-4E96-8BB6-F9EAD287117B}" destId="{D1650B67-01EB-484F-BA73-E8B57B174A1F}" srcOrd="0" destOrd="0" presId="urn:microsoft.com/office/officeart/2005/8/layout/hProcess6"/>
    <dgm:cxn modelId="{651943DC-0EA9-4E1B-8A6C-2587DAD4BF6E}" type="presParOf" srcId="{6FFCC108-7274-4E96-8BB6-F9EAD287117B}" destId="{48941B4F-0D4B-42A2-97E8-C09C62DEBD05}" srcOrd="1" destOrd="0" presId="urn:microsoft.com/office/officeart/2005/8/layout/hProcess6"/>
    <dgm:cxn modelId="{8DF5E1D8-E47F-4619-819C-B58BDA728277}" type="presParOf" srcId="{6FFCC108-7274-4E96-8BB6-F9EAD287117B}" destId="{E574A5E3-2CE7-483F-BD2C-7916F3B2CC20}" srcOrd="2" destOrd="0" presId="urn:microsoft.com/office/officeart/2005/8/layout/hProcess6"/>
    <dgm:cxn modelId="{91CFB6BF-FD81-41B7-93B5-D5827AB74BDA}" type="presParOf" srcId="{6FFCC108-7274-4E96-8BB6-F9EAD287117B}" destId="{F40446F2-ECD1-456A-A2EE-83E4F1EC9BE6}"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677299-A4EA-4FC0-AACE-C1BD1D6DF4E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7A3EA88A-5519-46AC-8EF0-088B769926BE}">
      <dgm:prSet phldrT="[Text]"/>
      <dgm:spPr/>
      <dgm:t>
        <a:bodyPr/>
        <a:lstStyle/>
        <a:p>
          <a:r>
            <a:rPr lang="en-US" dirty="0" err="1"/>
            <a:t>Ambiente</a:t>
          </a:r>
          <a:r>
            <a:rPr lang="en-US" dirty="0"/>
            <a:t> Seguro</a:t>
          </a:r>
        </a:p>
      </dgm:t>
    </dgm:pt>
    <dgm:pt modelId="{CA4BBA57-ED59-492F-BB53-E13BDB0CCF9B}" type="parTrans" cxnId="{E2B6DD75-C802-463D-B5F6-6ADBEF0614FB}">
      <dgm:prSet/>
      <dgm:spPr/>
      <dgm:t>
        <a:bodyPr/>
        <a:lstStyle/>
        <a:p>
          <a:endParaRPr lang="en-US"/>
        </a:p>
      </dgm:t>
    </dgm:pt>
    <dgm:pt modelId="{D3A86C8B-D2D0-4AAB-A89D-8FA0393D4F4E}" type="sibTrans" cxnId="{E2B6DD75-C802-463D-B5F6-6ADBEF0614FB}">
      <dgm:prSet/>
      <dgm:spPr/>
      <dgm:t>
        <a:bodyPr/>
        <a:lstStyle/>
        <a:p>
          <a:endParaRPr lang="en-US"/>
        </a:p>
      </dgm:t>
    </dgm:pt>
    <dgm:pt modelId="{BB15C390-96D3-413A-9579-7D48845A2D49}">
      <dgm:prSet phldrT="[Text]"/>
      <dgm:spPr/>
      <dgm:t>
        <a:bodyPr/>
        <a:lstStyle/>
        <a:p>
          <a:r>
            <a:rPr lang="es-HN" noProof="0" dirty="0"/>
            <a:t>Conexión en relaciones</a:t>
          </a:r>
        </a:p>
      </dgm:t>
    </dgm:pt>
    <dgm:pt modelId="{D510C2DB-3A91-4750-B792-72A5C1388557}" type="parTrans" cxnId="{C2DD61B0-86D5-4807-AB39-608C3361F947}">
      <dgm:prSet/>
      <dgm:spPr/>
      <dgm:t>
        <a:bodyPr/>
        <a:lstStyle/>
        <a:p>
          <a:endParaRPr lang="en-US"/>
        </a:p>
      </dgm:t>
    </dgm:pt>
    <dgm:pt modelId="{46C777ED-48FB-440C-9686-3F678D53AD1F}" type="sibTrans" cxnId="{C2DD61B0-86D5-4807-AB39-608C3361F947}">
      <dgm:prSet/>
      <dgm:spPr/>
      <dgm:t>
        <a:bodyPr/>
        <a:lstStyle/>
        <a:p>
          <a:endParaRPr lang="en-US"/>
        </a:p>
      </dgm:t>
    </dgm:pt>
    <dgm:pt modelId="{BBE25E0B-4317-4402-8A06-1962C340F61A}">
      <dgm:prSet phldrT="[Text]"/>
      <dgm:spPr/>
      <dgm:t>
        <a:bodyPr/>
        <a:lstStyle/>
        <a:p>
          <a:r>
            <a:rPr lang="es-HN" noProof="0" dirty="0"/>
            <a:t>Apoyo y enseñanza</a:t>
          </a:r>
        </a:p>
      </dgm:t>
    </dgm:pt>
    <dgm:pt modelId="{E84E0128-38CC-4EA3-8EAD-6ED58E5DE80D}" type="parTrans" cxnId="{06787C34-48E5-4159-BE41-B20DEEB99435}">
      <dgm:prSet/>
      <dgm:spPr/>
      <dgm:t>
        <a:bodyPr/>
        <a:lstStyle/>
        <a:p>
          <a:endParaRPr lang="en-US"/>
        </a:p>
      </dgm:t>
    </dgm:pt>
    <dgm:pt modelId="{E8299699-2DCE-461A-A26A-D608434E6CC8}" type="sibTrans" cxnId="{06787C34-48E5-4159-BE41-B20DEEB99435}">
      <dgm:prSet/>
      <dgm:spPr/>
      <dgm:t>
        <a:bodyPr/>
        <a:lstStyle/>
        <a:p>
          <a:endParaRPr lang="en-US"/>
        </a:p>
      </dgm:t>
    </dgm:pt>
    <dgm:pt modelId="{5C200028-88B6-4488-81C5-17CB84F8A6DF}" type="pres">
      <dgm:prSet presAssocID="{01677299-A4EA-4FC0-AACE-C1BD1D6DF4EB}" presName="cycle" presStyleCnt="0">
        <dgm:presLayoutVars>
          <dgm:dir/>
          <dgm:resizeHandles val="exact"/>
        </dgm:presLayoutVars>
      </dgm:prSet>
      <dgm:spPr/>
    </dgm:pt>
    <dgm:pt modelId="{AE80F5B7-A1C9-481B-8C91-F25FB4A770E0}" type="pres">
      <dgm:prSet presAssocID="{7A3EA88A-5519-46AC-8EF0-088B769926BE}" presName="node" presStyleLbl="node1" presStyleIdx="0" presStyleCnt="3">
        <dgm:presLayoutVars>
          <dgm:bulletEnabled val="1"/>
        </dgm:presLayoutVars>
      </dgm:prSet>
      <dgm:spPr/>
    </dgm:pt>
    <dgm:pt modelId="{2229E645-1FB0-4AF8-AE88-56451B2D7CB8}" type="pres">
      <dgm:prSet presAssocID="{D3A86C8B-D2D0-4AAB-A89D-8FA0393D4F4E}" presName="sibTrans" presStyleLbl="sibTrans2D1" presStyleIdx="0" presStyleCnt="3"/>
      <dgm:spPr/>
    </dgm:pt>
    <dgm:pt modelId="{7EC88D30-10BC-4DDC-B574-C72EA004AB46}" type="pres">
      <dgm:prSet presAssocID="{D3A86C8B-D2D0-4AAB-A89D-8FA0393D4F4E}" presName="connectorText" presStyleLbl="sibTrans2D1" presStyleIdx="0" presStyleCnt="3"/>
      <dgm:spPr/>
    </dgm:pt>
    <dgm:pt modelId="{DAB42E64-0542-43BA-9F03-15B10F9611F0}" type="pres">
      <dgm:prSet presAssocID="{BB15C390-96D3-413A-9579-7D48845A2D49}" presName="node" presStyleLbl="node1" presStyleIdx="1" presStyleCnt="3">
        <dgm:presLayoutVars>
          <dgm:bulletEnabled val="1"/>
        </dgm:presLayoutVars>
      </dgm:prSet>
      <dgm:spPr/>
    </dgm:pt>
    <dgm:pt modelId="{CD822BD2-947E-45A5-A802-BFBCF5001BB8}" type="pres">
      <dgm:prSet presAssocID="{46C777ED-48FB-440C-9686-3F678D53AD1F}" presName="sibTrans" presStyleLbl="sibTrans2D1" presStyleIdx="1" presStyleCnt="3"/>
      <dgm:spPr/>
    </dgm:pt>
    <dgm:pt modelId="{480B375B-C779-492B-9AEE-41054162450A}" type="pres">
      <dgm:prSet presAssocID="{46C777ED-48FB-440C-9686-3F678D53AD1F}" presName="connectorText" presStyleLbl="sibTrans2D1" presStyleIdx="1" presStyleCnt="3"/>
      <dgm:spPr/>
    </dgm:pt>
    <dgm:pt modelId="{239832BF-DF4F-461E-AE48-603F9CF828A7}" type="pres">
      <dgm:prSet presAssocID="{BBE25E0B-4317-4402-8A06-1962C340F61A}" presName="node" presStyleLbl="node1" presStyleIdx="2" presStyleCnt="3">
        <dgm:presLayoutVars>
          <dgm:bulletEnabled val="1"/>
        </dgm:presLayoutVars>
      </dgm:prSet>
      <dgm:spPr/>
    </dgm:pt>
    <dgm:pt modelId="{9C8C76A2-3688-41CA-9377-9762E62D9E92}" type="pres">
      <dgm:prSet presAssocID="{E8299699-2DCE-461A-A26A-D608434E6CC8}" presName="sibTrans" presStyleLbl="sibTrans2D1" presStyleIdx="2" presStyleCnt="3"/>
      <dgm:spPr/>
    </dgm:pt>
    <dgm:pt modelId="{501E8126-B498-4FFA-8778-EE008E2CC9D7}" type="pres">
      <dgm:prSet presAssocID="{E8299699-2DCE-461A-A26A-D608434E6CC8}" presName="connectorText" presStyleLbl="sibTrans2D1" presStyleIdx="2" presStyleCnt="3"/>
      <dgm:spPr/>
    </dgm:pt>
  </dgm:ptLst>
  <dgm:cxnLst>
    <dgm:cxn modelId="{E4946806-5FE7-46A3-9157-64E11CE985E8}" type="presOf" srcId="{46C777ED-48FB-440C-9686-3F678D53AD1F}" destId="{CD822BD2-947E-45A5-A802-BFBCF5001BB8}" srcOrd="0" destOrd="0" presId="urn:microsoft.com/office/officeart/2005/8/layout/cycle2"/>
    <dgm:cxn modelId="{FA605C25-B071-4BAF-884B-8A89C5304DD0}" type="presOf" srcId="{E8299699-2DCE-461A-A26A-D608434E6CC8}" destId="{501E8126-B498-4FFA-8778-EE008E2CC9D7}" srcOrd="1" destOrd="0" presId="urn:microsoft.com/office/officeart/2005/8/layout/cycle2"/>
    <dgm:cxn modelId="{06787C34-48E5-4159-BE41-B20DEEB99435}" srcId="{01677299-A4EA-4FC0-AACE-C1BD1D6DF4EB}" destId="{BBE25E0B-4317-4402-8A06-1962C340F61A}" srcOrd="2" destOrd="0" parTransId="{E84E0128-38CC-4EA3-8EAD-6ED58E5DE80D}" sibTransId="{E8299699-2DCE-461A-A26A-D608434E6CC8}"/>
    <dgm:cxn modelId="{88094A5C-ABB4-4E4A-A76E-3B152D83C3A3}" type="presOf" srcId="{E8299699-2DCE-461A-A26A-D608434E6CC8}" destId="{9C8C76A2-3688-41CA-9377-9762E62D9E92}" srcOrd="0" destOrd="0" presId="urn:microsoft.com/office/officeart/2005/8/layout/cycle2"/>
    <dgm:cxn modelId="{B7393047-069F-48A5-A03C-AEFBAA3E4DD8}" type="presOf" srcId="{BBE25E0B-4317-4402-8A06-1962C340F61A}" destId="{239832BF-DF4F-461E-AE48-603F9CF828A7}" srcOrd="0" destOrd="0" presId="urn:microsoft.com/office/officeart/2005/8/layout/cycle2"/>
    <dgm:cxn modelId="{E2B6DD75-C802-463D-B5F6-6ADBEF0614FB}" srcId="{01677299-A4EA-4FC0-AACE-C1BD1D6DF4EB}" destId="{7A3EA88A-5519-46AC-8EF0-088B769926BE}" srcOrd="0" destOrd="0" parTransId="{CA4BBA57-ED59-492F-BB53-E13BDB0CCF9B}" sibTransId="{D3A86C8B-D2D0-4AAB-A89D-8FA0393D4F4E}"/>
    <dgm:cxn modelId="{DEB72B9E-C40C-4797-AC92-574FEAC48B63}" type="presOf" srcId="{01677299-A4EA-4FC0-AACE-C1BD1D6DF4EB}" destId="{5C200028-88B6-4488-81C5-17CB84F8A6DF}" srcOrd="0" destOrd="0" presId="urn:microsoft.com/office/officeart/2005/8/layout/cycle2"/>
    <dgm:cxn modelId="{2871EBA0-7376-4AB6-83A8-3DBB91C7075A}" type="presOf" srcId="{46C777ED-48FB-440C-9686-3F678D53AD1F}" destId="{480B375B-C779-492B-9AEE-41054162450A}" srcOrd="1" destOrd="0" presId="urn:microsoft.com/office/officeart/2005/8/layout/cycle2"/>
    <dgm:cxn modelId="{C2DD61B0-86D5-4807-AB39-608C3361F947}" srcId="{01677299-A4EA-4FC0-AACE-C1BD1D6DF4EB}" destId="{BB15C390-96D3-413A-9579-7D48845A2D49}" srcOrd="1" destOrd="0" parTransId="{D510C2DB-3A91-4750-B792-72A5C1388557}" sibTransId="{46C777ED-48FB-440C-9686-3F678D53AD1F}"/>
    <dgm:cxn modelId="{61F07DC4-24F2-4B16-AF91-06E7E42EDDAB}" type="presOf" srcId="{BB15C390-96D3-413A-9579-7D48845A2D49}" destId="{DAB42E64-0542-43BA-9F03-15B10F9611F0}" srcOrd="0" destOrd="0" presId="urn:microsoft.com/office/officeart/2005/8/layout/cycle2"/>
    <dgm:cxn modelId="{384772D6-F612-4EB1-8F9F-4B1B976AB17B}" type="presOf" srcId="{7A3EA88A-5519-46AC-8EF0-088B769926BE}" destId="{AE80F5B7-A1C9-481B-8C91-F25FB4A770E0}" srcOrd="0" destOrd="0" presId="urn:microsoft.com/office/officeart/2005/8/layout/cycle2"/>
    <dgm:cxn modelId="{6CD6D5DB-1B54-496E-B376-41E9770DE085}" type="presOf" srcId="{D3A86C8B-D2D0-4AAB-A89D-8FA0393D4F4E}" destId="{7EC88D30-10BC-4DDC-B574-C72EA004AB46}" srcOrd="1" destOrd="0" presId="urn:microsoft.com/office/officeart/2005/8/layout/cycle2"/>
    <dgm:cxn modelId="{476EF5FF-7FDA-4000-A0D9-6E3E59574F79}" type="presOf" srcId="{D3A86C8B-D2D0-4AAB-A89D-8FA0393D4F4E}" destId="{2229E645-1FB0-4AF8-AE88-56451B2D7CB8}" srcOrd="0" destOrd="0" presId="urn:microsoft.com/office/officeart/2005/8/layout/cycle2"/>
    <dgm:cxn modelId="{9D6EA118-E679-404E-839B-3DCBEE9199D3}" type="presParOf" srcId="{5C200028-88B6-4488-81C5-17CB84F8A6DF}" destId="{AE80F5B7-A1C9-481B-8C91-F25FB4A770E0}" srcOrd="0" destOrd="0" presId="urn:microsoft.com/office/officeart/2005/8/layout/cycle2"/>
    <dgm:cxn modelId="{69074199-497B-47C6-B6D3-6F8A46708710}" type="presParOf" srcId="{5C200028-88B6-4488-81C5-17CB84F8A6DF}" destId="{2229E645-1FB0-4AF8-AE88-56451B2D7CB8}" srcOrd="1" destOrd="0" presId="urn:microsoft.com/office/officeart/2005/8/layout/cycle2"/>
    <dgm:cxn modelId="{3A355AF0-22FA-4CD1-A103-4C284C78FC54}" type="presParOf" srcId="{2229E645-1FB0-4AF8-AE88-56451B2D7CB8}" destId="{7EC88D30-10BC-4DDC-B574-C72EA004AB46}" srcOrd="0" destOrd="0" presId="urn:microsoft.com/office/officeart/2005/8/layout/cycle2"/>
    <dgm:cxn modelId="{7602B2DD-867A-4778-8758-C19E1628A079}" type="presParOf" srcId="{5C200028-88B6-4488-81C5-17CB84F8A6DF}" destId="{DAB42E64-0542-43BA-9F03-15B10F9611F0}" srcOrd="2" destOrd="0" presId="urn:microsoft.com/office/officeart/2005/8/layout/cycle2"/>
    <dgm:cxn modelId="{9B878E58-C919-45E1-B1E8-015024B9CF1E}" type="presParOf" srcId="{5C200028-88B6-4488-81C5-17CB84F8A6DF}" destId="{CD822BD2-947E-45A5-A802-BFBCF5001BB8}" srcOrd="3" destOrd="0" presId="urn:microsoft.com/office/officeart/2005/8/layout/cycle2"/>
    <dgm:cxn modelId="{2C7CE854-8892-4BBE-AF90-EBFCFAE4856E}" type="presParOf" srcId="{CD822BD2-947E-45A5-A802-BFBCF5001BB8}" destId="{480B375B-C779-492B-9AEE-41054162450A}" srcOrd="0" destOrd="0" presId="urn:microsoft.com/office/officeart/2005/8/layout/cycle2"/>
    <dgm:cxn modelId="{409F08B6-886E-40B3-BEC3-8AAE98ED2F3D}" type="presParOf" srcId="{5C200028-88B6-4488-81C5-17CB84F8A6DF}" destId="{239832BF-DF4F-461E-AE48-603F9CF828A7}" srcOrd="4" destOrd="0" presId="urn:microsoft.com/office/officeart/2005/8/layout/cycle2"/>
    <dgm:cxn modelId="{E7832EA3-C5A2-45C6-8D86-1EEC25A4AB62}" type="presParOf" srcId="{5C200028-88B6-4488-81C5-17CB84F8A6DF}" destId="{9C8C76A2-3688-41CA-9377-9762E62D9E92}" srcOrd="5" destOrd="0" presId="urn:microsoft.com/office/officeart/2005/8/layout/cycle2"/>
    <dgm:cxn modelId="{7F6C2162-2029-4430-AE2F-E6EE9EA3C2C2}" type="presParOf" srcId="{9C8C76A2-3688-41CA-9377-9762E62D9E92}" destId="{501E8126-B498-4FFA-8778-EE008E2CC9D7}"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022B24-E6AB-4622-8F89-6A38C971939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600549C-478E-4ED9-8BC0-CB593CC34DA1}">
      <dgm:prSet phldrT="[Text]"/>
      <dgm:spPr/>
      <dgm:t>
        <a:bodyPr/>
        <a:lstStyle/>
        <a:p>
          <a:r>
            <a:rPr lang="es-GT" noProof="0" dirty="0"/>
            <a:t>Resiliencia Juvenil </a:t>
          </a:r>
        </a:p>
      </dgm:t>
    </dgm:pt>
    <dgm:pt modelId="{08AD9666-8E23-4334-939F-3B298D10894F}" type="parTrans" cxnId="{7128933C-3970-4870-AD50-921533399471}">
      <dgm:prSet/>
      <dgm:spPr/>
      <dgm:t>
        <a:bodyPr/>
        <a:lstStyle/>
        <a:p>
          <a:endParaRPr lang="en-US"/>
        </a:p>
      </dgm:t>
    </dgm:pt>
    <dgm:pt modelId="{3F8BBE31-23F8-4803-9E60-44BAE736046E}" type="sibTrans" cxnId="{7128933C-3970-4870-AD50-921533399471}">
      <dgm:prSet/>
      <dgm:spPr/>
      <dgm:t>
        <a:bodyPr/>
        <a:lstStyle/>
        <a:p>
          <a:endParaRPr lang="en-US"/>
        </a:p>
      </dgm:t>
    </dgm:pt>
    <dgm:pt modelId="{8FD39C76-B973-41BC-A090-9CA3E6A35598}">
      <dgm:prSet phldrT="[Text]"/>
      <dgm:spPr/>
      <dgm:t>
        <a:bodyPr/>
        <a:lstStyle/>
        <a:p>
          <a:r>
            <a:rPr lang="es-HN" noProof="0" dirty="0"/>
            <a:t>Conexiones Sociales</a:t>
          </a:r>
        </a:p>
      </dgm:t>
    </dgm:pt>
    <dgm:pt modelId="{8CCF8E1F-E785-4867-ABAE-7B04440903B1}" type="parTrans" cxnId="{9E1180C5-5EF4-4504-BC3C-B42C0D58D4D8}">
      <dgm:prSet/>
      <dgm:spPr/>
      <dgm:t>
        <a:bodyPr/>
        <a:lstStyle/>
        <a:p>
          <a:endParaRPr lang="en-US"/>
        </a:p>
      </dgm:t>
    </dgm:pt>
    <dgm:pt modelId="{8EEDE271-8A27-4E36-9697-7F08271400EC}" type="sibTrans" cxnId="{9E1180C5-5EF4-4504-BC3C-B42C0D58D4D8}">
      <dgm:prSet/>
      <dgm:spPr/>
      <dgm:t>
        <a:bodyPr/>
        <a:lstStyle/>
        <a:p>
          <a:endParaRPr lang="en-US"/>
        </a:p>
      </dgm:t>
    </dgm:pt>
    <dgm:pt modelId="{6A55F1E3-FDA9-4325-AF62-6EEFF47E78F6}">
      <dgm:prSet phldrT="[Text]"/>
      <dgm:spPr/>
      <dgm:t>
        <a:bodyPr/>
        <a:lstStyle/>
        <a:p>
          <a:r>
            <a:rPr lang="es-HN" noProof="0" dirty="0"/>
            <a:t>Conocimiento de su Desarrollo</a:t>
          </a:r>
        </a:p>
      </dgm:t>
    </dgm:pt>
    <dgm:pt modelId="{EC41C7AF-D558-4D45-9540-90AFD22EED88}" type="parTrans" cxnId="{3DC11A30-5555-436D-87C7-F136983F5DBF}">
      <dgm:prSet/>
      <dgm:spPr/>
      <dgm:t>
        <a:bodyPr/>
        <a:lstStyle/>
        <a:p>
          <a:endParaRPr lang="en-US"/>
        </a:p>
      </dgm:t>
    </dgm:pt>
    <dgm:pt modelId="{3B6FE5CC-EFBF-471E-833C-0AB07056DB71}" type="sibTrans" cxnId="{3DC11A30-5555-436D-87C7-F136983F5DBF}">
      <dgm:prSet/>
      <dgm:spPr/>
      <dgm:t>
        <a:bodyPr/>
        <a:lstStyle/>
        <a:p>
          <a:endParaRPr lang="en-US"/>
        </a:p>
      </dgm:t>
    </dgm:pt>
    <dgm:pt modelId="{F3EBF825-9275-4394-8D88-6AF909128029}">
      <dgm:prSet phldrT="[Text]"/>
      <dgm:spPr/>
      <dgm:t>
        <a:bodyPr/>
        <a:lstStyle/>
        <a:p>
          <a:r>
            <a:rPr lang="es-HN" noProof="0" dirty="0"/>
            <a:t>Apoyo Concreto</a:t>
          </a:r>
        </a:p>
      </dgm:t>
    </dgm:pt>
    <dgm:pt modelId="{CC799CA6-4650-4BB7-9BA7-90E5EC55D91D}" type="parTrans" cxnId="{111CCEF9-DAF6-4FC8-8266-EA04F72BEF1B}">
      <dgm:prSet/>
      <dgm:spPr/>
      <dgm:t>
        <a:bodyPr/>
        <a:lstStyle/>
        <a:p>
          <a:endParaRPr lang="en-US"/>
        </a:p>
      </dgm:t>
    </dgm:pt>
    <dgm:pt modelId="{65022B59-B154-4A7A-91DC-D58E2918AFC9}" type="sibTrans" cxnId="{111CCEF9-DAF6-4FC8-8266-EA04F72BEF1B}">
      <dgm:prSet/>
      <dgm:spPr/>
      <dgm:t>
        <a:bodyPr/>
        <a:lstStyle/>
        <a:p>
          <a:endParaRPr lang="en-US"/>
        </a:p>
      </dgm:t>
    </dgm:pt>
    <dgm:pt modelId="{C5962FDF-98F3-4422-AC9A-27E0AE158E94}">
      <dgm:prSet phldrT="[Text]"/>
      <dgm:spPr/>
      <dgm:t>
        <a:bodyPr/>
        <a:lstStyle/>
        <a:p>
          <a:r>
            <a:rPr lang="es-HN" noProof="0" dirty="0"/>
            <a:t>Competencia emocional, cognitiva, social</a:t>
          </a:r>
        </a:p>
      </dgm:t>
    </dgm:pt>
    <dgm:pt modelId="{1E01FD32-9A09-42D1-9736-BD39F977BFCE}" type="parTrans" cxnId="{D23837B5-E87D-4D68-83AE-DA310351B461}">
      <dgm:prSet/>
      <dgm:spPr/>
      <dgm:t>
        <a:bodyPr/>
        <a:lstStyle/>
        <a:p>
          <a:endParaRPr lang="en-US"/>
        </a:p>
      </dgm:t>
    </dgm:pt>
    <dgm:pt modelId="{F78EC7ED-F1B2-4BD1-BE4B-AB1C8338029B}" type="sibTrans" cxnId="{D23837B5-E87D-4D68-83AE-DA310351B461}">
      <dgm:prSet/>
      <dgm:spPr/>
      <dgm:t>
        <a:bodyPr/>
        <a:lstStyle/>
        <a:p>
          <a:endParaRPr lang="en-US"/>
        </a:p>
      </dgm:t>
    </dgm:pt>
    <dgm:pt modelId="{A014E017-FF9A-45AA-9CDC-15803F5F2C91}" type="pres">
      <dgm:prSet presAssocID="{A9022B24-E6AB-4622-8F89-6A38C9719392}" presName="diagram" presStyleCnt="0">
        <dgm:presLayoutVars>
          <dgm:dir/>
          <dgm:resizeHandles val="exact"/>
        </dgm:presLayoutVars>
      </dgm:prSet>
      <dgm:spPr/>
    </dgm:pt>
    <dgm:pt modelId="{78049310-D1B5-4AE3-ABDD-F0E30B3FA502}" type="pres">
      <dgm:prSet presAssocID="{6600549C-478E-4ED9-8BC0-CB593CC34DA1}" presName="node" presStyleLbl="node1" presStyleIdx="0" presStyleCnt="5">
        <dgm:presLayoutVars>
          <dgm:bulletEnabled val="1"/>
        </dgm:presLayoutVars>
      </dgm:prSet>
      <dgm:spPr/>
    </dgm:pt>
    <dgm:pt modelId="{D4CCB4E9-4228-4D66-999A-82A7E23984B5}" type="pres">
      <dgm:prSet presAssocID="{3F8BBE31-23F8-4803-9E60-44BAE736046E}" presName="sibTrans" presStyleCnt="0"/>
      <dgm:spPr/>
    </dgm:pt>
    <dgm:pt modelId="{4A0993AC-30B1-47E2-B49D-23609AF33227}" type="pres">
      <dgm:prSet presAssocID="{8FD39C76-B973-41BC-A090-9CA3E6A35598}" presName="node" presStyleLbl="node1" presStyleIdx="1" presStyleCnt="5">
        <dgm:presLayoutVars>
          <dgm:bulletEnabled val="1"/>
        </dgm:presLayoutVars>
      </dgm:prSet>
      <dgm:spPr/>
    </dgm:pt>
    <dgm:pt modelId="{B6223DBA-F980-4FEB-8E61-51158C961272}" type="pres">
      <dgm:prSet presAssocID="{8EEDE271-8A27-4E36-9697-7F08271400EC}" presName="sibTrans" presStyleCnt="0"/>
      <dgm:spPr/>
    </dgm:pt>
    <dgm:pt modelId="{254C7208-81C2-4FB3-BD9A-FA45AE6735EB}" type="pres">
      <dgm:prSet presAssocID="{6A55F1E3-FDA9-4325-AF62-6EEFF47E78F6}" presName="node" presStyleLbl="node1" presStyleIdx="2" presStyleCnt="5">
        <dgm:presLayoutVars>
          <dgm:bulletEnabled val="1"/>
        </dgm:presLayoutVars>
      </dgm:prSet>
      <dgm:spPr/>
    </dgm:pt>
    <dgm:pt modelId="{B50AAE7F-00D0-447A-924E-6168EF2FB5B9}" type="pres">
      <dgm:prSet presAssocID="{3B6FE5CC-EFBF-471E-833C-0AB07056DB71}" presName="sibTrans" presStyleCnt="0"/>
      <dgm:spPr/>
    </dgm:pt>
    <dgm:pt modelId="{A40E685F-BCCC-4B4E-BE0C-E5E7874DC8DD}" type="pres">
      <dgm:prSet presAssocID="{F3EBF825-9275-4394-8D88-6AF909128029}" presName="node" presStyleLbl="node1" presStyleIdx="3" presStyleCnt="5" custLinFactNeighborX="-412" custLinFactNeighborY="0">
        <dgm:presLayoutVars>
          <dgm:bulletEnabled val="1"/>
        </dgm:presLayoutVars>
      </dgm:prSet>
      <dgm:spPr/>
    </dgm:pt>
    <dgm:pt modelId="{B9945C28-6F47-4F77-B683-D73F7684A827}" type="pres">
      <dgm:prSet presAssocID="{65022B59-B154-4A7A-91DC-D58E2918AFC9}" presName="sibTrans" presStyleCnt="0"/>
      <dgm:spPr/>
    </dgm:pt>
    <dgm:pt modelId="{162B4E0D-8A4D-49C7-ABAC-2A718D442264}" type="pres">
      <dgm:prSet presAssocID="{C5962FDF-98F3-4422-AC9A-27E0AE158E94}" presName="node" presStyleLbl="node1" presStyleIdx="4" presStyleCnt="5">
        <dgm:presLayoutVars>
          <dgm:bulletEnabled val="1"/>
        </dgm:presLayoutVars>
      </dgm:prSet>
      <dgm:spPr/>
    </dgm:pt>
  </dgm:ptLst>
  <dgm:cxnLst>
    <dgm:cxn modelId="{B314660F-F6D4-4A11-B9A5-5BA7625475F9}" type="presOf" srcId="{F3EBF825-9275-4394-8D88-6AF909128029}" destId="{A40E685F-BCCC-4B4E-BE0C-E5E7874DC8DD}" srcOrd="0" destOrd="0" presId="urn:microsoft.com/office/officeart/2005/8/layout/default"/>
    <dgm:cxn modelId="{E41FFE12-6E5F-45B3-BE3E-99854D31E740}" type="presOf" srcId="{6600549C-478E-4ED9-8BC0-CB593CC34DA1}" destId="{78049310-D1B5-4AE3-ABDD-F0E30B3FA502}" srcOrd="0" destOrd="0" presId="urn:microsoft.com/office/officeart/2005/8/layout/default"/>
    <dgm:cxn modelId="{3DC11A30-5555-436D-87C7-F136983F5DBF}" srcId="{A9022B24-E6AB-4622-8F89-6A38C9719392}" destId="{6A55F1E3-FDA9-4325-AF62-6EEFF47E78F6}" srcOrd="2" destOrd="0" parTransId="{EC41C7AF-D558-4D45-9540-90AFD22EED88}" sibTransId="{3B6FE5CC-EFBF-471E-833C-0AB07056DB71}"/>
    <dgm:cxn modelId="{7128933C-3970-4870-AD50-921533399471}" srcId="{A9022B24-E6AB-4622-8F89-6A38C9719392}" destId="{6600549C-478E-4ED9-8BC0-CB593CC34DA1}" srcOrd="0" destOrd="0" parTransId="{08AD9666-8E23-4334-939F-3B298D10894F}" sibTransId="{3F8BBE31-23F8-4803-9E60-44BAE736046E}"/>
    <dgm:cxn modelId="{71626A8F-8718-4EB2-9233-A5E677FE57DA}" type="presOf" srcId="{6A55F1E3-FDA9-4325-AF62-6EEFF47E78F6}" destId="{254C7208-81C2-4FB3-BD9A-FA45AE6735EB}" srcOrd="0" destOrd="0" presId="urn:microsoft.com/office/officeart/2005/8/layout/default"/>
    <dgm:cxn modelId="{4501B3B3-BB2B-414B-9255-91F6F7644B90}" type="presOf" srcId="{8FD39C76-B973-41BC-A090-9CA3E6A35598}" destId="{4A0993AC-30B1-47E2-B49D-23609AF33227}" srcOrd="0" destOrd="0" presId="urn:microsoft.com/office/officeart/2005/8/layout/default"/>
    <dgm:cxn modelId="{D23837B5-E87D-4D68-83AE-DA310351B461}" srcId="{A9022B24-E6AB-4622-8F89-6A38C9719392}" destId="{C5962FDF-98F3-4422-AC9A-27E0AE158E94}" srcOrd="4" destOrd="0" parTransId="{1E01FD32-9A09-42D1-9736-BD39F977BFCE}" sibTransId="{F78EC7ED-F1B2-4BD1-BE4B-AB1C8338029B}"/>
    <dgm:cxn modelId="{9E1180C5-5EF4-4504-BC3C-B42C0D58D4D8}" srcId="{A9022B24-E6AB-4622-8F89-6A38C9719392}" destId="{8FD39C76-B973-41BC-A090-9CA3E6A35598}" srcOrd="1" destOrd="0" parTransId="{8CCF8E1F-E785-4867-ABAE-7B04440903B1}" sibTransId="{8EEDE271-8A27-4E36-9697-7F08271400EC}"/>
    <dgm:cxn modelId="{1E6F4CE2-E70A-43A7-A480-5A5409161B85}" type="presOf" srcId="{C5962FDF-98F3-4422-AC9A-27E0AE158E94}" destId="{162B4E0D-8A4D-49C7-ABAC-2A718D442264}" srcOrd="0" destOrd="0" presId="urn:microsoft.com/office/officeart/2005/8/layout/default"/>
    <dgm:cxn modelId="{80F7AEE9-79CC-4732-9724-905C47F3C0C1}" type="presOf" srcId="{A9022B24-E6AB-4622-8F89-6A38C9719392}" destId="{A014E017-FF9A-45AA-9CDC-15803F5F2C91}" srcOrd="0" destOrd="0" presId="urn:microsoft.com/office/officeart/2005/8/layout/default"/>
    <dgm:cxn modelId="{111CCEF9-DAF6-4FC8-8266-EA04F72BEF1B}" srcId="{A9022B24-E6AB-4622-8F89-6A38C9719392}" destId="{F3EBF825-9275-4394-8D88-6AF909128029}" srcOrd="3" destOrd="0" parTransId="{CC799CA6-4650-4BB7-9BA7-90E5EC55D91D}" sibTransId="{65022B59-B154-4A7A-91DC-D58E2918AFC9}"/>
    <dgm:cxn modelId="{555E93CF-F6CB-4822-9364-4A1C7819AFAD}" type="presParOf" srcId="{A014E017-FF9A-45AA-9CDC-15803F5F2C91}" destId="{78049310-D1B5-4AE3-ABDD-F0E30B3FA502}" srcOrd="0" destOrd="0" presId="urn:microsoft.com/office/officeart/2005/8/layout/default"/>
    <dgm:cxn modelId="{ACE86C41-A0E6-4411-B241-4AB1021832D9}" type="presParOf" srcId="{A014E017-FF9A-45AA-9CDC-15803F5F2C91}" destId="{D4CCB4E9-4228-4D66-999A-82A7E23984B5}" srcOrd="1" destOrd="0" presId="urn:microsoft.com/office/officeart/2005/8/layout/default"/>
    <dgm:cxn modelId="{8317DC46-588E-4D91-AADC-1B042640192C}" type="presParOf" srcId="{A014E017-FF9A-45AA-9CDC-15803F5F2C91}" destId="{4A0993AC-30B1-47E2-B49D-23609AF33227}" srcOrd="2" destOrd="0" presId="urn:microsoft.com/office/officeart/2005/8/layout/default"/>
    <dgm:cxn modelId="{9DCF6A88-BEAB-43FB-9637-EF0FE4CD7168}" type="presParOf" srcId="{A014E017-FF9A-45AA-9CDC-15803F5F2C91}" destId="{B6223DBA-F980-4FEB-8E61-51158C961272}" srcOrd="3" destOrd="0" presId="urn:microsoft.com/office/officeart/2005/8/layout/default"/>
    <dgm:cxn modelId="{3B88D393-737C-4C1F-A07A-DA2436C35676}" type="presParOf" srcId="{A014E017-FF9A-45AA-9CDC-15803F5F2C91}" destId="{254C7208-81C2-4FB3-BD9A-FA45AE6735EB}" srcOrd="4" destOrd="0" presId="urn:microsoft.com/office/officeart/2005/8/layout/default"/>
    <dgm:cxn modelId="{8967C703-DF77-4EA9-B021-306C2C009203}" type="presParOf" srcId="{A014E017-FF9A-45AA-9CDC-15803F5F2C91}" destId="{B50AAE7F-00D0-447A-924E-6168EF2FB5B9}" srcOrd="5" destOrd="0" presId="urn:microsoft.com/office/officeart/2005/8/layout/default"/>
    <dgm:cxn modelId="{A0174411-DB26-418E-A44D-86F641DEF0A9}" type="presParOf" srcId="{A014E017-FF9A-45AA-9CDC-15803F5F2C91}" destId="{A40E685F-BCCC-4B4E-BE0C-E5E7874DC8DD}" srcOrd="6" destOrd="0" presId="urn:microsoft.com/office/officeart/2005/8/layout/default"/>
    <dgm:cxn modelId="{DD5B2985-39F3-4395-8D08-2C9438771559}" type="presParOf" srcId="{A014E017-FF9A-45AA-9CDC-15803F5F2C91}" destId="{B9945C28-6F47-4F77-B683-D73F7684A827}" srcOrd="7" destOrd="0" presId="urn:microsoft.com/office/officeart/2005/8/layout/default"/>
    <dgm:cxn modelId="{445C6529-F8F4-424E-B8FE-1C6E7E0DAD95}" type="presParOf" srcId="{A014E017-FF9A-45AA-9CDC-15803F5F2C91}" destId="{162B4E0D-8A4D-49C7-ABAC-2A718D44226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7D9DFF-E265-4943-BB27-C5F9D9873F50}">
      <dsp:nvSpPr>
        <dsp:cNvPr id="0" name=""/>
        <dsp:cNvSpPr/>
      </dsp:nvSpPr>
      <dsp:spPr>
        <a:xfrm>
          <a:off x="653206" y="877979"/>
          <a:ext cx="2593181" cy="2266766"/>
        </a:xfrm>
        <a:prstGeom prst="rightArrow">
          <a:avLst>
            <a:gd name="adj1" fmla="val 70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10795" rIns="21590" bIns="10795" numCol="1" spcCol="1270" anchor="ctr" anchorCtr="0">
          <a:noAutofit/>
        </a:bodyPr>
        <a:lstStyle/>
        <a:p>
          <a:pPr marL="0" lvl="0" indent="0" algn="l" defTabSz="755650">
            <a:lnSpc>
              <a:spcPct val="90000"/>
            </a:lnSpc>
            <a:spcBef>
              <a:spcPct val="0"/>
            </a:spcBef>
            <a:spcAft>
              <a:spcPct val="35000"/>
            </a:spcAft>
            <a:buNone/>
          </a:pPr>
          <a:r>
            <a:rPr lang="es-ES" sz="1700" kern="1200" dirty="0"/>
            <a:t>Detecta la situación de peligro.</a:t>
          </a:r>
          <a:endParaRPr lang="en-US" sz="1700" kern="1200" dirty="0"/>
        </a:p>
      </dsp:txBody>
      <dsp:txXfrm>
        <a:off x="1301501" y="1217994"/>
        <a:ext cx="1264175" cy="1586736"/>
      </dsp:txXfrm>
    </dsp:sp>
    <dsp:sp modelId="{5393B1E0-FD87-4E38-8200-82892BA706B7}">
      <dsp:nvSpPr>
        <dsp:cNvPr id="0" name=""/>
        <dsp:cNvSpPr/>
      </dsp:nvSpPr>
      <dsp:spPr>
        <a:xfrm>
          <a:off x="4911" y="1363067"/>
          <a:ext cx="1296590" cy="129659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err="1"/>
            <a:t>Amígdala</a:t>
          </a:r>
          <a:endParaRPr lang="en-US" sz="1300" kern="1200" dirty="0"/>
        </a:p>
      </dsp:txBody>
      <dsp:txXfrm>
        <a:off x="194792" y="1552948"/>
        <a:ext cx="916828" cy="916828"/>
      </dsp:txXfrm>
    </dsp:sp>
    <dsp:sp modelId="{8AD7B235-154E-4DA6-AFCB-09D16E6B9E93}">
      <dsp:nvSpPr>
        <dsp:cNvPr id="0" name=""/>
        <dsp:cNvSpPr/>
      </dsp:nvSpPr>
      <dsp:spPr>
        <a:xfrm>
          <a:off x="4056757" y="877979"/>
          <a:ext cx="2593181" cy="2266766"/>
        </a:xfrm>
        <a:prstGeom prst="rightArrow">
          <a:avLst>
            <a:gd name="adj1" fmla="val 70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10795" rIns="21590" bIns="10795" numCol="1" spcCol="1270" anchor="ctr"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s-ES" sz="1700" kern="1200" dirty="0"/>
            <a:t>Las hormonas del estrés liberadas</a:t>
          </a:r>
          <a:endParaRPr lang="en-US" sz="1700" kern="1200" dirty="0"/>
        </a:p>
      </dsp:txBody>
      <dsp:txXfrm>
        <a:off x="4705052" y="1217994"/>
        <a:ext cx="1264175" cy="1586736"/>
      </dsp:txXfrm>
    </dsp:sp>
    <dsp:sp modelId="{CC59CF51-5410-48B9-BE82-FEE703D875A0}">
      <dsp:nvSpPr>
        <dsp:cNvPr id="0" name=""/>
        <dsp:cNvSpPr/>
      </dsp:nvSpPr>
      <dsp:spPr>
        <a:xfrm>
          <a:off x="3408461" y="1363067"/>
          <a:ext cx="1296590" cy="129659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El </a:t>
          </a:r>
          <a:r>
            <a:rPr lang="en-US" sz="1300" kern="1200" dirty="0" err="1"/>
            <a:t>sistema</a:t>
          </a:r>
          <a:r>
            <a:rPr lang="en-US" sz="1300" kern="1200" dirty="0"/>
            <a:t> </a:t>
          </a:r>
          <a:r>
            <a:rPr lang="en-US" sz="1300" kern="1200" dirty="0" err="1"/>
            <a:t>nervioso</a:t>
          </a:r>
          <a:r>
            <a:rPr lang="en-US" sz="1300" kern="1200" dirty="0"/>
            <a:t> </a:t>
          </a:r>
          <a:r>
            <a:rPr lang="en-US" sz="1300" kern="1200" dirty="0" err="1"/>
            <a:t>simpático</a:t>
          </a:r>
          <a:r>
            <a:rPr lang="en-US" sz="1300" kern="1200" dirty="0"/>
            <a:t> se </a:t>
          </a:r>
          <a:r>
            <a:rPr lang="en-US" sz="1300" kern="1200" dirty="0" err="1"/>
            <a:t>activa</a:t>
          </a:r>
          <a:endParaRPr lang="en-US" sz="1300" kern="1200" dirty="0"/>
        </a:p>
      </dsp:txBody>
      <dsp:txXfrm>
        <a:off x="3598342" y="1552948"/>
        <a:ext cx="916828" cy="916828"/>
      </dsp:txXfrm>
    </dsp:sp>
    <dsp:sp modelId="{48941B4F-0D4B-42A2-97E8-C09C62DEBD05}">
      <dsp:nvSpPr>
        <dsp:cNvPr id="0" name=""/>
        <dsp:cNvSpPr/>
      </dsp:nvSpPr>
      <dsp:spPr>
        <a:xfrm>
          <a:off x="7460307" y="877979"/>
          <a:ext cx="2593181" cy="2266766"/>
        </a:xfrm>
        <a:prstGeom prst="rightArrow">
          <a:avLst>
            <a:gd name="adj1" fmla="val 70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10795" rIns="21590" bIns="10795" numCol="1" spcCol="1270" anchor="ctr" anchorCtr="0">
          <a:noAutofit/>
        </a:bodyPr>
        <a:lstStyle/>
        <a:p>
          <a:pPr marL="0" lvl="0" indent="0" algn="ctr" defTabSz="755650">
            <a:lnSpc>
              <a:spcPct val="90000"/>
            </a:lnSpc>
            <a:spcBef>
              <a:spcPct val="0"/>
            </a:spcBef>
            <a:spcAft>
              <a:spcPct val="35000"/>
            </a:spcAft>
            <a:buNone/>
          </a:pPr>
          <a:r>
            <a:rPr lang="en-US" sz="1700" kern="1200" dirty="0"/>
            <a:t>Estado de </a:t>
          </a:r>
          <a:r>
            <a:rPr lang="en-US" sz="1700" kern="1200" dirty="0" err="1"/>
            <a:t>alarma</a:t>
          </a:r>
          <a:r>
            <a:rPr lang="en-US" sz="1700" kern="1200" dirty="0"/>
            <a:t> </a:t>
          </a:r>
          <a:r>
            <a:rPr lang="en-US" sz="1700" kern="1200" dirty="0" err="1"/>
            <a:t>prolongado</a:t>
          </a:r>
          <a:endParaRPr lang="en-US" sz="1700" kern="1200" dirty="0"/>
        </a:p>
      </dsp:txBody>
      <dsp:txXfrm>
        <a:off x="8108602" y="1217994"/>
        <a:ext cx="1264175" cy="1586736"/>
      </dsp:txXfrm>
    </dsp:sp>
    <dsp:sp modelId="{F40446F2-ECD1-456A-A2EE-83E4F1EC9BE6}">
      <dsp:nvSpPr>
        <dsp:cNvPr id="0" name=""/>
        <dsp:cNvSpPr/>
      </dsp:nvSpPr>
      <dsp:spPr>
        <a:xfrm>
          <a:off x="6812012" y="1363067"/>
          <a:ext cx="1296590" cy="129659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300" kern="1200" dirty="0" err="1"/>
            <a:t>reacciones</a:t>
          </a:r>
          <a:endParaRPr lang="en-US" sz="1300" kern="1200" dirty="0"/>
        </a:p>
        <a:p>
          <a:pPr marL="0" lvl="0" algn="ctr" defTabSz="711200">
            <a:lnSpc>
              <a:spcPct val="90000"/>
            </a:lnSpc>
            <a:spcBef>
              <a:spcPct val="0"/>
            </a:spcBef>
            <a:spcAft>
              <a:spcPct val="35000"/>
            </a:spcAft>
            <a:buNone/>
          </a:pPr>
          <a:r>
            <a:rPr lang="en-US" sz="1300" kern="1200" dirty="0" err="1"/>
            <a:t>Corporales</a:t>
          </a:r>
          <a:endParaRPr lang="en-US" sz="1300" kern="1200" dirty="0"/>
        </a:p>
      </dsp:txBody>
      <dsp:txXfrm>
        <a:off x="7001893" y="1552948"/>
        <a:ext cx="916828" cy="9168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80F5B7-A1C9-481B-8C91-F25FB4A770E0}">
      <dsp:nvSpPr>
        <dsp:cNvPr id="0" name=""/>
        <dsp:cNvSpPr/>
      </dsp:nvSpPr>
      <dsp:spPr>
        <a:xfrm>
          <a:off x="1809936" y="875"/>
          <a:ext cx="1803315" cy="180331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err="1"/>
            <a:t>Ambiente</a:t>
          </a:r>
          <a:r>
            <a:rPr lang="en-US" sz="1900" kern="1200" dirty="0"/>
            <a:t> Seguro</a:t>
          </a:r>
        </a:p>
      </dsp:txBody>
      <dsp:txXfrm>
        <a:off x="2074025" y="264964"/>
        <a:ext cx="1275137" cy="1275137"/>
      </dsp:txXfrm>
    </dsp:sp>
    <dsp:sp modelId="{2229E645-1FB0-4AF8-AE88-56451B2D7CB8}">
      <dsp:nvSpPr>
        <dsp:cNvPr id="0" name=""/>
        <dsp:cNvSpPr/>
      </dsp:nvSpPr>
      <dsp:spPr>
        <a:xfrm rot="3600000">
          <a:off x="3142026" y="1759828"/>
          <a:ext cx="480439" cy="6086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178059" y="1819141"/>
        <a:ext cx="336307" cy="365171"/>
      </dsp:txXfrm>
    </dsp:sp>
    <dsp:sp modelId="{DAB42E64-0542-43BA-9F03-15B10F9611F0}">
      <dsp:nvSpPr>
        <dsp:cNvPr id="0" name=""/>
        <dsp:cNvSpPr/>
      </dsp:nvSpPr>
      <dsp:spPr>
        <a:xfrm>
          <a:off x="3164838" y="2347635"/>
          <a:ext cx="1803315" cy="180331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HN" sz="1900" kern="1200" noProof="0" dirty="0"/>
            <a:t>Conexión en relaciones</a:t>
          </a:r>
        </a:p>
      </dsp:txBody>
      <dsp:txXfrm>
        <a:off x="3428927" y="2611724"/>
        <a:ext cx="1275137" cy="1275137"/>
      </dsp:txXfrm>
    </dsp:sp>
    <dsp:sp modelId="{CD822BD2-947E-45A5-A802-BFBCF5001BB8}">
      <dsp:nvSpPr>
        <dsp:cNvPr id="0" name=""/>
        <dsp:cNvSpPr/>
      </dsp:nvSpPr>
      <dsp:spPr>
        <a:xfrm rot="10800000">
          <a:off x="2484971" y="2944983"/>
          <a:ext cx="480439" cy="6086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2629103" y="3066707"/>
        <a:ext cx="336307" cy="365171"/>
      </dsp:txXfrm>
    </dsp:sp>
    <dsp:sp modelId="{239832BF-DF4F-461E-AE48-603F9CF828A7}">
      <dsp:nvSpPr>
        <dsp:cNvPr id="0" name=""/>
        <dsp:cNvSpPr/>
      </dsp:nvSpPr>
      <dsp:spPr>
        <a:xfrm>
          <a:off x="455033" y="2347635"/>
          <a:ext cx="1803315" cy="180331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HN" sz="1900" kern="1200" noProof="0" dirty="0"/>
            <a:t>Apoyo y enseñanza</a:t>
          </a:r>
        </a:p>
      </dsp:txBody>
      <dsp:txXfrm>
        <a:off x="719122" y="2611724"/>
        <a:ext cx="1275137" cy="1275137"/>
      </dsp:txXfrm>
    </dsp:sp>
    <dsp:sp modelId="{9C8C76A2-3688-41CA-9377-9762E62D9E92}">
      <dsp:nvSpPr>
        <dsp:cNvPr id="0" name=""/>
        <dsp:cNvSpPr/>
      </dsp:nvSpPr>
      <dsp:spPr>
        <a:xfrm rot="18000000">
          <a:off x="1787124" y="1783379"/>
          <a:ext cx="480439" cy="6086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823157" y="1967514"/>
        <a:ext cx="336307" cy="3651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49310-D1B5-4AE3-ABDD-F0E30B3FA502}">
      <dsp:nvSpPr>
        <dsp:cNvPr id="0" name=""/>
        <dsp:cNvSpPr/>
      </dsp:nvSpPr>
      <dsp:spPr>
        <a:xfrm>
          <a:off x="764540" y="346"/>
          <a:ext cx="2191243" cy="131474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GT" sz="2100" kern="1200" noProof="0" dirty="0"/>
            <a:t>Resiliencia Juvenil </a:t>
          </a:r>
        </a:p>
      </dsp:txBody>
      <dsp:txXfrm>
        <a:off x="764540" y="346"/>
        <a:ext cx="2191243" cy="1314746"/>
      </dsp:txXfrm>
    </dsp:sp>
    <dsp:sp modelId="{4A0993AC-30B1-47E2-B49D-23609AF33227}">
      <dsp:nvSpPr>
        <dsp:cNvPr id="0" name=""/>
        <dsp:cNvSpPr/>
      </dsp:nvSpPr>
      <dsp:spPr>
        <a:xfrm>
          <a:off x="3174908" y="346"/>
          <a:ext cx="2191243" cy="131474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HN" sz="2100" kern="1200" noProof="0" dirty="0"/>
            <a:t>Conexiones Sociales</a:t>
          </a:r>
        </a:p>
      </dsp:txBody>
      <dsp:txXfrm>
        <a:off x="3174908" y="346"/>
        <a:ext cx="2191243" cy="1314746"/>
      </dsp:txXfrm>
    </dsp:sp>
    <dsp:sp modelId="{254C7208-81C2-4FB3-BD9A-FA45AE6735EB}">
      <dsp:nvSpPr>
        <dsp:cNvPr id="0" name=""/>
        <dsp:cNvSpPr/>
      </dsp:nvSpPr>
      <dsp:spPr>
        <a:xfrm>
          <a:off x="764540" y="1534216"/>
          <a:ext cx="2191243" cy="131474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HN" sz="2100" kern="1200" noProof="0" dirty="0"/>
            <a:t>Conocimiento de su Desarrollo</a:t>
          </a:r>
        </a:p>
      </dsp:txBody>
      <dsp:txXfrm>
        <a:off x="764540" y="1534216"/>
        <a:ext cx="2191243" cy="1314746"/>
      </dsp:txXfrm>
    </dsp:sp>
    <dsp:sp modelId="{A40E685F-BCCC-4B4E-BE0C-E5E7874DC8DD}">
      <dsp:nvSpPr>
        <dsp:cNvPr id="0" name=""/>
        <dsp:cNvSpPr/>
      </dsp:nvSpPr>
      <dsp:spPr>
        <a:xfrm>
          <a:off x="3165880" y="1534216"/>
          <a:ext cx="2191243" cy="131474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HN" sz="2100" kern="1200" noProof="0" dirty="0"/>
            <a:t>Apoyo Concreto</a:t>
          </a:r>
        </a:p>
      </dsp:txBody>
      <dsp:txXfrm>
        <a:off x="3165880" y="1534216"/>
        <a:ext cx="2191243" cy="1314746"/>
      </dsp:txXfrm>
    </dsp:sp>
    <dsp:sp modelId="{162B4E0D-8A4D-49C7-ABAC-2A718D442264}">
      <dsp:nvSpPr>
        <dsp:cNvPr id="0" name=""/>
        <dsp:cNvSpPr/>
      </dsp:nvSpPr>
      <dsp:spPr>
        <a:xfrm>
          <a:off x="1969724" y="3068087"/>
          <a:ext cx="2191243" cy="131474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HN" sz="2100" kern="1200" noProof="0" dirty="0"/>
            <a:t>Competencia emocional, cognitiva, social</a:t>
          </a:r>
        </a:p>
      </dsp:txBody>
      <dsp:txXfrm>
        <a:off x="1969724" y="3068087"/>
        <a:ext cx="2191243" cy="131474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6E2B8E-726A-4FB0-820C-AA0A590D2939}" type="datetimeFigureOut">
              <a:rPr lang="en-US" smtClean="0"/>
              <a:t>11/1/2020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84D78-F748-4048-8831-DA1661047A76}" type="slidenum">
              <a:rPr lang="en-US" smtClean="0"/>
              <a:t>‹#›</a:t>
            </a:fld>
            <a:endParaRPr lang="en-US"/>
          </a:p>
        </p:txBody>
      </p:sp>
    </p:spTree>
    <p:extLst>
      <p:ext uri="{BB962C8B-B14F-4D97-AF65-F5344CB8AC3E}">
        <p14:creationId xmlns:p14="http://schemas.microsoft.com/office/powerpoint/2010/main" val="3475681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nwi.pdx.edu/"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1</a:t>
            </a:fld>
            <a:endParaRPr lang="en-US"/>
          </a:p>
        </p:txBody>
      </p:sp>
    </p:spTree>
    <p:extLst>
      <p:ext uri="{BB962C8B-B14F-4D97-AF65-F5344CB8AC3E}">
        <p14:creationId xmlns:p14="http://schemas.microsoft.com/office/powerpoint/2010/main" val="3409959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s-ES_tradnl" b="0" dirty="0"/>
              <a:t>The trainer will explain that trauma and addictions are interrelated. </a:t>
            </a:r>
          </a:p>
          <a:p>
            <a:pPr>
              <a:defRPr/>
            </a:pPr>
            <a:endParaRPr lang="en-US" altLang="es-ES_tradnl" b="1" dirty="0"/>
          </a:p>
          <a:p>
            <a:pPr>
              <a:defRPr/>
            </a:pPr>
            <a:r>
              <a:rPr lang="en-US" dirty="0"/>
              <a:t>Adolescents with a history of early trauma engage in more risk-taking behaviors, such as substance abuse (including binge drinking), multiple sex partners, and criminal involvement, and are at a greater risk for sexual assaults and relationship violence; and add data about childhood trauma is common; "38.5% of American adults endorse having experienced a traumatic event before age 13 years”. </a:t>
            </a:r>
          </a:p>
          <a:p>
            <a:pPr>
              <a:defRPr/>
            </a:pPr>
            <a:endParaRPr lang="en-US" altLang="es-ES_tradnl" dirty="0"/>
          </a:p>
          <a:p>
            <a:pPr>
              <a:defRPr/>
            </a:pPr>
            <a:endParaRPr lang="en-US" altLang="es-ES_tradnl"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13</a:t>
            </a:fld>
            <a:endParaRPr lang="en-US"/>
          </a:p>
        </p:txBody>
      </p:sp>
    </p:spTree>
    <p:extLst>
      <p:ext uri="{BB962C8B-B14F-4D97-AF65-F5344CB8AC3E}">
        <p14:creationId xmlns:p14="http://schemas.microsoft.com/office/powerpoint/2010/main" val="3449618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explain the pathway of the brain’s response to trauma. </a:t>
            </a:r>
          </a:p>
          <a:p>
            <a:endParaRPr lang="en-US" dirty="0"/>
          </a:p>
          <a:p>
            <a:r>
              <a:rPr lang="en-US" dirty="0"/>
              <a:t>The amygdala is like the “smoke detector”, responsible to respond to situations that are threatening. Sometimes the Amygdala might react with  just a perceived threat. If someone suddenly entered the room, we are conducting this training without notice, most people would jump at the sound of a slammed door. That is the amygdala’s job. When someone experiences a traumatic event, the threat is real. </a:t>
            </a:r>
          </a:p>
          <a:p>
            <a:endParaRPr lang="en-US" dirty="0"/>
          </a:p>
          <a:p>
            <a:r>
              <a:rPr lang="en-US" dirty="0"/>
              <a:t>The Amygdala detects possible situations of danger, then the sympathetic envious system is activated and releases stress hormones. The outcome of this reaction is a prolonged state of alarm in the body and emotional brain. </a:t>
            </a:r>
          </a:p>
        </p:txBody>
      </p:sp>
      <p:sp>
        <p:nvSpPr>
          <p:cNvPr id="4" name="Slide Number Placeholder 3"/>
          <p:cNvSpPr>
            <a:spLocks noGrp="1"/>
          </p:cNvSpPr>
          <p:nvPr>
            <p:ph type="sldNum" sz="quarter" idx="5"/>
          </p:nvPr>
        </p:nvSpPr>
        <p:spPr/>
        <p:txBody>
          <a:bodyPr/>
          <a:lstStyle/>
          <a:p>
            <a:fld id="{4951DF72-1442-453F-9092-65FAF5C01444}" type="slidenum">
              <a:rPr lang="en-US" smtClean="0"/>
              <a:t>14</a:t>
            </a:fld>
            <a:endParaRPr lang="en-US"/>
          </a:p>
        </p:txBody>
      </p:sp>
    </p:spTree>
    <p:extLst>
      <p:ext uri="{BB962C8B-B14F-4D97-AF65-F5344CB8AC3E}">
        <p14:creationId xmlns:p14="http://schemas.microsoft.com/office/powerpoint/2010/main" val="1670012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usual stress disorder associated with experiencing trauma as per The International Classification of Diseases (ICD), which is an internationally accepted manual to code diseases.  The trainer will discuss Adjustment Disorder, Post-Traumatic Stress Disorder, and Complex Post-Traumatic Stress Disorder in detail on the next slides. </a:t>
            </a:r>
          </a:p>
          <a:p>
            <a:pPr marL="0" indent="0">
              <a:buNone/>
            </a:pPr>
            <a:endParaRPr lang="en-US" sz="1200" b="0" i="0" kern="1200" dirty="0">
              <a:solidFill>
                <a:schemeClr val="tx1"/>
              </a:solidFill>
              <a:effectLst/>
              <a:latin typeface="+mn-lt"/>
              <a:ea typeface="+mn-ea"/>
              <a:cs typeface="+mn-cs"/>
            </a:endParaRPr>
          </a:p>
          <a:p>
            <a:pPr marL="0" indent="0">
              <a:buNone/>
            </a:pPr>
            <a:endParaRPr lang="en-US" sz="1200" b="0" i="0" kern="1200" dirty="0">
              <a:solidFill>
                <a:schemeClr val="tx1"/>
              </a:solidFill>
              <a:effectLst/>
              <a:latin typeface="+mn-lt"/>
              <a:ea typeface="+mn-ea"/>
              <a:cs typeface="+mn-cs"/>
            </a:endParaRPr>
          </a:p>
          <a:p>
            <a:pPr marL="0" indent="0">
              <a:buNone/>
            </a:pPr>
            <a:endParaRPr lang="en-US" sz="1200" b="0" i="0" kern="1200" dirty="0">
              <a:solidFill>
                <a:schemeClr val="tx1"/>
              </a:solidFill>
              <a:effectLst/>
              <a:latin typeface="+mn-lt"/>
              <a:ea typeface="+mn-ea"/>
              <a:cs typeface="+mn-cs"/>
            </a:endParaRPr>
          </a:p>
          <a:p>
            <a:pPr marL="0" indent="0">
              <a:buNone/>
            </a:pPr>
            <a:endParaRPr lang="en-US" sz="1200" b="1" i="0" kern="1200" dirty="0">
              <a:solidFill>
                <a:schemeClr val="tx1"/>
              </a:solidFill>
              <a:effectLst/>
              <a:latin typeface="+mn-lt"/>
              <a:ea typeface="+mn-ea"/>
              <a:cs typeface="+mn-cs"/>
            </a:endParaRPr>
          </a:p>
          <a:p>
            <a:pPr marL="0" indent="0">
              <a:buNone/>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51DF72-1442-453F-9092-65FAF5C01444}" type="slidenum">
              <a:rPr lang="en-US" smtClean="0"/>
              <a:t>16</a:t>
            </a:fld>
            <a:endParaRPr lang="en-US"/>
          </a:p>
        </p:txBody>
      </p:sp>
    </p:spTree>
    <p:extLst>
      <p:ext uri="{BB962C8B-B14F-4D97-AF65-F5344CB8AC3E}">
        <p14:creationId xmlns:p14="http://schemas.microsoft.com/office/powerpoint/2010/main" val="453309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kern="1200" dirty="0">
                <a:solidFill>
                  <a:schemeClr val="tx1"/>
                </a:solidFill>
                <a:effectLst/>
                <a:latin typeface="+mn-lt"/>
                <a:ea typeface="+mn-ea"/>
                <a:cs typeface="+mn-cs"/>
              </a:rPr>
              <a:t>Adjustment Disorder Definition:  </a:t>
            </a:r>
            <a:r>
              <a:rPr lang="en-US" sz="1200" b="0" i="0" kern="1200" dirty="0">
                <a:solidFill>
                  <a:schemeClr val="tx1"/>
                </a:solidFill>
                <a:effectLst/>
                <a:latin typeface="+mn-lt"/>
                <a:ea typeface="+mn-ea"/>
                <a:cs typeface="+mn-cs"/>
              </a:rPr>
              <a:t>Adjustment disorder is a maladaptive reaction to an identifiable psychosocial stressor or multiple stressors (e.g., divorce, illness or disability, socio-economic problems, conflicts at home or work) that usually emerges within a month of the stressor. </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The disorder is characterized by preoccupation with the stressor or its consequences, including excessive worry, recurrent and distressing thoughts about the stressor, or constant rumination about its implications, as well as by failure to adapt to the stressor that causes significant impairment in personal, family, social, educational, occupational or other important areas of functioning. The symptoms are not of sufficient specificity or severity to justify the diagnosis of another Mental and </a:t>
            </a:r>
            <a:r>
              <a:rPr lang="en-US" sz="1200" b="0" i="0" kern="1200" dirty="0" err="1">
                <a:solidFill>
                  <a:schemeClr val="tx1"/>
                </a:solidFill>
                <a:effectLst/>
                <a:latin typeface="+mn-lt"/>
                <a:ea typeface="+mn-ea"/>
                <a:cs typeface="+mn-cs"/>
              </a:rPr>
              <a:t>Behavioural</a:t>
            </a:r>
            <a:r>
              <a:rPr lang="en-US" sz="1200" b="0" i="0" kern="1200" dirty="0">
                <a:solidFill>
                  <a:schemeClr val="tx1"/>
                </a:solidFill>
                <a:effectLst/>
                <a:latin typeface="+mn-lt"/>
                <a:ea typeface="+mn-ea"/>
                <a:cs typeface="+mn-cs"/>
              </a:rPr>
              <a:t> Disorder and typically resolve within 6 months, unless the stressor persists for a longer duration.</a:t>
            </a:r>
          </a:p>
          <a:p>
            <a:pPr marL="0" indent="0">
              <a:buNone/>
            </a:pPr>
            <a:endParaRPr lang="en-US" sz="1200" b="0" i="0" kern="1200" dirty="0">
              <a:solidFill>
                <a:schemeClr val="tx1"/>
              </a:solidFill>
              <a:effectLst/>
              <a:latin typeface="+mn-lt"/>
              <a:ea typeface="+mn-ea"/>
              <a:cs typeface="+mn-cs"/>
            </a:endParaRPr>
          </a:p>
          <a:p>
            <a:pPr marL="0" indent="0">
              <a:buNone/>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17</a:t>
            </a:fld>
            <a:endParaRPr lang="en-US"/>
          </a:p>
        </p:txBody>
      </p:sp>
    </p:spTree>
    <p:extLst>
      <p:ext uri="{BB962C8B-B14F-4D97-AF65-F5344CB8AC3E}">
        <p14:creationId xmlns:p14="http://schemas.microsoft.com/office/powerpoint/2010/main" val="3159342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Post-traumatic stress disorder (PTSD) Definition: </a:t>
            </a:r>
            <a:r>
              <a:rPr lang="en-US" sz="1200" b="0" i="0" kern="1200" dirty="0">
                <a:solidFill>
                  <a:schemeClr val="tx1"/>
                </a:solidFill>
                <a:effectLst/>
                <a:latin typeface="+mn-lt"/>
                <a:ea typeface="+mn-ea"/>
                <a:cs typeface="+mn-cs"/>
              </a:rPr>
              <a:t>Post-traumatic stress disorder (PTSD) is a disorder that may develop following exposure to an extremely threatening or horrific event or series of events. It is characterized by all of the following: </a:t>
            </a:r>
          </a:p>
          <a:p>
            <a:endParaRPr lang="en-US" sz="1200" b="0" i="0" kern="1200" dirty="0">
              <a:solidFill>
                <a:schemeClr val="tx1"/>
              </a:solidFill>
              <a:effectLst/>
              <a:latin typeface="+mn-lt"/>
              <a:ea typeface="+mn-ea"/>
              <a:cs typeface="+mn-cs"/>
            </a:endParaRPr>
          </a:p>
          <a:p>
            <a:pPr marL="228600" indent="-228600">
              <a:buAutoNum type="arabicParenR"/>
            </a:pPr>
            <a:r>
              <a:rPr lang="en-US" sz="1200" b="0" i="0" kern="1200" dirty="0">
                <a:solidFill>
                  <a:schemeClr val="tx1"/>
                </a:solidFill>
                <a:effectLst/>
                <a:latin typeface="+mn-lt"/>
                <a:ea typeface="+mn-ea"/>
                <a:cs typeface="+mn-cs"/>
              </a:rPr>
              <a:t>re-experiencing the traumatic event or events in the present in the form of vivid intrusive memories, flashbacks, or nightmares. These are typically accompanied by strong or overwhelming emotions, particularly fear or horror, and strong physical sensations; </a:t>
            </a:r>
          </a:p>
          <a:p>
            <a:pPr marL="228600" indent="-228600">
              <a:buAutoNum type="arabicParenR"/>
            </a:pPr>
            <a:r>
              <a:rPr lang="en-US" sz="1200" b="0" i="0" kern="1200" dirty="0">
                <a:solidFill>
                  <a:schemeClr val="tx1"/>
                </a:solidFill>
                <a:effectLst/>
                <a:latin typeface="+mn-lt"/>
                <a:ea typeface="+mn-ea"/>
                <a:cs typeface="+mn-cs"/>
              </a:rPr>
              <a:t>avoidance of thoughts and memories of the event or events, or avoidance of activities, situations, or people reminiscent of the event or events; and </a:t>
            </a:r>
          </a:p>
          <a:p>
            <a:pPr marL="228600" indent="-228600">
              <a:buAutoNum type="arabicParenR"/>
            </a:pPr>
            <a:r>
              <a:rPr lang="en-US" sz="1200" b="0" i="0" kern="1200" dirty="0">
                <a:solidFill>
                  <a:schemeClr val="tx1"/>
                </a:solidFill>
                <a:effectLst/>
                <a:latin typeface="+mn-lt"/>
                <a:ea typeface="+mn-ea"/>
                <a:cs typeface="+mn-cs"/>
              </a:rPr>
              <a:t>persistent perceptions of heightened current threat, for example as indicated by hypervigilance or an enhanced startle reaction to stimuli such as unexpected noises. </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The symptoms persist for at least several weeks and cause significant impairment in personal, family, social, educational, occupational or other important areas of functioning. </a:t>
            </a:r>
          </a:p>
          <a:p>
            <a:endParaRPr lang="en-US" dirty="0"/>
          </a:p>
          <a:p>
            <a:r>
              <a:rPr lang="en-US" dirty="0"/>
              <a:t>The trainer will emphasize that Post-Traumatic Stress Disorder can be the result of an individual experiencing one or various experiences where the individual believes their life was at risk. This is different than Complex Post-Traumatic Stress Disorder which we will discuss on the next slide. </a:t>
            </a:r>
          </a:p>
        </p:txBody>
      </p:sp>
      <p:sp>
        <p:nvSpPr>
          <p:cNvPr id="4" name="Slide Number Placeholder 3"/>
          <p:cNvSpPr>
            <a:spLocks noGrp="1"/>
          </p:cNvSpPr>
          <p:nvPr>
            <p:ph type="sldNum" sz="quarter" idx="5"/>
          </p:nvPr>
        </p:nvSpPr>
        <p:spPr/>
        <p:txBody>
          <a:bodyPr/>
          <a:lstStyle/>
          <a:p>
            <a:fld id="{4951DF72-1442-453F-9092-65FAF5C01444}" type="slidenum">
              <a:rPr lang="en-US" smtClean="0"/>
              <a:t>18</a:t>
            </a:fld>
            <a:endParaRPr lang="en-US"/>
          </a:p>
        </p:txBody>
      </p:sp>
    </p:spTree>
    <p:extLst>
      <p:ext uri="{BB962C8B-B14F-4D97-AF65-F5344CB8AC3E}">
        <p14:creationId xmlns:p14="http://schemas.microsoft.com/office/powerpoint/2010/main" val="3534622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trainer will build from the definition of PTSD and discuss the additional symptoms that are present in CPTSD. Individuals with CPTSD met all the criteria for PTSD as well. However, there are more symptoms in CPTSD; affect regulation, negative self-concept, and interpersonal disturbances.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Complex Post-Traumatic Stress Disorder Definition:  </a:t>
            </a:r>
            <a:r>
              <a:rPr lang="en-US" sz="1200" b="0" i="0" kern="1200" dirty="0">
                <a:solidFill>
                  <a:schemeClr val="tx1"/>
                </a:solidFill>
                <a:effectLst/>
                <a:latin typeface="+mn-lt"/>
                <a:ea typeface="+mn-ea"/>
                <a:cs typeface="+mn-cs"/>
              </a:rPr>
              <a:t>Complex post-traumatic stress disorder (Complex PTSD) is a disorder that may develop following exposure to an event or series of events of an extremely threatening or horrific nature, most commonly prolonged or repetitive events from which escape is difficult or impossible (e.g., torture, slavery, genocide campaigns, prolonged domestic violence, repeated childhood sexual or physical abuse).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All diagnostic requirements for PTSD are met. In addition, Complex PTSD is characterized by severe and persistent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0" i="0" kern="1200" dirty="0">
                <a:solidFill>
                  <a:schemeClr val="tx1"/>
                </a:solidFill>
                <a:effectLst/>
                <a:latin typeface="+mn-lt"/>
                <a:ea typeface="+mn-ea"/>
                <a:cs typeface="+mn-cs"/>
              </a:rPr>
              <a:t>problems in affect regulation;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0" i="0" kern="1200" dirty="0">
                <a:solidFill>
                  <a:schemeClr val="tx1"/>
                </a:solidFill>
                <a:effectLst/>
                <a:latin typeface="+mn-lt"/>
                <a:ea typeface="+mn-ea"/>
                <a:cs typeface="+mn-cs"/>
              </a:rPr>
              <a:t>beliefs about oneself as diminished, defeated or worthless, accompanied by feelings of shame, guilt or failure related to the traumatic event; and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0" i="0" kern="1200" dirty="0">
                <a:solidFill>
                  <a:schemeClr val="tx1"/>
                </a:solidFill>
                <a:effectLst/>
                <a:latin typeface="+mn-lt"/>
                <a:ea typeface="+mn-ea"/>
                <a:cs typeface="+mn-cs"/>
              </a:rPr>
              <a:t>difficulties in sustaining relationships and in feeling close to others. These symptoms cause significant impairment in personal, family, social, educational, occupational or other important areas of functioning.</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19</a:t>
            </a:fld>
            <a:endParaRPr lang="en-US"/>
          </a:p>
        </p:txBody>
      </p:sp>
    </p:spTree>
    <p:extLst>
      <p:ext uri="{BB962C8B-B14F-4D97-AF65-F5344CB8AC3E}">
        <p14:creationId xmlns:p14="http://schemas.microsoft.com/office/powerpoint/2010/main" val="1083672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20</a:t>
            </a:fld>
            <a:endParaRPr lang="en-US"/>
          </a:p>
        </p:txBody>
      </p:sp>
    </p:spTree>
    <p:extLst>
      <p:ext uri="{BB962C8B-B14F-4D97-AF65-F5344CB8AC3E}">
        <p14:creationId xmlns:p14="http://schemas.microsoft.com/office/powerpoint/2010/main" val="2906874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remind the group about the topic of trauma informed care discussed on module 3. The trainer will discuss how to apply the principles of trauma informed care when screening and assessing youth. </a:t>
            </a:r>
          </a:p>
          <a:p>
            <a:endParaRPr lang="en-US" dirty="0"/>
          </a:p>
          <a:p>
            <a:pPr marL="0" indent="0">
              <a:buFont typeface="Arial" panose="020B0604020202020204" pitchFamily="34" charset="0"/>
              <a:buNone/>
            </a:pPr>
            <a:r>
              <a:rPr lang="en-US" dirty="0"/>
              <a:t>CREATE A SAFE ENVIRONMENT: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Use universal precautions of care:  If you recall on module 3, we discussed this concept.  Universal precautions refers to the assumption a provider makes about potential clients. We do not know a person’s history of trauma and their specific coping mechanisms until we get to know them. Therefore, even if it is a screening or assessment, providers must assume that there could be trauma and utilize trauma-informed skills to make the space safe for the client.</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Trauma informed care starts at first contact with youth: From the first contact with youth, the provider must utilize trauma-informed care as they conduct screenings and assessments. This helps to minimize re-traumatization of client in case there is trauma in their history.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Make comfort statements: providers should thank the client for showing up to the screen/assessment. Ask the client if they are comfortable or if the provider can do something to help them feel more comfortable.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BUILDING RELATIONSHIPS AND CONNECTEDNESS: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Informed consent and full disclosure: provide information about the process of the screen/assessment, inform them with detail and let them know they have a right to refuse to answer or to stop the interview at any time. This helps the client feel more in control of the emotional space and promotes trust towards provider.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SUPPORTING AND TEACHING EMOTIONAL REGULATION:</a:t>
            </a:r>
          </a:p>
          <a:p>
            <a:pPr marL="171450" indent="-171450">
              <a:buFont typeface="Arial" panose="020B0604020202020204" pitchFamily="34" charset="0"/>
              <a:buChar char="•"/>
            </a:pPr>
            <a:r>
              <a:rPr lang="en-US" dirty="0"/>
              <a:t>Constant assessment of potential discomfort: providers are tuned to the client’s body language, expressions that might indicate discomfort. Providers also prepare the client before asking uncomfortable questions. For example: “During this screening/assessment I will ask you questions that might be uncomfortable, if you feel that way, let me know so we can figure out how to make this process more comfortable for you”. </a:t>
            </a:r>
          </a:p>
          <a:p>
            <a:pPr marL="171450" indent="-171450">
              <a:buFont typeface="Arial" panose="020B0604020202020204" pitchFamily="34" charset="0"/>
              <a:buChar char="•"/>
            </a:pPr>
            <a:r>
              <a:rPr lang="en-US" dirty="0"/>
              <a:t>Manage crises: providers effectively manage potential crises that might arise during the screening/assessment. The trainer will point out that we will learn more about this in the next slide.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22</a:t>
            </a:fld>
            <a:endParaRPr lang="en-US"/>
          </a:p>
        </p:txBody>
      </p:sp>
    </p:spTree>
    <p:extLst>
      <p:ext uri="{BB962C8B-B14F-4D97-AF65-F5344CB8AC3E}">
        <p14:creationId xmlns:p14="http://schemas.microsoft.com/office/powerpoint/2010/main" val="3320767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situations that might arise during a screening or assessment. Some of the most common include; trauma disclosures, suicidal thoughts or feelings and violent behavior. </a:t>
            </a:r>
          </a:p>
          <a:p>
            <a:endParaRPr lang="en-US" dirty="0"/>
          </a:p>
          <a:p>
            <a:r>
              <a:rPr lang="en-US" dirty="0"/>
              <a:t>The trainer asks the audience to raise their hand if they have encountered any of these situations. </a:t>
            </a:r>
          </a:p>
          <a:p>
            <a:endParaRPr lang="en-US" dirty="0"/>
          </a:p>
          <a:p>
            <a:r>
              <a:rPr lang="en-US" b="1" dirty="0"/>
              <a:t>REDIRECT AND STOP: </a:t>
            </a:r>
            <a:r>
              <a:rPr lang="en-US" dirty="0"/>
              <a:t>When a client discloses a traumatic experience, it is recommended that the interviewer gently redirects the client and stops them from continuing disclosure at length. It is not recommended that the interviewer probes more or asks for details of the trauma as this might re-traumatize the client. For example saying: “Susan, it sounds like that experience brings up strong feelings, you don’t need to give me details now, perhaps we can process that once you’re fully in treatment later on”. </a:t>
            </a:r>
          </a:p>
          <a:p>
            <a:endParaRPr lang="en-US" dirty="0"/>
          </a:p>
          <a:p>
            <a:r>
              <a:rPr lang="en-US" b="1" dirty="0"/>
              <a:t>ATTEND TO THE CLIENT’S FEELINGS: </a:t>
            </a:r>
            <a:r>
              <a:rPr lang="en-US" dirty="0"/>
              <a:t>the providers’ goal is to address client’s feelings of distress. Providing statements to validate their feelings and reassuring client can help them regain stability. For example saying: “that sounds like it was a very hurtful experience, I’m here to support you, you’re in a safe place, what can I do to help you feel more comfortable right now?”</a:t>
            </a:r>
          </a:p>
          <a:p>
            <a:endParaRPr lang="en-US" dirty="0"/>
          </a:p>
          <a:p>
            <a:r>
              <a:rPr lang="en-US" b="1" dirty="0"/>
              <a:t>STABILIZE: </a:t>
            </a:r>
            <a:r>
              <a:rPr lang="en-US" dirty="0"/>
              <a:t>Provide the client with enough time and space to recover from the emotional distress, offer water and offer to take a break from the interview. Once the client regains stability, ask the client if they feel well enough to continue the interview and honor their decision.</a:t>
            </a:r>
          </a:p>
          <a:p>
            <a:endParaRPr lang="en-US" dirty="0"/>
          </a:p>
          <a:p>
            <a:r>
              <a:rPr lang="en-US" dirty="0"/>
              <a:t>The trainer will discuss with the audience the duty to report in case of sexual abuse or exposure to domestic violence as it relates to the context where this training is being taught. The trainer can ask “what is the legal duty of providers when they hear cases of sexual abuse?”</a:t>
            </a:r>
          </a:p>
          <a:p>
            <a:endParaRPr lang="en-US" dirty="0"/>
          </a:p>
          <a:p>
            <a:endParaRPr lang="en-US" dirty="0"/>
          </a:p>
          <a:p>
            <a:r>
              <a:rPr lang="en-US" dirty="0"/>
              <a:t>The trainer should explain that adolescents with substance abuse problems might be under the influence or might be withdrawing from the substance, therefore their behaviors can be erratic if they are actively using. </a:t>
            </a:r>
          </a:p>
          <a:p>
            <a:endParaRPr lang="en-US" dirty="0"/>
          </a:p>
          <a:p>
            <a:pPr marL="171450" indent="-171450">
              <a:buFont typeface="Arial" panose="020B0604020202020204" pitchFamily="34" charset="0"/>
              <a:buChar char="•"/>
            </a:pPr>
            <a:r>
              <a:rPr lang="en-US" dirty="0"/>
              <a:t>Understanding the type of aggressive behavior: providers must assess whether the client is verbalizing discomfort and is resistant to the screen or assessment. If warning signs such as pacing, angry facial expression, violent statement are made, the adolescent might be ale to benefit from verbal strategies. Anger usually escalates slowly, therefore a close assessment of the client’s body language is crucial. If the aggression is impulsive without warning, the youth might be under the influence or might have a medical condition that triggers the behavior.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Physical safety: it is important to consider the space where you’re interviewing the client. Always sit close to doorways to exit in case your client becomes physically aggressive. Also, interview rooms should be free from items that can become lethal.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Verbal strategies: </a:t>
            </a:r>
          </a:p>
          <a:p>
            <a:pPr marL="628650" lvl="1" indent="-171450">
              <a:buFont typeface="Arial" panose="020B0604020202020204" pitchFamily="34" charset="0"/>
              <a:buChar char="•"/>
            </a:pPr>
            <a:r>
              <a:rPr lang="en-US" dirty="0"/>
              <a:t>Remain calm. When the provider is in control of their own emotions, verbal strategies are more successful. </a:t>
            </a:r>
          </a:p>
          <a:p>
            <a:pPr marL="628650" lvl="1" indent="-171450">
              <a:buFont typeface="Arial" panose="020B0604020202020204" pitchFamily="34" charset="0"/>
              <a:buChar char="•"/>
            </a:pPr>
            <a:r>
              <a:rPr lang="en-US" dirty="0"/>
              <a:t>Check the scene to get other people out of the room so you can manage the client’s crisis. </a:t>
            </a:r>
          </a:p>
          <a:p>
            <a:pPr marL="628650" lvl="1" indent="-171450">
              <a:buFont typeface="Arial" panose="020B0604020202020204" pitchFamily="34" charset="0"/>
              <a:buChar char="•"/>
            </a:pPr>
            <a:r>
              <a:rPr lang="en-US" dirty="0"/>
              <a:t>Point out what you are noticing in the youth; their behaviors, their words and their demeanor. Sometimes youth can become agitated and not realize they are becoming aggressive. For example tell the youth “Larry, I noticed you are cracking your knuckles and breathing heavier, should we take a break and make sure you're feeling ok?”. This can help the youth to become aware of their reactions and come back to a balanced state, also preventing the aggression to escalate.  </a:t>
            </a:r>
          </a:p>
          <a:p>
            <a:pPr marL="628650" lvl="1" indent="-171450">
              <a:buFont typeface="Arial" panose="020B0604020202020204" pitchFamily="34" charset="0"/>
              <a:buChar char="•"/>
            </a:pPr>
            <a:r>
              <a:rPr lang="en-US" dirty="0"/>
              <a:t>Validate feelings. The client might be feeling anger or fear, verbally reassure them, say “I can see you are upset; you have every right to feel that ay right now”. Validating feelings helps the client connect with the worker. </a:t>
            </a:r>
          </a:p>
          <a:p>
            <a:pPr marL="628650" lvl="1" indent="-171450">
              <a:buFont typeface="Arial" panose="020B0604020202020204" pitchFamily="34" charset="0"/>
              <a:buChar char="•"/>
            </a:pPr>
            <a:r>
              <a:rPr lang="en-US" dirty="0"/>
              <a:t>Embrace silence. Some clients don’t want to speak about anything, embrace that and stay in the room with the youth. You can say “It’s ok if you don’t feel like talking, I’m going to stay here with you to make sure you’re feeling ok”.</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23</a:t>
            </a:fld>
            <a:endParaRPr lang="en-US"/>
          </a:p>
        </p:txBody>
      </p:sp>
    </p:spTree>
    <p:extLst>
      <p:ext uri="{BB962C8B-B14F-4D97-AF65-F5344CB8AC3E}">
        <p14:creationId xmlns:p14="http://schemas.microsoft.com/office/powerpoint/2010/main" val="2395764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24</a:t>
            </a:fld>
            <a:endParaRPr lang="en-US"/>
          </a:p>
        </p:txBody>
      </p:sp>
    </p:spTree>
    <p:extLst>
      <p:ext uri="{BB962C8B-B14F-4D97-AF65-F5344CB8AC3E}">
        <p14:creationId xmlns:p14="http://schemas.microsoft.com/office/powerpoint/2010/main" val="4062478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HN" b="1" noProof="0" dirty="0">
                <a:latin typeface="Aparajita" panose="02020603050405020304" pitchFamily="18" charset="0"/>
                <a:cs typeface="Aparajita" panose="02020603050405020304" pitchFamily="18" charset="0"/>
              </a:rPr>
              <a:t>La pobreza y violencia coexisten a nivel global. </a:t>
            </a:r>
            <a:r>
              <a:rPr lang="es-HN" noProof="0" dirty="0">
                <a:latin typeface="Aparajita" panose="02020603050405020304" pitchFamily="18" charset="0"/>
                <a:cs typeface="Aparajita" panose="02020603050405020304" pitchFamily="18" charset="0"/>
              </a:rPr>
              <a:t>Esto quiere decir que vemos un patrón en las comunidades con altos niveles de pobreza en donde la violencia es parte de ese contexto.</a:t>
            </a:r>
          </a:p>
          <a:p>
            <a:endParaRPr lang="es-HN" noProof="0" dirty="0">
              <a:latin typeface="Aparajita" panose="02020603050405020304" pitchFamily="18" charset="0"/>
              <a:cs typeface="Aparajita" panose="02020603050405020304" pitchFamily="18" charset="0"/>
            </a:endParaRPr>
          </a:p>
          <a:p>
            <a:r>
              <a:rPr lang="es-HN" b="1" noProof="0" dirty="0">
                <a:latin typeface="Aparajita" panose="02020603050405020304" pitchFamily="18" charset="0"/>
                <a:cs typeface="Aparajita" panose="02020603050405020304" pitchFamily="18" charset="0"/>
              </a:rPr>
              <a:t>Comunidades con altos niveles de pobreza están expuestos a mas eventos traumáticos que comunidades mas afluyentes. </a:t>
            </a:r>
            <a:r>
              <a:rPr lang="es-HN" noProof="0" dirty="0">
                <a:latin typeface="Aparajita" panose="02020603050405020304" pitchFamily="18" charset="0"/>
                <a:cs typeface="Aparajita" panose="02020603050405020304" pitchFamily="18" charset="0"/>
              </a:rPr>
              <a:t>Investigaciones a nivel global han encontrado que las personas que viven en comunidades de alta pobreza están expuestos a falta de recursos, eventos criminales, y otros eventos traumáticos. </a:t>
            </a:r>
          </a:p>
          <a:p>
            <a:endParaRPr lang="es-HN" noProof="0" dirty="0">
              <a:latin typeface="Aparajita" panose="020206030504050203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HN" sz="1200" b="1" noProof="0" dirty="0">
                <a:latin typeface="Aparajita" panose="02020603050405020304" pitchFamily="18" charset="0"/>
                <a:cs typeface="Aparajita" panose="02020603050405020304" pitchFamily="18" charset="0"/>
              </a:rPr>
              <a:t>Las personas en comunidades de alta pobreza se exponen a un promedio de un evento violento por día. </a:t>
            </a:r>
            <a:r>
              <a:rPr lang="es-HN" sz="1200" b="0" i="0" noProof="0" dirty="0">
                <a:latin typeface="Aparajita" panose="02020603050405020304" pitchFamily="18" charset="0"/>
                <a:cs typeface="Aparajita" panose="02020603050405020304" pitchFamily="18" charset="0"/>
              </a:rPr>
              <a:t>Esto significa, eventos que ellos experimentan o que ven en su comunidad, lo cual</a:t>
            </a:r>
            <a:r>
              <a:rPr lang="es-HN" noProof="0" dirty="0">
                <a:latin typeface="Aparajita" panose="02020603050405020304" pitchFamily="18" charset="0"/>
                <a:cs typeface="Aparajita" panose="02020603050405020304" pitchFamily="18" charset="0"/>
              </a:rPr>
              <a:t> incrementa las probabilidades de que las personas en estas comunidades desarrollen estrés postraumático.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HN" b="1" noProof="0" dirty="0">
              <a:latin typeface="Aparajita" panose="020206030504050203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HN" sz="1200" b="1" dirty="0">
                <a:latin typeface="Aparajita" panose="02020603050405020304" pitchFamily="18" charset="0"/>
                <a:cs typeface="Aparajita" panose="02020603050405020304" pitchFamily="18" charset="0"/>
              </a:rPr>
              <a:t>Los espacios recreacionales y comunitarios carecen de fondos para funcionar apropiadamente. </a:t>
            </a:r>
            <a:r>
              <a:rPr lang="es-HN" sz="1200" dirty="0">
                <a:latin typeface="Aparajita" panose="02020603050405020304" pitchFamily="18" charset="0"/>
                <a:cs typeface="Aparajita" panose="02020603050405020304" pitchFamily="18" charset="0"/>
              </a:rPr>
              <a:t>Esto causa que servicios de apoyo a la comunidad sean escasos y pocos efectivos para prevenir la violencia y el uso de sustancias.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HN" noProof="0" dirty="0">
              <a:latin typeface="Aparajita" panose="020206030504050203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HN" sz="1200" dirty="0">
                <a:latin typeface="Aparajita" panose="02020603050405020304" pitchFamily="18" charset="0"/>
                <a:cs typeface="Aparajita" panose="02020603050405020304" pitchFamily="18" charset="0"/>
              </a:rPr>
              <a:t>El ciclo que perpetua la violencia y pobreza continua de generación a generación en comunidades mas vulnerables.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HN" noProof="0" dirty="0">
              <a:latin typeface="Aparajita" panose="02020603050405020304" pitchFamily="18" charset="0"/>
              <a:cs typeface="Aparajita" panose="02020603050405020304" pitchFamily="18" charset="0"/>
            </a:endParaRPr>
          </a:p>
          <a:p>
            <a:endParaRPr lang="en-US" dirty="0">
              <a:latin typeface="Aparajita" panose="02020603050405020304" pitchFamily="18" charset="0"/>
              <a:cs typeface="Aparajita"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4</a:t>
            </a:fld>
            <a:endParaRPr lang="en-US"/>
          </a:p>
        </p:txBody>
      </p:sp>
    </p:spTree>
    <p:extLst>
      <p:ext uri="{BB962C8B-B14F-4D97-AF65-F5344CB8AC3E}">
        <p14:creationId xmlns:p14="http://schemas.microsoft.com/office/powerpoint/2010/main" val="1732597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puntaje de internalización de PSC17 es la suma de la columna I.</a:t>
            </a:r>
          </a:p>
          <a:p>
            <a:r>
              <a:rPr lang="es-ES" dirty="0"/>
              <a:t>PSC17-Atención es la suma de la columna A</a:t>
            </a:r>
          </a:p>
          <a:p>
            <a:r>
              <a:rPr lang="es-ES" dirty="0"/>
              <a:t>PSC17-Externalizing es la suma de la columna E.</a:t>
            </a:r>
          </a:p>
          <a:p>
            <a:r>
              <a:rPr lang="es-ES" dirty="0"/>
              <a:t>PSC-17 Total Score es la suma de PSC17-I + PSC17-A + PSC17-E.</a:t>
            </a:r>
          </a:p>
          <a:p>
            <a:r>
              <a:rPr lang="es-ES" dirty="0"/>
              <a:t>Puntajes positivos:</a:t>
            </a:r>
          </a:p>
          <a:p>
            <a:r>
              <a:rPr lang="es-ES" dirty="0"/>
              <a:t>PSC17-I&gt; 5</a:t>
            </a:r>
          </a:p>
          <a:p>
            <a:r>
              <a:rPr lang="es-ES" dirty="0"/>
              <a:t>PSC17-A&gt; 7</a:t>
            </a:r>
          </a:p>
          <a:p>
            <a:r>
              <a:rPr lang="es-ES" dirty="0"/>
              <a:t>PSC17-E&gt; 7</a:t>
            </a:r>
          </a:p>
          <a:p>
            <a:r>
              <a:rPr lang="es-ES" dirty="0"/>
              <a:t>Puntaje total&gt; 15</a:t>
            </a:r>
            <a:endParaRPr lang="en-US" dirty="0"/>
          </a:p>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25</a:t>
            </a:fld>
            <a:endParaRPr lang="en-US"/>
          </a:p>
        </p:txBody>
      </p:sp>
    </p:spTree>
    <p:extLst>
      <p:ext uri="{BB962C8B-B14F-4D97-AF65-F5344CB8AC3E}">
        <p14:creationId xmlns:p14="http://schemas.microsoft.com/office/powerpoint/2010/main" val="737138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26</a:t>
            </a:fld>
            <a:endParaRPr lang="en-US"/>
          </a:p>
        </p:txBody>
      </p:sp>
    </p:spTree>
    <p:extLst>
      <p:ext uri="{BB962C8B-B14F-4D97-AF65-F5344CB8AC3E}">
        <p14:creationId xmlns:p14="http://schemas.microsoft.com/office/powerpoint/2010/main" val="712649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NIDA screening tool. The trainer will read the introduction and the instructions of the instrument displayed on the slide. The tool can be found after the appendixes under the Tools Section.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28</a:t>
            </a:fld>
            <a:endParaRPr lang="en-US"/>
          </a:p>
        </p:txBody>
      </p:sp>
    </p:spTree>
    <p:extLst>
      <p:ext uri="{BB962C8B-B14F-4D97-AF65-F5344CB8AC3E}">
        <p14:creationId xmlns:p14="http://schemas.microsoft.com/office/powerpoint/2010/main" val="1551637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CRAFFT tool. The trainer will refer the group to the Tools Section of the documents where they will find the tool along with the translations of the tool. </a:t>
            </a:r>
          </a:p>
          <a:p>
            <a:endParaRPr lang="en-US" dirty="0"/>
          </a:p>
          <a:p>
            <a:r>
              <a:rPr lang="en-US" dirty="0"/>
              <a:t>The CRAFFT has been utilized internationally and is translated into 20 languages. </a:t>
            </a:r>
          </a:p>
          <a:p>
            <a:endParaRPr lang="en-US" dirty="0"/>
          </a:p>
          <a:p>
            <a:r>
              <a:rPr lang="es-ES" dirty="0"/>
              <a:t>Use estos temas de conversación para aconsejar brevemente al paciente. 1. ANALIZAR los resultados de la evaluación Para cada respuesta afirmativa (“sí”): “¿Puede contarme un poco más acerca de esto?” 2. RECOMENDARLE no consumir “Como su médico (enfermero/a, profesional de la salud), mi recomendación es que no consuma alcohol, marihuana ni ninguna droga porque pueden: 1) Dañar el desarrollo de su cerebro; 2) Dificultar el aprendizaje y la memoria, y 3) Ponerlo/a en situaciones vergonzosas o peligrosas.” 3. ACONSEJARLE SOBRE EL RIESGO DE VIAJAR/CONDUCIR “Los accidentes automovilísticos son la principal causa de muerte entre los jóvenes. Yo les entrego a todos mis pacientes el contrato a favor de la vida. Llévelo a su casa y hable sobre él con sus padres o tutores. Luego elaboren un plan para viajar a casa de manera segura”. 4. RESPONDER: extraiga afirmaciones motivadoras No consumidores: “Si alguien le preguntara por qué no bebe o no consume drogas, ¿qué diría?” Consumidores: “¿Cuáles serían algunos de los beneficios de no consumir?” 5. REFORZAR la autoeficacia "Considero que usted tiene lo que se necesita para evitar que el alcohol y las drogas obstaculicen el logro de sus objetivos."</a:t>
            </a:r>
            <a:endParaRPr lang="en-US" dirty="0"/>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29</a:t>
            </a:fld>
            <a:endParaRPr lang="en-US"/>
          </a:p>
        </p:txBody>
      </p:sp>
    </p:spTree>
    <p:extLst>
      <p:ext uri="{BB962C8B-B14F-4D97-AF65-F5344CB8AC3E}">
        <p14:creationId xmlns:p14="http://schemas.microsoft.com/office/powerpoint/2010/main" val="1566109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introduce the Wrap-Around Model to case management. This model is meant to serve youth and families with multiple needs and difficult to engage. The core of this model involved systems working together to provide best treatment outcomes for families.  </a:t>
            </a:r>
          </a:p>
          <a:p>
            <a:endParaRPr lang="en-US" dirty="0"/>
          </a:p>
          <a:p>
            <a:r>
              <a:rPr lang="en-US" dirty="0"/>
              <a:t>Principles of Wrap-Around Model: </a:t>
            </a:r>
            <a:r>
              <a:rPr lang="en-US" sz="2400" dirty="0">
                <a:latin typeface="Times New Roman" panose="02020603050405020304" pitchFamily="18" charset="0"/>
                <a:cs typeface="Times New Roman" panose="02020603050405020304" pitchFamily="18" charset="0"/>
              </a:rPr>
              <a:t>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Voice &amp; Choice at the core: </a:t>
            </a:r>
            <a:r>
              <a:rPr lang="en-US" sz="2000" dirty="0">
                <a:latin typeface="Times New Roman" panose="02020603050405020304" pitchFamily="18" charset="0"/>
                <a:cs typeface="Times New Roman" panose="02020603050405020304" pitchFamily="18" charset="0"/>
              </a:rPr>
              <a:t>Youth that come from families with multiple challenges face several barriers and might have experienced negative treatment outcomes in the past. Therefore, assuring that the youth’s voice and choice is at the core of the plan of care empowers families to take ownership of their treatment, resulting in better treatment outcomes.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Individualized care</a:t>
            </a:r>
            <a:r>
              <a:rPr lang="en-US" sz="2000" dirty="0">
                <a:latin typeface="Times New Roman" panose="02020603050405020304" pitchFamily="18" charset="0"/>
                <a:cs typeface="Times New Roman" panose="02020603050405020304" pitchFamily="18" charset="0"/>
              </a:rPr>
              <a:t>: All families are not the same. This concept refers to investigating the youth’s relationship with the systems around them; school, family, community. The plan of care should be inclusive of the youth’s environments.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Strengths-based: </a:t>
            </a:r>
            <a:r>
              <a:rPr lang="en-US" sz="2000" dirty="0">
                <a:latin typeface="Times New Roman" panose="02020603050405020304" pitchFamily="18" charset="0"/>
                <a:cs typeface="Times New Roman" panose="02020603050405020304" pitchFamily="18" charset="0"/>
              </a:rPr>
              <a:t>This lens focuses on the strengths of the youth. Although you might see several challenges, all youth also have strengths. This lens assumes that the youth is the expert in their own life and the role of the case manager is to empower them and build their capacity to reach their potential. The trainer will direct the audience to find the “</a:t>
            </a:r>
            <a:r>
              <a:rPr lang="en-US" sz="2000" dirty="0"/>
              <a:t>Tentative List of Life Strengths Gleaned from Positive Psychology Literature” and read a few that can apply to youth.</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Natural Supports: </a:t>
            </a:r>
            <a:r>
              <a:rPr lang="en-US" sz="2000" dirty="0">
                <a:latin typeface="Times New Roman" panose="02020603050405020304" pitchFamily="18" charset="0"/>
                <a:cs typeface="Times New Roman" panose="02020603050405020304" pitchFamily="18" charset="0"/>
              </a:rPr>
              <a:t>The role of the case manager is to find within the youth’s context those positive supports or opportunities for positive supports.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Team-based collaborative planning: </a:t>
            </a:r>
            <a:r>
              <a:rPr lang="en-US" sz="2000" dirty="0">
                <a:latin typeface="Times New Roman" panose="02020603050405020304" pitchFamily="18" charset="0"/>
                <a:cs typeface="Times New Roman" panose="02020603050405020304" pitchFamily="18" charset="0"/>
              </a:rPr>
              <a:t>The systems collaborating such as; school, community entities, parents, and youth work together towards the goals of the family. Other systems might be from need for resources; food vouchers, housing, employment, educational goals, and others that might be specific case by case.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Unconditional Care: </a:t>
            </a:r>
            <a:r>
              <a:rPr lang="en-US" sz="2000" dirty="0">
                <a:latin typeface="Times New Roman" panose="02020603050405020304" pitchFamily="18" charset="0"/>
                <a:cs typeface="Times New Roman" panose="02020603050405020304" pitchFamily="18" charset="0"/>
              </a:rPr>
              <a:t>The case manager is expected to provide unconditional care, that is, no matter how little progress a youth might be experiencing, care will continue and the same supports will continue to be available.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Community-based care: </a:t>
            </a:r>
            <a:r>
              <a:rPr lang="en-US" sz="2000" dirty="0">
                <a:latin typeface="Times New Roman" panose="02020603050405020304" pitchFamily="18" charset="0"/>
                <a:cs typeface="Times New Roman" panose="02020603050405020304" pitchFamily="18" charset="0"/>
              </a:rPr>
              <a:t>An important aspect of this model is that case managers are flexible and meet the client where they’re at. Community-cased care refers to services that can happen on the street, at the home, or at school to follow with treatment.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Culturally Competent: </a:t>
            </a:r>
            <a:r>
              <a:rPr lang="en-US" sz="2000" dirty="0">
                <a:latin typeface="Times New Roman" panose="02020603050405020304" pitchFamily="18" charset="0"/>
                <a:cs typeface="Times New Roman" panose="02020603050405020304" pitchFamily="18" charset="0"/>
              </a:rPr>
              <a:t>The case manager is highly aware of the youth’s specific barriers related to culture and aspects of diversity. If you recall the ADDRESSING model we reviewed in the Trauma Module, we can incorporate it in this model. </a:t>
            </a:r>
          </a:p>
          <a:p>
            <a:pPr lvl="1">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Outcome-based: </a:t>
            </a:r>
            <a:r>
              <a:rPr lang="en-US" sz="2000" dirty="0">
                <a:latin typeface="Times New Roman" panose="02020603050405020304" pitchFamily="18" charset="0"/>
                <a:cs typeface="Times New Roman" panose="02020603050405020304" pitchFamily="18" charset="0"/>
              </a:rPr>
              <a:t>The case manager utilizes concrete outcomes to the goals provided. </a:t>
            </a:r>
          </a:p>
          <a:p>
            <a:pPr lvl="1">
              <a:buFont typeface="Arial" panose="020B0604020202020204" pitchFamily="34" charset="0"/>
              <a:buNone/>
            </a:pPr>
            <a:endParaRPr lang="en-US" sz="2000" dirty="0">
              <a:latin typeface="Times New Roman" panose="02020603050405020304" pitchFamily="18" charset="0"/>
              <a:cs typeface="Times New Roman" panose="02020603050405020304" pitchFamily="18" charset="0"/>
            </a:endParaRPr>
          </a:p>
          <a:p>
            <a:pPr lvl="1">
              <a:buFont typeface="Arial" panose="020B0604020202020204" pitchFamily="34" charset="0"/>
              <a:buNone/>
            </a:pPr>
            <a:r>
              <a:rPr lang="en-US" sz="2000" dirty="0">
                <a:latin typeface="Times New Roman" panose="02020603050405020304" pitchFamily="18" charset="0"/>
                <a:cs typeface="Times New Roman" panose="02020603050405020304" pitchFamily="18" charset="0"/>
              </a:rPr>
              <a:t>The trainer will provide the audience with the link to the National Wrap-around initiative: </a:t>
            </a:r>
            <a:r>
              <a:rPr lang="en-US" sz="2000" dirty="0">
                <a:hlinkClick r:id="rId3"/>
              </a:rPr>
              <a:t>https://nwi.pdx.edu/</a:t>
            </a:r>
            <a:r>
              <a:rPr lang="en-US" sz="2000" dirty="0"/>
              <a:t> </a:t>
            </a:r>
            <a:endParaRPr lang="en-US" sz="20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32</a:t>
            </a:fld>
            <a:endParaRPr lang="en-US"/>
          </a:p>
        </p:txBody>
      </p:sp>
    </p:spTree>
    <p:extLst>
      <p:ext uri="{BB962C8B-B14F-4D97-AF65-F5344CB8AC3E}">
        <p14:creationId xmlns:p14="http://schemas.microsoft.com/office/powerpoint/2010/main" val="1525161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33</a:t>
            </a:fld>
            <a:endParaRPr lang="en-US"/>
          </a:p>
        </p:txBody>
      </p:sp>
    </p:spTree>
    <p:extLst>
      <p:ext uri="{BB962C8B-B14F-4D97-AF65-F5344CB8AC3E}">
        <p14:creationId xmlns:p14="http://schemas.microsoft.com/office/powerpoint/2010/main" val="3544599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will discuss each of the core concepts that promote youth wellbeing. The trainer should discuss the list under each domain and pick a few examples to ask the audience about how a particular statement can influence an adolescent’s choice to use substances. </a:t>
            </a:r>
          </a:p>
          <a:p>
            <a:pPr marL="0" lvl="0" indent="0">
              <a:buNone/>
            </a:pPr>
            <a:endParaRPr lang="en-US" dirty="0"/>
          </a:p>
          <a:p>
            <a:pPr marL="0" lvl="0" indent="0">
              <a:buNone/>
            </a:pPr>
            <a:r>
              <a:rPr lang="en-US" b="1" dirty="0"/>
              <a:t>Cognitive and Social Emotional Competence</a:t>
            </a:r>
          </a:p>
          <a:p>
            <a:pPr marL="0" lvl="0" indent="0">
              <a:buNone/>
            </a:pPr>
            <a:endParaRPr lang="en-US" dirty="0"/>
          </a:p>
          <a:p>
            <a:pPr marL="228600" lvl="0" indent="-228600">
              <a:buFont typeface="+mj-lt"/>
              <a:buAutoNum type="alphaLcPeriod"/>
            </a:pPr>
            <a:r>
              <a:rPr lang="en-US" dirty="0"/>
              <a:t>developing executive function skills (e.g., considering potential consequences; seeing alternate solutions to problems) </a:t>
            </a:r>
          </a:p>
          <a:p>
            <a:pPr marL="228600" lvl="0" indent="-228600">
              <a:buFont typeface="+mj-lt"/>
              <a:buAutoNum type="alphaLcPeriod"/>
            </a:pPr>
            <a:r>
              <a:rPr lang="en-US" dirty="0"/>
              <a:t>engaging in self-regulating behaviors (e.g., control of thinking and feelings; staying on task in the face of distractions) </a:t>
            </a:r>
          </a:p>
          <a:p>
            <a:pPr marL="228600" lvl="0" indent="-228600">
              <a:buFont typeface="+mj-lt"/>
              <a:buAutoNum type="alphaLcPeriod"/>
            </a:pPr>
            <a:r>
              <a:rPr lang="en-US" dirty="0"/>
              <a:t>developing character strengths (e.g., persistence, gratitude, integrity) </a:t>
            </a:r>
          </a:p>
          <a:p>
            <a:pPr marL="228600" lvl="0" indent="-228600">
              <a:buFont typeface="+mj-lt"/>
              <a:buAutoNum type="alphaLcPeriod"/>
            </a:pPr>
            <a:r>
              <a:rPr lang="en-US" dirty="0"/>
              <a:t>experiencing positive emotions (e.g., joy, optimism, faith, compassion for others) </a:t>
            </a:r>
          </a:p>
          <a:p>
            <a:pPr marL="228600" lvl="0" indent="-228600">
              <a:buFont typeface="+mj-lt"/>
              <a:buAutoNum type="alphaLcPeriod"/>
            </a:pPr>
            <a:r>
              <a:rPr lang="en-US" dirty="0"/>
              <a:t>taking responsibility for one’s self and one’s decisions </a:t>
            </a:r>
          </a:p>
          <a:p>
            <a:pPr marL="228600" lvl="0" indent="-228600">
              <a:buFont typeface="+mj-lt"/>
              <a:buAutoNum type="alphaLcPeriod"/>
            </a:pPr>
            <a:r>
              <a:rPr lang="en-US" dirty="0"/>
              <a:t>developing self-awareness, self-esteem, self-efficacy, and self-compassion </a:t>
            </a:r>
          </a:p>
          <a:p>
            <a:pPr marL="228600" lvl="0" indent="-228600">
              <a:buFont typeface="+mj-lt"/>
              <a:buAutoNum type="alphaLcPeriod"/>
            </a:pPr>
            <a:r>
              <a:rPr lang="en-US" dirty="0"/>
              <a:t>committing to and preparing to achieve productive goals</a:t>
            </a:r>
          </a:p>
          <a:p>
            <a:pPr marL="228600" lvl="0" indent="-228600">
              <a:buFont typeface="+mj-lt"/>
              <a:buAutoNum type="alphaLcPeriod"/>
            </a:pPr>
            <a:r>
              <a:rPr lang="en-US" dirty="0"/>
              <a:t>having both positive images of the person one wants to become and negative images of the person one wants to avoid becoming, as well as plans to achieve the possible selves</a:t>
            </a:r>
          </a:p>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39</a:t>
            </a:fld>
            <a:endParaRPr lang="en-US"/>
          </a:p>
        </p:txBody>
      </p:sp>
    </p:spTree>
    <p:extLst>
      <p:ext uri="{BB962C8B-B14F-4D97-AF65-F5344CB8AC3E}">
        <p14:creationId xmlns:p14="http://schemas.microsoft.com/office/powerpoint/2010/main" val="74029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Youth Resilience: </a:t>
            </a:r>
          </a:p>
          <a:p>
            <a:pPr marL="228600" indent="-228600">
              <a:buAutoNum type="alphaLcPeriod"/>
            </a:pPr>
            <a:r>
              <a:rPr lang="en-US" dirty="0"/>
              <a:t>managing the stressors of daily life and functioning well when faced with challenges, adversity, and trauma </a:t>
            </a:r>
          </a:p>
          <a:p>
            <a:pPr marL="228600" indent="-228600">
              <a:buAutoNum type="alphaLcPeriod"/>
            </a:pPr>
            <a:r>
              <a:rPr lang="en-US" dirty="0"/>
              <a:t>calling forth one’s inner strength to proactively meet personal challenges, manage adversities, and heal the effects of trauma </a:t>
            </a:r>
          </a:p>
          <a:p>
            <a:pPr marL="228600" indent="-228600">
              <a:buAutoNum type="alphaLcPeriod"/>
            </a:pPr>
            <a:r>
              <a:rPr lang="en-US" dirty="0"/>
              <a:t>having a positive attitude about life and oneself </a:t>
            </a:r>
          </a:p>
          <a:p>
            <a:pPr marL="228600" indent="-228600">
              <a:buAutoNum type="alphaLcPeriod"/>
            </a:pPr>
            <a:r>
              <a:rPr lang="en-US" dirty="0"/>
              <a:t>believing that one’s life is important and meaningful </a:t>
            </a:r>
          </a:p>
          <a:p>
            <a:pPr marL="228600" indent="-228600">
              <a:buAutoNum type="alphaLcPeriod"/>
            </a:pPr>
            <a:r>
              <a:rPr lang="en-US" dirty="0"/>
              <a:t>becoming more self-confident and self-efficacious </a:t>
            </a:r>
          </a:p>
          <a:p>
            <a:pPr marL="228600" indent="-228600">
              <a:buAutoNum type="alphaLcPeriod"/>
            </a:pPr>
            <a:r>
              <a:rPr lang="en-US" dirty="0"/>
              <a:t>having faith; feeling hopeful and optimistic </a:t>
            </a:r>
          </a:p>
          <a:p>
            <a:pPr marL="228600" indent="-228600">
              <a:buAutoNum type="alphaLcPeriod"/>
            </a:pPr>
            <a:r>
              <a:rPr lang="en-US" dirty="0"/>
              <a:t>envisioning positive future possibilities </a:t>
            </a:r>
          </a:p>
          <a:p>
            <a:pPr marL="228600" indent="-228600">
              <a:buAutoNum type="alphaLcPeriod"/>
            </a:pPr>
            <a:r>
              <a:rPr lang="en-US" dirty="0"/>
              <a:t>believing that one can make and achieve goals </a:t>
            </a:r>
          </a:p>
          <a:p>
            <a:pPr marL="228600" indent="-228600">
              <a:buAutoNum type="alphaLcPeriod"/>
            </a:pPr>
            <a:r>
              <a:rPr lang="en-US" dirty="0"/>
              <a:t>working with purpose to achieve goals </a:t>
            </a:r>
          </a:p>
          <a:p>
            <a:pPr marL="228600" indent="-228600">
              <a:buAutoNum type="alphaLcPeriod"/>
            </a:pPr>
            <a:r>
              <a:rPr lang="en-US" dirty="0"/>
              <a:t>facing challenges and making productive decisions about addressing challenges </a:t>
            </a:r>
          </a:p>
          <a:p>
            <a:pPr marL="228600" indent="-228600">
              <a:buAutoNum type="alphaLcPeriod"/>
            </a:pPr>
            <a:r>
              <a:rPr lang="en-US" dirty="0"/>
              <a:t>seeking help when needed </a:t>
            </a:r>
          </a:p>
          <a:p>
            <a:pPr marL="228600" indent="-228600">
              <a:buAutoNum type="alphaLcPeriod"/>
            </a:pPr>
            <a:r>
              <a:rPr lang="en-US" dirty="0"/>
              <a:t>thinking about and being accountable for one’s actions and the consequences of one’s actions </a:t>
            </a:r>
          </a:p>
          <a:p>
            <a:pPr marL="228600" indent="-228600">
              <a:buAutoNum type="alphaLcPeriod"/>
            </a:pPr>
            <a:r>
              <a:rPr lang="en-US" dirty="0"/>
              <a:t>managing anger, anxiety, sadness, feelings of loneliness, and other negative feelings </a:t>
            </a:r>
          </a:p>
          <a:p>
            <a:pPr marL="228600" indent="-228600">
              <a:buAutoNum type="alphaLcPeriod"/>
            </a:pPr>
            <a:r>
              <a:rPr lang="en-US" dirty="0"/>
              <a:t>learning from failure</a:t>
            </a:r>
          </a:p>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40</a:t>
            </a:fld>
            <a:endParaRPr lang="en-US"/>
          </a:p>
        </p:txBody>
      </p:sp>
    </p:spTree>
    <p:extLst>
      <p:ext uri="{BB962C8B-B14F-4D97-AF65-F5344CB8AC3E}">
        <p14:creationId xmlns:p14="http://schemas.microsoft.com/office/powerpoint/2010/main" val="3701129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Social Connections</a:t>
            </a:r>
          </a:p>
          <a:p>
            <a:pPr marL="228600" indent="-228600">
              <a:buAutoNum type="alphaLcPeriod"/>
            </a:pPr>
            <a:r>
              <a:rPr lang="en-US" dirty="0"/>
              <a:t>Building a trusting relationship with at least one caring and competent adult who: </a:t>
            </a:r>
          </a:p>
          <a:p>
            <a:pPr marL="685800" lvl="1" indent="-228600">
              <a:buAutoNum type="arabicPeriod"/>
            </a:pPr>
            <a:r>
              <a:rPr lang="en-US" dirty="0"/>
              <a:t>listens in a non-judgmental manner </a:t>
            </a:r>
          </a:p>
          <a:p>
            <a:pPr marL="685800" lvl="1" indent="-228600">
              <a:buAutoNum type="arabicPeriod"/>
            </a:pPr>
            <a:r>
              <a:rPr lang="en-US" dirty="0"/>
              <a:t>is dependable/can be counted on </a:t>
            </a:r>
          </a:p>
          <a:p>
            <a:pPr marL="685800" lvl="1" indent="-228600">
              <a:buAutoNum type="arabicPeriod"/>
            </a:pPr>
            <a:r>
              <a:rPr lang="en-US" dirty="0"/>
              <a:t>provides well-informed guidance, advice, and help in solving problems </a:t>
            </a:r>
          </a:p>
          <a:p>
            <a:pPr marL="685800" lvl="1" indent="-228600">
              <a:buAutoNum type="arabicPeriod"/>
            </a:pPr>
            <a:r>
              <a:rPr lang="en-US" dirty="0"/>
              <a:t>promotes high expectations </a:t>
            </a:r>
          </a:p>
          <a:p>
            <a:pPr marL="685800" lvl="1" indent="-228600">
              <a:buAutoNum type="arabicPeriod"/>
            </a:pPr>
            <a:r>
              <a:rPr lang="en-US" dirty="0"/>
              <a:t>sets developmentally appropriate limits, rules, and monitoring </a:t>
            </a:r>
          </a:p>
          <a:p>
            <a:pPr marL="685800" lvl="1" indent="-228600">
              <a:buAutoNum type="arabicPeriod"/>
            </a:pPr>
            <a:r>
              <a:rPr lang="en-US" dirty="0"/>
              <a:t>provides emotional support (e.g., affirming good problem-solving skills) </a:t>
            </a:r>
          </a:p>
          <a:p>
            <a:pPr marL="685800" lvl="1" indent="-228600">
              <a:buAutoNum type="arabicPeriod"/>
            </a:pPr>
            <a:r>
              <a:rPr lang="en-US" dirty="0"/>
              <a:t>provides instrumental support/concrete assistance (e.g., transportation) </a:t>
            </a:r>
          </a:p>
          <a:p>
            <a:pPr marL="685800" lvl="1" indent="-228600">
              <a:buAutoNum type="arabicPeriod"/>
            </a:pPr>
            <a:r>
              <a:rPr lang="en-US" dirty="0"/>
              <a:t>provides informational support (e.g., post-secondary educational opportunities) </a:t>
            </a:r>
          </a:p>
          <a:p>
            <a:pPr marL="685800" lvl="1" indent="-228600">
              <a:buAutoNum type="arabicPeriod"/>
            </a:pPr>
            <a:r>
              <a:rPr lang="en-US" dirty="0"/>
              <a:t>provides spiritual support (e.g., hope and encouragement) </a:t>
            </a:r>
          </a:p>
          <a:p>
            <a:pPr marL="685800" lvl="1" indent="-228600">
              <a:buAutoNum type="arabicPeriod"/>
            </a:pPr>
            <a:r>
              <a:rPr lang="en-US" dirty="0"/>
              <a:t>provides an opportunity to engage with others in a positive manner </a:t>
            </a:r>
          </a:p>
          <a:p>
            <a:pPr marL="685800" lvl="1" indent="-228600">
              <a:buAutoNum type="arabicPeriod"/>
            </a:pPr>
            <a:r>
              <a:rPr lang="en-US" dirty="0"/>
              <a:t>helps buffer youth from stressors </a:t>
            </a:r>
          </a:p>
          <a:p>
            <a:pPr marL="685800" lvl="1" indent="-228600">
              <a:buAutoNum type="arabicPeriod"/>
            </a:pPr>
            <a:r>
              <a:rPr lang="en-US" dirty="0"/>
              <a:t>helps reduce feelings of isolation </a:t>
            </a:r>
          </a:p>
          <a:p>
            <a:pPr marL="685800" lvl="1" indent="-228600">
              <a:buAutoNum type="arabicPeriod"/>
            </a:pPr>
            <a:r>
              <a:rPr lang="en-US" dirty="0"/>
              <a:t>promotes meaningful interactions in a context of mutual trust, respect, and appreciation </a:t>
            </a:r>
          </a:p>
          <a:p>
            <a:pPr marL="228600" lvl="0" indent="-228600">
              <a:buAutoNum type="alphaLcPeriod"/>
            </a:pPr>
            <a:r>
              <a:rPr lang="en-US" dirty="0"/>
              <a:t>Being constructively engaged in social institutions (e.g., school, religious communities, recreational facilities) that are safe, stable, and equitable </a:t>
            </a:r>
          </a:p>
          <a:p>
            <a:pPr marL="228600" lvl="0" indent="-228600">
              <a:buAutoNum type="alphaLcPeriod"/>
            </a:pPr>
            <a:r>
              <a:rPr lang="en-US" dirty="0"/>
              <a:t>Building a trusting relationship with positive, optimistic, mutually respectful peers who have similar values </a:t>
            </a:r>
          </a:p>
          <a:p>
            <a:pPr marL="228600" lvl="0" indent="-228600">
              <a:buAutoNum type="alphaLcPeriod"/>
            </a:pPr>
            <a:r>
              <a:rPr lang="en-US" dirty="0"/>
              <a:t>Having a sense of connectedness that enables youth to feel loved, secure, confident, valued, and empowered to “give back” to others</a:t>
            </a:r>
          </a:p>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41</a:t>
            </a:fld>
            <a:endParaRPr lang="en-US"/>
          </a:p>
        </p:txBody>
      </p:sp>
    </p:spTree>
    <p:extLst>
      <p:ext uri="{BB962C8B-B14F-4D97-AF65-F5344CB8AC3E}">
        <p14:creationId xmlns:p14="http://schemas.microsoft.com/office/powerpoint/2010/main" val="593809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b="1" dirty="0"/>
              <a:t>Knowledge of Adolescent Development</a:t>
            </a:r>
          </a:p>
          <a:p>
            <a:pPr marL="0" lvl="0" indent="0">
              <a:buNone/>
            </a:pPr>
            <a:endParaRPr lang="en-US" dirty="0"/>
          </a:p>
          <a:p>
            <a:pPr marL="228600" indent="-228600">
              <a:buAutoNum type="alphaLcPeriod"/>
            </a:pPr>
            <a:r>
              <a:rPr lang="en-US" dirty="0"/>
              <a:t>Encouraging parents, adults who work with youth, and youth themselves to increase their knowledge and understanding about adolescent development </a:t>
            </a:r>
          </a:p>
          <a:p>
            <a:pPr marL="228600" indent="-228600">
              <a:buAutoNum type="alphaLcPeriod"/>
            </a:pPr>
            <a:r>
              <a:rPr lang="en-US" dirty="0"/>
              <a:t>Seeking, acquiring, and using accurate information about: </a:t>
            </a:r>
          </a:p>
          <a:p>
            <a:pPr marL="685800" lvl="1" indent="-228600">
              <a:buFont typeface="+mj-lt"/>
              <a:buAutoNum type="arabicPeriod"/>
            </a:pPr>
            <a:r>
              <a:rPr lang="en-US" dirty="0"/>
              <a:t>adolescent brain development </a:t>
            </a:r>
          </a:p>
          <a:p>
            <a:pPr marL="685800" lvl="1" indent="-228600">
              <a:buFont typeface="+mj-lt"/>
              <a:buAutoNum type="arabicPeriod"/>
            </a:pPr>
            <a:r>
              <a:rPr lang="en-US" dirty="0"/>
              <a:t>physical and emotional changes that occur during puberty </a:t>
            </a:r>
          </a:p>
          <a:p>
            <a:pPr marL="685800" lvl="1" indent="-228600">
              <a:buFont typeface="+mj-lt"/>
              <a:buAutoNum type="arabicPeriod"/>
            </a:pPr>
            <a:r>
              <a:rPr lang="en-US" dirty="0"/>
              <a:t>one’s culture </a:t>
            </a:r>
          </a:p>
          <a:p>
            <a:pPr marL="685800" lvl="1" indent="-228600">
              <a:buFont typeface="+mj-lt"/>
              <a:buAutoNum type="arabicPeriod"/>
            </a:pPr>
            <a:r>
              <a:rPr lang="en-US" dirty="0"/>
              <a:t>societal rules, demands, expectations, and threats </a:t>
            </a:r>
          </a:p>
          <a:p>
            <a:pPr marL="685800" lvl="1" indent="-228600">
              <a:buFont typeface="+mj-lt"/>
              <a:buAutoNum type="arabicPeriod"/>
            </a:pPr>
            <a:r>
              <a:rPr lang="en-US" dirty="0"/>
              <a:t>one’s personal developmental history and needs, including one’s trauma history </a:t>
            </a:r>
          </a:p>
          <a:p>
            <a:pPr marL="685800" lvl="1" indent="-228600">
              <a:buFont typeface="+mj-lt"/>
              <a:buAutoNum type="arabicPeriod"/>
            </a:pPr>
            <a:r>
              <a:rPr lang="en-US" dirty="0"/>
              <a:t>sexual behavior, responsibility, choices, and consequences </a:t>
            </a:r>
          </a:p>
          <a:p>
            <a:pPr marL="685800" lvl="1" indent="-228600">
              <a:buFont typeface="+mj-lt"/>
              <a:buAutoNum type="arabicPeriod"/>
            </a:pPr>
            <a:r>
              <a:rPr lang="en-US" dirty="0"/>
              <a:t>essential life skills (e.g., managing money) </a:t>
            </a:r>
          </a:p>
          <a:p>
            <a:pPr marL="685800" lvl="1" indent="-228600">
              <a:buFont typeface="+mj-lt"/>
              <a:buAutoNum type="arabicPeriod"/>
            </a:pPr>
            <a:r>
              <a:rPr lang="en-US" dirty="0"/>
              <a:t>developing abstract thinking and improved problem-solving skills </a:t>
            </a:r>
          </a:p>
          <a:p>
            <a:pPr marL="685800" lvl="1" indent="-228600">
              <a:buFont typeface="+mj-lt"/>
              <a:buAutoNum type="arabicPeriod"/>
            </a:pPr>
            <a:r>
              <a:rPr lang="en-US" dirty="0"/>
              <a:t>developing a belief system and sense of morality </a:t>
            </a:r>
          </a:p>
          <a:p>
            <a:pPr marL="685800" lvl="1" indent="-228600">
              <a:buFont typeface="+mj-lt"/>
              <a:buAutoNum type="arabicPeriod"/>
            </a:pPr>
            <a:r>
              <a:rPr lang="en-US" dirty="0"/>
              <a:t>engaging in positive risk-taking and avoiding negative risk-taking </a:t>
            </a:r>
          </a:p>
          <a:p>
            <a:pPr marL="685800" lvl="1" indent="-228600">
              <a:buFont typeface="+mj-lt"/>
              <a:buAutoNum type="arabicPeriod"/>
            </a:pPr>
            <a:r>
              <a:rPr lang="en-US" dirty="0"/>
              <a:t>forging a personally satisfying identity </a:t>
            </a:r>
          </a:p>
          <a:p>
            <a:pPr marL="685800" lvl="1" indent="-228600">
              <a:buFont typeface="+mj-lt"/>
              <a:buAutoNum type="arabicPeriod"/>
            </a:pPr>
            <a:r>
              <a:rPr lang="en-US" dirty="0"/>
              <a:t>identifying productive interests, realistic goals, and steps to achieve goals </a:t>
            </a:r>
          </a:p>
          <a:p>
            <a:pPr marL="685800" lvl="1" indent="-228600">
              <a:buFont typeface="+mj-lt"/>
              <a:buAutoNum type="arabicPeriod"/>
            </a:pPr>
            <a:r>
              <a:rPr lang="en-US" dirty="0"/>
              <a:t>developing mature values and behavioral controls used to assess acceptable and unacceptable behaviors </a:t>
            </a:r>
          </a:p>
          <a:p>
            <a:pPr marL="685800" lvl="1" indent="-228600">
              <a:buFont typeface="+mj-lt"/>
              <a:buAutoNum type="arabicPeriod"/>
            </a:pPr>
            <a:r>
              <a:rPr lang="en-US" dirty="0"/>
              <a:t>building and sustaining healthy relationships with peers and adults </a:t>
            </a:r>
          </a:p>
          <a:p>
            <a:pPr marL="685800" lvl="1" indent="-228600">
              <a:buFont typeface="+mj-lt"/>
              <a:buAutoNum type="arabicPeriod"/>
            </a:pPr>
            <a:r>
              <a:rPr lang="en-US" dirty="0"/>
              <a:t>gaining independence from parents and other adults while maintaining strong connections with them</a:t>
            </a:r>
          </a:p>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42</a:t>
            </a:fld>
            <a:endParaRPr lang="en-US"/>
          </a:p>
        </p:txBody>
      </p:sp>
    </p:spTree>
    <p:extLst>
      <p:ext uri="{BB962C8B-B14F-4D97-AF65-F5344CB8AC3E}">
        <p14:creationId xmlns:p14="http://schemas.microsoft.com/office/powerpoint/2010/main" val="3433813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HN" sz="1200" b="1" dirty="0">
                <a:latin typeface="Aparajita" panose="02020603050405020304" pitchFamily="18" charset="0"/>
                <a:cs typeface="Aparajita" panose="02020603050405020304" pitchFamily="18" charset="0"/>
              </a:rPr>
              <a:t>Las investigaciones has demostrado que cuando una familia se muda de una comunidad de alta pobreza, esto reduce las probabilidades de que los jóvenes sean arrestados por un 50%. </a:t>
            </a:r>
            <a:endParaRPr lang="es-HN" sz="1200" b="0" dirty="0">
              <a:latin typeface="Aparajita" panose="02020603050405020304" pitchFamily="18" charset="0"/>
              <a:cs typeface="Aparajita" panose="02020603050405020304" pitchFamily="18" charset="0"/>
            </a:endParaRPr>
          </a:p>
          <a:p>
            <a:endParaRPr lang="es-HN" sz="1200" b="1" dirty="0">
              <a:latin typeface="Aparajita" panose="02020603050405020304" pitchFamily="18" charset="0"/>
              <a:cs typeface="Aparajita" panose="02020603050405020304" pitchFamily="18" charset="0"/>
            </a:endParaRPr>
          </a:p>
          <a:p>
            <a:r>
              <a:rPr lang="es-HN" sz="1200" b="1" dirty="0">
                <a:latin typeface="Aparajita" panose="02020603050405020304" pitchFamily="18" charset="0"/>
                <a:cs typeface="Aparajita" panose="02020603050405020304" pitchFamily="18" charset="0"/>
              </a:rPr>
              <a:t>Las personas que viven en comunidades vulnerables tienen desconfianza al sistema de la ley, lo cual incrementa la impunidad de crímenes en las comunidades. </a:t>
            </a:r>
          </a:p>
          <a:p>
            <a:endParaRPr lang="es-HN" sz="1200" b="1" dirty="0">
              <a:latin typeface="Aparajita" panose="02020603050405020304" pitchFamily="18" charset="0"/>
              <a:cs typeface="Aparajita" panose="02020603050405020304" pitchFamily="18" charset="0"/>
            </a:endParaRPr>
          </a:p>
          <a:p>
            <a:r>
              <a:rPr lang="es-HN" sz="1200" b="1" dirty="0">
                <a:latin typeface="Aparajita" panose="02020603050405020304" pitchFamily="18" charset="0"/>
                <a:cs typeface="Aparajita" panose="02020603050405020304" pitchFamily="18" charset="0"/>
              </a:rPr>
              <a:t>El ciclo que perpetua la violencia y pobreza continua de generación a generación en comunidades mas vulnerables. </a:t>
            </a:r>
          </a:p>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5</a:t>
            </a:fld>
            <a:endParaRPr lang="en-US"/>
          </a:p>
        </p:txBody>
      </p:sp>
    </p:spTree>
    <p:extLst>
      <p:ext uri="{BB962C8B-B14F-4D97-AF65-F5344CB8AC3E}">
        <p14:creationId xmlns:p14="http://schemas.microsoft.com/office/powerpoint/2010/main" val="2912175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b="1" dirty="0"/>
              <a:t>Concrete Support in Times of Need</a:t>
            </a:r>
          </a:p>
          <a:p>
            <a:pPr marL="0" lvl="0" indent="0">
              <a:buNone/>
            </a:pPr>
            <a:endParaRPr lang="en-US" dirty="0"/>
          </a:p>
          <a:p>
            <a:pPr marL="228600" lvl="0" indent="-228600">
              <a:buFont typeface="+mj-lt"/>
              <a:buAutoNum type="alphaLcPeriod"/>
            </a:pPr>
            <a:r>
              <a:rPr lang="en-US" dirty="0"/>
              <a:t>being able to identify, find, and receive the basic necessities everyone deserves, as well as specialized services (e.g., medical, mental health, social, educational, or legal) </a:t>
            </a:r>
          </a:p>
          <a:p>
            <a:pPr marL="228600" lvl="0" indent="-228600">
              <a:buFont typeface="+mj-lt"/>
              <a:buAutoNum type="alphaLcPeriod"/>
            </a:pPr>
            <a:r>
              <a:rPr lang="en-US" dirty="0"/>
              <a:t>being resourceful </a:t>
            </a:r>
          </a:p>
          <a:p>
            <a:pPr marL="228600" lvl="0" indent="-228600">
              <a:buFont typeface="+mj-lt"/>
              <a:buAutoNum type="alphaLcPeriod"/>
            </a:pPr>
            <a:r>
              <a:rPr lang="en-US" dirty="0"/>
              <a:t>understanding one’s rights in accessing eligible services </a:t>
            </a:r>
          </a:p>
          <a:p>
            <a:pPr marL="228600" lvl="0" indent="-228600">
              <a:buFont typeface="+mj-lt"/>
              <a:buAutoNum type="alphaLcPeriod"/>
            </a:pPr>
            <a:r>
              <a:rPr lang="en-US" dirty="0"/>
              <a:t>navigating through service systems </a:t>
            </a:r>
          </a:p>
          <a:p>
            <a:pPr marL="228600" lvl="0" indent="-228600">
              <a:buFont typeface="+mj-lt"/>
              <a:buAutoNum type="alphaLcPeriod"/>
            </a:pPr>
            <a:r>
              <a:rPr lang="en-US" dirty="0"/>
              <a:t>seeking help when needed </a:t>
            </a:r>
          </a:p>
          <a:p>
            <a:pPr marL="228600" lvl="0" indent="-228600">
              <a:buFont typeface="+mj-lt"/>
              <a:buAutoNum type="alphaLcPeriod"/>
            </a:pPr>
            <a:r>
              <a:rPr lang="en-US" dirty="0"/>
              <a:t>being treated respectfully and with dignity when seeking and receiving services</a:t>
            </a:r>
          </a:p>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43</a:t>
            </a:fld>
            <a:endParaRPr lang="en-US"/>
          </a:p>
        </p:txBody>
      </p:sp>
    </p:spTree>
    <p:extLst>
      <p:ext uri="{BB962C8B-B14F-4D97-AF65-F5344CB8AC3E}">
        <p14:creationId xmlns:p14="http://schemas.microsoft.com/office/powerpoint/2010/main" val="3052544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b="1" dirty="0"/>
              <a:t>Cognitive and Social Emotional Competence</a:t>
            </a:r>
          </a:p>
          <a:p>
            <a:pPr marL="0" lvl="0" indent="0">
              <a:buNone/>
            </a:pPr>
            <a:endParaRPr lang="en-US" dirty="0"/>
          </a:p>
          <a:p>
            <a:pPr marL="228600" lvl="0" indent="-228600">
              <a:buFont typeface="+mj-lt"/>
              <a:buAutoNum type="alphaLcPeriod"/>
            </a:pPr>
            <a:r>
              <a:rPr lang="en-US" dirty="0"/>
              <a:t>developing executive function skills (e.g., considering potential consequences; seeing alternate solutions to problems) </a:t>
            </a:r>
          </a:p>
          <a:p>
            <a:pPr marL="228600" lvl="0" indent="-228600">
              <a:buFont typeface="+mj-lt"/>
              <a:buAutoNum type="alphaLcPeriod"/>
            </a:pPr>
            <a:r>
              <a:rPr lang="en-US" dirty="0"/>
              <a:t>engaging in self-regulating behaviors (e.g., control of thinking and feelings; staying on task in the face of distractions) </a:t>
            </a:r>
          </a:p>
          <a:p>
            <a:pPr marL="228600" lvl="0" indent="-228600">
              <a:buFont typeface="+mj-lt"/>
              <a:buAutoNum type="alphaLcPeriod"/>
            </a:pPr>
            <a:r>
              <a:rPr lang="en-US" dirty="0"/>
              <a:t>developing character strengths (e.g., persistence, gratitude, integrity) </a:t>
            </a:r>
          </a:p>
          <a:p>
            <a:pPr marL="228600" lvl="0" indent="-228600">
              <a:buFont typeface="+mj-lt"/>
              <a:buAutoNum type="alphaLcPeriod"/>
            </a:pPr>
            <a:r>
              <a:rPr lang="en-US" dirty="0"/>
              <a:t>experiencing positive emotions (e.g., joy, optimism, faith, compassion for others) </a:t>
            </a:r>
          </a:p>
          <a:p>
            <a:pPr marL="228600" lvl="0" indent="-228600">
              <a:buFont typeface="+mj-lt"/>
              <a:buAutoNum type="alphaLcPeriod"/>
            </a:pPr>
            <a:r>
              <a:rPr lang="en-US" dirty="0"/>
              <a:t>taking responsibility for one’s self and one’s decisions </a:t>
            </a:r>
          </a:p>
          <a:p>
            <a:pPr marL="228600" lvl="0" indent="-228600">
              <a:buFont typeface="+mj-lt"/>
              <a:buAutoNum type="alphaLcPeriod"/>
            </a:pPr>
            <a:r>
              <a:rPr lang="en-US" dirty="0"/>
              <a:t>developing self-awareness, self-esteem, self-efficacy, and self-compassion </a:t>
            </a:r>
          </a:p>
          <a:p>
            <a:pPr marL="228600" lvl="0" indent="-228600">
              <a:buFont typeface="+mj-lt"/>
              <a:buAutoNum type="alphaLcPeriod"/>
            </a:pPr>
            <a:r>
              <a:rPr lang="en-US" dirty="0"/>
              <a:t>committing to and preparing to achieve productive goals</a:t>
            </a:r>
          </a:p>
          <a:p>
            <a:pPr marL="228600" lvl="0" indent="-228600">
              <a:buFont typeface="+mj-lt"/>
              <a:buAutoNum type="alphaLcPeriod"/>
            </a:pPr>
            <a:r>
              <a:rPr lang="en-US" dirty="0"/>
              <a:t>having both positive images of the person one wants to become and negative images of the person one wants to avoid becoming, as well as plans to achieve the possible selves</a:t>
            </a:r>
          </a:p>
          <a:p>
            <a:pPr marL="0" lvl="0" indent="0">
              <a:buFont typeface="+mj-lt"/>
              <a:buNone/>
            </a:pPr>
            <a:br>
              <a:rPr lang="en-US" dirty="0"/>
            </a:br>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44</a:t>
            </a:fld>
            <a:endParaRPr lang="en-US"/>
          </a:p>
        </p:txBody>
      </p:sp>
    </p:spTree>
    <p:extLst>
      <p:ext uri="{BB962C8B-B14F-4D97-AF65-F5344CB8AC3E}">
        <p14:creationId xmlns:p14="http://schemas.microsoft.com/office/powerpoint/2010/main" val="1081117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dirty="0">
                <a:solidFill>
                  <a:schemeClr val="tx1"/>
                </a:solidFill>
                <a:effectLst/>
                <a:latin typeface="+mn-lt"/>
                <a:ea typeface="+mn-ea"/>
                <a:cs typeface="+mn-cs"/>
              </a:rPr>
              <a:t>The trainer discusses the</a:t>
            </a:r>
            <a:r>
              <a:rPr lang="en-US" sz="1200" b="0" i="0" kern="1200" baseline="0" dirty="0">
                <a:solidFill>
                  <a:schemeClr val="tx1"/>
                </a:solidFill>
                <a:effectLst/>
                <a:latin typeface="+mn-lt"/>
                <a:ea typeface="+mn-ea"/>
                <a:cs typeface="+mn-cs"/>
              </a:rPr>
              <a:t> genogram as a </a:t>
            </a:r>
            <a:r>
              <a:rPr lang="en-US" sz="1200" b="0" i="0" kern="1200" dirty="0">
                <a:solidFill>
                  <a:schemeClr val="tx1"/>
                </a:solidFill>
                <a:effectLst/>
                <a:latin typeface="+mn-lt"/>
                <a:ea typeface="+mn-ea"/>
                <a:cs typeface="+mn-cs"/>
              </a:rPr>
              <a:t>therapeutic instrument, a genogram can be utilized to better assess the circumstances and the reaction of the people involved in a problem. This tool can be used when working with the adolescent only and when working with the family unit. </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46</a:t>
            </a:fld>
            <a:endParaRPr lang="en-US"/>
          </a:p>
        </p:txBody>
      </p:sp>
    </p:spTree>
    <p:extLst>
      <p:ext uri="{BB962C8B-B14F-4D97-AF65-F5344CB8AC3E}">
        <p14:creationId xmlns:p14="http://schemas.microsoft.com/office/powerpoint/2010/main" val="304228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dirty="0">
                <a:solidFill>
                  <a:schemeClr val="tx1"/>
                </a:solidFill>
                <a:effectLst/>
                <a:latin typeface="+mn-lt"/>
                <a:ea typeface="+mn-ea"/>
                <a:cs typeface="+mn-cs"/>
              </a:rPr>
              <a:t>it isn't a big deal what symbols you use, as long as you are consistent. This will allow you to look at a genogram from any client—even those you don't know as well—and still glean useful information about their family.</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47</a:t>
            </a:fld>
            <a:endParaRPr lang="en-US"/>
          </a:p>
        </p:txBody>
      </p:sp>
    </p:spTree>
    <p:extLst>
      <p:ext uri="{BB962C8B-B14F-4D97-AF65-F5344CB8AC3E}">
        <p14:creationId xmlns:p14="http://schemas.microsoft.com/office/powerpoint/2010/main" val="1368411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200" b="0" i="0" kern="1200" dirty="0">
                <a:solidFill>
                  <a:schemeClr val="tx1"/>
                </a:solidFill>
                <a:effectLst/>
                <a:latin typeface="+mn-lt"/>
                <a:ea typeface="+mn-ea"/>
                <a:cs typeface="+mn-cs"/>
              </a:rPr>
              <a:t>Emotional relationships are depicted with a line directly connecting two gender symbols (different from family relationship connections, where the line is beneath them). These lines can be used to connect any two people on the genogram.</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48</a:t>
            </a:fld>
            <a:endParaRPr lang="en-US"/>
          </a:p>
        </p:txBody>
      </p:sp>
    </p:spTree>
    <p:extLst>
      <p:ext uri="{BB962C8B-B14F-4D97-AF65-F5344CB8AC3E}">
        <p14:creationId xmlns:p14="http://schemas.microsoft.com/office/powerpoint/2010/main" val="18463448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n-US" sz="1200" b="0" i="0" kern="1200" dirty="0">
                <a:solidFill>
                  <a:schemeClr val="tx1"/>
                </a:solidFill>
                <a:effectLst/>
                <a:latin typeface="+mn-lt"/>
                <a:ea typeface="+mn-ea"/>
                <a:cs typeface="+mn-cs"/>
              </a:rPr>
              <a:t>Children are placed beneath their parents, with a line stemming from the parents' family relationship line. Children should be listed from left to right, oldest to youngest.</a:t>
            </a:r>
            <a:endParaRPr lang="en-US" dirty="0"/>
          </a:p>
        </p:txBody>
      </p:sp>
      <p:sp>
        <p:nvSpPr>
          <p:cNvPr id="4" name="Marcador de número de diapositiva 3"/>
          <p:cNvSpPr>
            <a:spLocks noGrp="1"/>
          </p:cNvSpPr>
          <p:nvPr>
            <p:ph type="sldNum" sz="quarter" idx="10"/>
          </p:nvPr>
        </p:nvSpPr>
        <p:spPr/>
        <p:txBody>
          <a:bodyPr/>
          <a:lstStyle/>
          <a:p>
            <a:fld id="{4951DF72-1442-453F-9092-65FAF5C01444}" type="slidenum">
              <a:rPr lang="en-US" smtClean="0"/>
              <a:t>49</a:t>
            </a:fld>
            <a:endParaRPr lang="en-US"/>
          </a:p>
        </p:txBody>
      </p:sp>
    </p:spTree>
    <p:extLst>
      <p:ext uri="{BB962C8B-B14F-4D97-AF65-F5344CB8AC3E}">
        <p14:creationId xmlns:p14="http://schemas.microsoft.com/office/powerpoint/2010/main" val="37247371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51</a:t>
            </a:fld>
            <a:endParaRPr lang="en-US"/>
          </a:p>
        </p:txBody>
      </p:sp>
    </p:spTree>
    <p:extLst>
      <p:ext uri="{BB962C8B-B14F-4D97-AF65-F5344CB8AC3E}">
        <p14:creationId xmlns:p14="http://schemas.microsoft.com/office/powerpoint/2010/main" val="15364381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52</a:t>
            </a:fld>
            <a:endParaRPr lang="en-US"/>
          </a:p>
        </p:txBody>
      </p:sp>
    </p:spTree>
    <p:extLst>
      <p:ext uri="{BB962C8B-B14F-4D97-AF65-F5344CB8AC3E}">
        <p14:creationId xmlns:p14="http://schemas.microsoft.com/office/powerpoint/2010/main" val="6303747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Trauma-focused cognitive behavioral therapy (TF-CBT) for children and parents is an evidence based treatment approach for traumatized children. Evaluation of TF-CBT includes several randomized controlled trials, effectiveness studies and ongoing studies for children experiencing sexual abuse, domestic violence, traumatic grief, terrorism, disasters and multiple traumas. </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55</a:t>
            </a:fld>
            <a:endParaRPr lang="en-US"/>
          </a:p>
        </p:txBody>
      </p:sp>
    </p:spTree>
    <p:extLst>
      <p:ext uri="{BB962C8B-B14F-4D97-AF65-F5344CB8AC3E}">
        <p14:creationId xmlns:p14="http://schemas.microsoft.com/office/powerpoint/2010/main" val="3945063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model of TF-CBT described here is a flexible, components based model that provides children and parents with stress management skills prior to encouraging direct discussion and processing of children's traumatic experiences</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56</a:t>
            </a:fld>
            <a:endParaRPr lang="en-US"/>
          </a:p>
        </p:txBody>
      </p:sp>
    </p:spTree>
    <p:extLst>
      <p:ext uri="{BB962C8B-B14F-4D97-AF65-F5344CB8AC3E}">
        <p14:creationId xmlns:p14="http://schemas.microsoft.com/office/powerpoint/2010/main" val="3731044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HN" sz="1200" b="1" dirty="0">
                <a:latin typeface="Aparajita" panose="02020603050405020304" pitchFamily="18" charset="0"/>
                <a:cs typeface="Aparajita" panose="02020603050405020304" pitchFamily="18" charset="0"/>
              </a:rPr>
              <a:t>Ambiente familiar: </a:t>
            </a:r>
            <a:r>
              <a:rPr lang="es-HN" sz="1200" b="0" dirty="0">
                <a:latin typeface="Aparajita" panose="02020603050405020304" pitchFamily="18" charset="0"/>
                <a:cs typeface="Aparajita" panose="02020603050405020304" pitchFamily="18" charset="0"/>
              </a:rPr>
              <a:t>Un ambiente saludable es critico para que un niño/a pueda desarrollarse y crecer sanamente. Los niños/as que tienen ambientes familiares estables tienen alto autoestima y un sentido de pertenencia dentro del núcleo familiar. </a:t>
            </a:r>
            <a:endParaRPr lang="es-HN" sz="1200" b="1" dirty="0">
              <a:latin typeface="Aparajita" panose="020206030504050203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HN" sz="1200" b="1" dirty="0">
              <a:latin typeface="Aparajita" panose="020206030504050203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HN" sz="1200" b="1" dirty="0">
                <a:latin typeface="Aparajita" panose="02020603050405020304" pitchFamily="18" charset="0"/>
                <a:cs typeface="Aparajita" panose="02020603050405020304" pitchFamily="18" charset="0"/>
              </a:rPr>
              <a:t>El estrés financiero se ha identificado como la mayor causa de violencia intrafamiliar en comunidades en desventaja. </a:t>
            </a:r>
            <a:r>
              <a:rPr lang="es-HN" sz="1200" dirty="0">
                <a:latin typeface="Aparajita" panose="02020603050405020304" pitchFamily="18" charset="0"/>
                <a:cs typeface="Aparajita" panose="02020603050405020304" pitchFamily="18" charset="0"/>
              </a:rPr>
              <a:t>La presión financiera causa un hogar hostil en la cual los niños y adolescentes buscan un escape. La situación de violencia dentro del hogar desencadena los siguientes factores de riesgo en jóvenes.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HN" sz="1200" dirty="0">
              <a:latin typeface="Aparajita" panose="020206030504050203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HN" sz="1200" b="1" dirty="0">
                <a:latin typeface="Aparajita" panose="02020603050405020304" pitchFamily="18" charset="0"/>
                <a:cs typeface="Aparajita" panose="02020603050405020304" pitchFamily="18" charset="0"/>
              </a:rPr>
              <a:t>Jóvenes que crecen en comunidades vulnerables han tenido experiencias de abuso físico (28.3%), sexual (20%), emocional (10.6%) y negligencia (10.6%). </a:t>
            </a:r>
            <a:r>
              <a:rPr lang="es-HN" sz="1200" dirty="0">
                <a:latin typeface="Aparajita" panose="02020603050405020304" pitchFamily="18" charset="0"/>
                <a:cs typeface="Aparajita" panose="02020603050405020304" pitchFamily="18" charset="0"/>
              </a:rPr>
              <a:t>Experiencias traumáticas dentro del seno familiar incrementan las posibilidades del uso de sustancias.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HN" sz="1200" dirty="0">
              <a:latin typeface="Aparajita" panose="020206030504050203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HN" sz="1200" b="1" dirty="0">
                <a:latin typeface="Aparajita" panose="02020603050405020304" pitchFamily="18" charset="0"/>
                <a:cs typeface="Aparajita" panose="02020603050405020304" pitchFamily="18" charset="0"/>
              </a:rPr>
              <a:t>Problem</a:t>
            </a:r>
            <a:r>
              <a:rPr lang="es-HN" b="1" dirty="0">
                <a:latin typeface="Aparajita" panose="02020603050405020304" pitchFamily="18" charset="0"/>
                <a:cs typeface="Aparajita" panose="02020603050405020304" pitchFamily="18" charset="0"/>
              </a:rPr>
              <a:t>as de abuso de sustancias en familias también tienen mas probabilidades de ser encarcelados. </a:t>
            </a:r>
            <a:r>
              <a:rPr lang="es-HN" dirty="0">
                <a:latin typeface="Aparajita" panose="02020603050405020304" pitchFamily="18" charset="0"/>
                <a:cs typeface="Aparajita" panose="02020603050405020304" pitchFamily="18" charset="0"/>
              </a:rPr>
              <a:t>Los jóvenes crecen con padres que modelan comportamientos en donde el uso de drogas es normal y aceptable. Y en algunos casos, los jóvenes carecen de uno de sus padres durante el crecimiento.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HN" dirty="0">
              <a:latin typeface="Aparajita" panose="020206030504050203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HN" b="1" dirty="0">
                <a:latin typeface="Aparajita" panose="02020603050405020304" pitchFamily="18" charset="0"/>
                <a:cs typeface="Aparajita" panose="02020603050405020304" pitchFamily="18" charset="0"/>
              </a:rPr>
              <a:t>Los jóvenes en comunidades vulnerables tienen menos guía y menos monitoreo parental.  </a:t>
            </a:r>
            <a:r>
              <a:rPr lang="es-HN" dirty="0">
                <a:latin typeface="Aparajita" panose="02020603050405020304" pitchFamily="18" charset="0"/>
                <a:cs typeface="Aparajita" panose="02020603050405020304" pitchFamily="18" charset="0"/>
              </a:rPr>
              <a:t>Los jóvenes crecen lidiando con la falta de sus padres emocionalmente. Esto deja a los jóvenes vulnerables a la presión social negativa e involucrarse en actos criminales y/o uso de sustancias a edad temprana.</a:t>
            </a:r>
            <a:endParaRPr lang="es-HN" sz="1200" dirty="0">
              <a:latin typeface="Aparajita" panose="020206030504050203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HN" dirty="0">
              <a:latin typeface="Aparajita" panose="020206030504050203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HN" dirty="0">
              <a:latin typeface="Aparajita" panose="020206030504050203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HN" dirty="0">
              <a:latin typeface="Aparajita" panose="020206030504050203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HN" dirty="0">
              <a:latin typeface="Aparajita" panose="020206030504050203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HN" dirty="0">
                <a:latin typeface="Aparajita" panose="02020603050405020304" pitchFamily="18" charset="0"/>
                <a:cs typeface="Aparajita" panose="02020603050405020304" pitchFamily="18" charset="0"/>
              </a:rPr>
              <a:t> </a:t>
            </a:r>
            <a:endParaRPr lang="es-HN" sz="1200" dirty="0">
              <a:latin typeface="Aparajita" panose="020206030504050203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HN" sz="1200" b="1" dirty="0">
              <a:latin typeface="Aparajita" panose="020206030504050203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HN" sz="1200" dirty="0">
              <a:latin typeface="Aparajita" panose="020206030504050203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HN" sz="1200" dirty="0">
              <a:latin typeface="Aparajita" panose="020206030504050203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HN" sz="1200" dirty="0">
              <a:latin typeface="Aparajita" panose="020206030504050203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HN" sz="1200" dirty="0">
              <a:latin typeface="Aparajita" panose="020206030504050203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HN" sz="1200" dirty="0">
              <a:latin typeface="Aparajita" panose="020206030504050203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HN" sz="1200" dirty="0">
              <a:latin typeface="Aparajita" panose="020206030504050203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HN" sz="1200" dirty="0">
              <a:latin typeface="Aparajita" panose="02020603050405020304" pitchFamily="18" charset="0"/>
              <a:cs typeface="Aparajita"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HN" sz="1200" dirty="0">
              <a:latin typeface="Aparajita" panose="02020603050405020304" pitchFamily="18" charset="0"/>
              <a:cs typeface="Aparajita"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6</a:t>
            </a:fld>
            <a:endParaRPr lang="en-US"/>
          </a:p>
        </p:txBody>
      </p:sp>
    </p:spTree>
    <p:extLst>
      <p:ext uri="{BB962C8B-B14F-4D97-AF65-F5344CB8AC3E}">
        <p14:creationId xmlns:p14="http://schemas.microsoft.com/office/powerpoint/2010/main" val="1259986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TF-CBT components are </a:t>
            </a:r>
            <a:r>
              <a:rPr lang="en-US" dirty="0" err="1"/>
              <a:t>summarised</a:t>
            </a:r>
            <a:r>
              <a:rPr lang="en-US" dirty="0"/>
              <a:t> by the acronym PRACTICE: </a:t>
            </a:r>
            <a:r>
              <a:rPr lang="en-US" dirty="0" err="1"/>
              <a:t>Psychoeducation</a:t>
            </a:r>
            <a:r>
              <a:rPr lang="en-US" dirty="0"/>
              <a:t>, Parenting skills, Relaxation skills, Affective modulation skills, Cognitive coping skills, Trauma narrative and cognitive processing of the traumatic event(s), In vivo mastery of trauma reminders, Conjoint child-parent sessions, and Enhancing safety and future developmental trajectory. </a:t>
            </a:r>
          </a:p>
          <a:p>
            <a:r>
              <a:rPr lang="en-US" dirty="0"/>
              <a:t>Currently this model of TF-CBT is being adapted and implemented both within the USA and internationally.</a:t>
            </a:r>
          </a:p>
          <a:p>
            <a:endParaRPr lang="en-US" dirty="0"/>
          </a:p>
          <a:p>
            <a:r>
              <a:rPr lang="en-US" dirty="0"/>
              <a:t>The TF-CBT has 10 steps</a:t>
            </a:r>
            <a:r>
              <a:rPr lang="en-US" baseline="0" dirty="0"/>
              <a:t> to work</a:t>
            </a:r>
          </a:p>
          <a:p>
            <a:r>
              <a:rPr lang="en-US" baseline="0" dirty="0"/>
              <a:t>1: Rapport</a:t>
            </a:r>
          </a:p>
          <a:p>
            <a:r>
              <a:rPr lang="en-US" baseline="0" dirty="0"/>
              <a:t>2: </a:t>
            </a:r>
            <a:r>
              <a:rPr lang="en-US" baseline="0" dirty="0" err="1"/>
              <a:t>Psycheducation</a:t>
            </a:r>
            <a:endParaRPr lang="en-US" baseline="0" dirty="0"/>
          </a:p>
          <a:p>
            <a:r>
              <a:rPr lang="en-US" baseline="0" dirty="0"/>
              <a:t>3: Parenting skills</a:t>
            </a:r>
          </a:p>
          <a:p>
            <a:r>
              <a:rPr lang="en-US" baseline="0" dirty="0"/>
              <a:t>4: Relaxing</a:t>
            </a:r>
          </a:p>
          <a:p>
            <a:r>
              <a:rPr lang="en-US" baseline="0" dirty="0"/>
              <a:t>5: Feeling </a:t>
            </a:r>
          </a:p>
          <a:p>
            <a:r>
              <a:rPr lang="en-US" baseline="0" dirty="0"/>
              <a:t>6: Thoughts</a:t>
            </a:r>
          </a:p>
          <a:p>
            <a:r>
              <a:rPr lang="en-US" baseline="0" dirty="0"/>
              <a:t>7: Trauma Narrative</a:t>
            </a:r>
          </a:p>
          <a:p>
            <a:r>
              <a:rPr lang="en-US" baseline="0" dirty="0"/>
              <a:t>8: Evaluating</a:t>
            </a:r>
          </a:p>
          <a:p>
            <a:r>
              <a:rPr lang="en-US" baseline="0" dirty="0"/>
              <a:t>9: Sharing</a:t>
            </a:r>
            <a:endParaRPr lang="en-US" dirty="0"/>
          </a:p>
          <a:p>
            <a:r>
              <a:rPr lang="en-US" dirty="0"/>
              <a:t>10: Living</a:t>
            </a:r>
          </a:p>
          <a:p>
            <a:r>
              <a:rPr lang="en-US" dirty="0"/>
              <a:t>Each TF-CBT component includes graded exposure to the </a:t>
            </a:r>
            <a:r>
              <a:rPr lang="en-US" dirty="0" err="1"/>
              <a:t>childs</a:t>
            </a:r>
            <a:r>
              <a:rPr lang="en-US" dirty="0"/>
              <a:t> traumatic experience; the intensity of the exposure incrementally increases as the child and parent systematically move through the hierarchy.</a:t>
            </a:r>
          </a:p>
          <a:p>
            <a:endParaRPr lang="en-US" dirty="0"/>
          </a:p>
          <a:p>
            <a:r>
              <a:rPr lang="en-US" dirty="0"/>
              <a:t>More information appendix</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57</a:t>
            </a:fld>
            <a:endParaRPr lang="en-US"/>
          </a:p>
        </p:txBody>
      </p:sp>
    </p:spTree>
    <p:extLst>
      <p:ext uri="{BB962C8B-B14F-4D97-AF65-F5344CB8AC3E}">
        <p14:creationId xmlns:p14="http://schemas.microsoft.com/office/powerpoint/2010/main" val="627225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TF-CBT has demonstrated effectiveness in a variety of environments (e.g., clinical settings, foster care, schools, in-home), with children and families from diverse cultural backgrounds, and for individuals experiencing different trauma types (e.g., physical or sexual abuse, domestic violence, disaster, traumatic grief), including multiple trauma types or exposures (Cohen &amp; </a:t>
            </a:r>
            <a:r>
              <a:rPr lang="en-US" dirty="0" err="1"/>
              <a:t>Mannarino</a:t>
            </a:r>
            <a:r>
              <a:rPr lang="en-US" dirty="0"/>
              <a:t>, 2015). </a:t>
            </a:r>
          </a:p>
          <a:p>
            <a:endParaRPr lang="en-US" dirty="0"/>
          </a:p>
          <a:p>
            <a:r>
              <a:rPr lang="en-US" dirty="0"/>
              <a:t>TF-CBT combines elements drawn from multiple approaches and theories:  </a:t>
            </a:r>
          </a:p>
          <a:p>
            <a:r>
              <a:rPr lang="en-US" dirty="0"/>
              <a:t>Cognitive therapy, which aims to change behavior by addressing a person’s thoughts or perceptions, particularly those thinking patterns that create distorted or unhelpful views </a:t>
            </a:r>
          </a:p>
          <a:p>
            <a:r>
              <a:rPr lang="en-US" dirty="0"/>
              <a:t>  Behavioral therapy, which focuses on modifying habitual responses (e.g., anger, fear) to </a:t>
            </a:r>
            <a:r>
              <a:rPr lang="en-US" dirty="0" err="1"/>
              <a:t>nondangerous</a:t>
            </a:r>
            <a:r>
              <a:rPr lang="en-US" dirty="0"/>
              <a:t> situations or stimuli </a:t>
            </a:r>
          </a:p>
          <a:p>
            <a:r>
              <a:rPr lang="en-US" dirty="0"/>
              <a:t>  Family therapy, which examines patterns of interactions among family members to identify and alleviate problems </a:t>
            </a:r>
          </a:p>
          <a:p>
            <a:r>
              <a:rPr lang="en-US" dirty="0"/>
              <a:t>  Attachment theory, which emphasizes the importance of the parent-child relationship</a:t>
            </a:r>
          </a:p>
          <a:p>
            <a:r>
              <a:rPr lang="en-US" dirty="0"/>
              <a:t> </a:t>
            </a:r>
            <a:r>
              <a:rPr lang="en-US" baseline="0" dirty="0"/>
              <a:t> </a:t>
            </a:r>
            <a:r>
              <a:rPr lang="en-US" dirty="0"/>
              <a:t>Developmental neurobiology, which provides insight on the developing brain during childhood</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58</a:t>
            </a:fld>
            <a:endParaRPr lang="en-US"/>
          </a:p>
        </p:txBody>
      </p:sp>
    </p:spTree>
    <p:extLst>
      <p:ext uri="{BB962C8B-B14F-4D97-AF65-F5344CB8AC3E}">
        <p14:creationId xmlns:p14="http://schemas.microsoft.com/office/powerpoint/2010/main" val="7131132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dirty="0"/>
              <a:t>The trainer can</a:t>
            </a:r>
            <a:r>
              <a:rPr lang="en-US" sz="1200" baseline="0" dirty="0"/>
              <a:t> explain the goals for this step</a:t>
            </a:r>
            <a:endParaRPr lang="en-US" sz="1200" dirty="0"/>
          </a:p>
          <a:p>
            <a:r>
              <a:rPr lang="en-US" dirty="0"/>
              <a:t>DEVELOP a therapeutic relationship of safety, rapport and trust (U</a:t>
            </a:r>
          </a:p>
          <a:p>
            <a:r>
              <a:rPr lang="en-US" dirty="0"/>
              <a:t>Explain what counseling is/isn’t * Clarify expectations * Inform about consent/client rights * Provide a brief overview of TF-CBT * Emphasize the importance of communicating if uncomfortable, confused, angry,…</a:t>
            </a:r>
            <a:r>
              <a:rPr lang="en-US" dirty="0" err="1"/>
              <a:t>tilize</a:t>
            </a:r>
            <a:r>
              <a:rPr lang="en-US" dirty="0"/>
              <a:t> a variety of activities, games and questions.)</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59</a:t>
            </a:fld>
            <a:endParaRPr lang="en-US"/>
          </a:p>
        </p:txBody>
      </p:sp>
    </p:spTree>
    <p:extLst>
      <p:ext uri="{BB962C8B-B14F-4D97-AF65-F5344CB8AC3E}">
        <p14:creationId xmlns:p14="http://schemas.microsoft.com/office/powerpoint/2010/main" val="8214321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60</a:t>
            </a:fld>
            <a:endParaRPr lang="en-US"/>
          </a:p>
        </p:txBody>
      </p:sp>
    </p:spTree>
    <p:extLst>
      <p:ext uri="{BB962C8B-B14F-4D97-AF65-F5344CB8AC3E}">
        <p14:creationId xmlns:p14="http://schemas.microsoft.com/office/powerpoint/2010/main" val="34339131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To provide accurate information to the client about abuse and trauma (and other pertinent topics) that will normalize and validate feelings and reactions and provide a helpful foundational understanding.</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61</a:t>
            </a:fld>
            <a:endParaRPr lang="en-US"/>
          </a:p>
        </p:txBody>
      </p:sp>
    </p:spTree>
    <p:extLst>
      <p:ext uri="{BB962C8B-B14F-4D97-AF65-F5344CB8AC3E}">
        <p14:creationId xmlns:p14="http://schemas.microsoft.com/office/powerpoint/2010/main" val="30229843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62</a:t>
            </a:fld>
            <a:endParaRPr lang="en-US"/>
          </a:p>
        </p:txBody>
      </p:sp>
    </p:spTree>
    <p:extLst>
      <p:ext uri="{BB962C8B-B14F-4D97-AF65-F5344CB8AC3E}">
        <p14:creationId xmlns:p14="http://schemas.microsoft.com/office/powerpoint/2010/main" val="29093333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Help the caregivers respond to the victims’ trauma symptoms, reactions and behaviors in ways that are helpful, by providing </a:t>
            </a:r>
            <a:r>
              <a:rPr lang="en-US" dirty="0" err="1"/>
              <a:t>psychoeducation</a:t>
            </a:r>
            <a:r>
              <a:rPr lang="en-US" dirty="0"/>
              <a:t>, affect attunement, behavioral management and positive reinforcement skills.</a:t>
            </a:r>
          </a:p>
          <a:p>
            <a:r>
              <a:rPr lang="en-US" dirty="0"/>
              <a:t>Provide a referral if caregiver is needing assistance to deal with personal trauma experiences &amp;/or parenting concerns</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63</a:t>
            </a:fld>
            <a:endParaRPr lang="en-US"/>
          </a:p>
        </p:txBody>
      </p:sp>
    </p:spTree>
    <p:extLst>
      <p:ext uri="{BB962C8B-B14F-4D97-AF65-F5344CB8AC3E}">
        <p14:creationId xmlns:p14="http://schemas.microsoft.com/office/powerpoint/2010/main" val="15831412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In this step we desire to teach the person various ways to identify distress, to relax or calm herself and to deal with intrusive thoughts in ways that are personally useful, helpful and </a:t>
            </a:r>
            <a:r>
              <a:rPr lang="en-US" dirty="0" err="1"/>
              <a:t>selfsustaining</a:t>
            </a:r>
            <a:r>
              <a:rPr lang="en-US" dirty="0"/>
              <a:t>. We encourage the use of these skills when feeling overwhelmed by traumatic memories</a:t>
            </a:r>
          </a:p>
          <a:p>
            <a:r>
              <a:rPr lang="en-US" dirty="0"/>
              <a:t>Help client identify &amp; list personally helpful activities for calming herself and minimizing intrusive thoughts, feelings and memories (from techniques taught &amp; from personal activity preferences) </a:t>
            </a:r>
          </a:p>
          <a:p>
            <a:r>
              <a:rPr lang="en-US" dirty="0"/>
              <a:t>Identify helpful ideas for dealing with nightmares, flashbacks and sleep problems.</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64</a:t>
            </a:fld>
            <a:endParaRPr lang="en-US"/>
          </a:p>
        </p:txBody>
      </p:sp>
    </p:spTree>
    <p:extLst>
      <p:ext uri="{BB962C8B-B14F-4D97-AF65-F5344CB8AC3E}">
        <p14:creationId xmlns:p14="http://schemas.microsoft.com/office/powerpoint/2010/main" val="10457022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65</a:t>
            </a:fld>
            <a:endParaRPr lang="en-US"/>
          </a:p>
        </p:txBody>
      </p:sp>
    </p:spTree>
    <p:extLst>
      <p:ext uri="{BB962C8B-B14F-4D97-AF65-F5344CB8AC3E}">
        <p14:creationId xmlns:p14="http://schemas.microsoft.com/office/powerpoint/2010/main" val="21374464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Because traumatized individuals experience various and overwhelming feelings, they often have difficulty identifying, understanding, regulating, controlling and expressing emotions. This step helps the victim progress toward affective regulation as they learn to identify and express emotions in healthy ways and also to identify people, places and things that trigger upsetting emotions. </a:t>
            </a:r>
          </a:p>
          <a:p>
            <a:endParaRPr lang="en-US" dirty="0"/>
          </a:p>
          <a:p>
            <a:r>
              <a:rPr lang="en-US" dirty="0"/>
              <a:t>Practice recognizing and expressing various emotions and when they are generally experienced and to what degree.</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66</a:t>
            </a:fld>
            <a:endParaRPr lang="en-US"/>
          </a:p>
        </p:txBody>
      </p:sp>
    </p:spTree>
    <p:extLst>
      <p:ext uri="{BB962C8B-B14F-4D97-AF65-F5344CB8AC3E}">
        <p14:creationId xmlns:p14="http://schemas.microsoft.com/office/powerpoint/2010/main" val="2426478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7</a:t>
            </a:fld>
            <a:endParaRPr lang="en-US"/>
          </a:p>
        </p:txBody>
      </p:sp>
    </p:spTree>
    <p:extLst>
      <p:ext uri="{BB962C8B-B14F-4D97-AF65-F5344CB8AC3E}">
        <p14:creationId xmlns:p14="http://schemas.microsoft.com/office/powerpoint/2010/main" val="1722638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67</a:t>
            </a:fld>
            <a:endParaRPr lang="en-US"/>
          </a:p>
        </p:txBody>
      </p:sp>
    </p:spTree>
    <p:extLst>
      <p:ext uri="{BB962C8B-B14F-4D97-AF65-F5344CB8AC3E}">
        <p14:creationId xmlns:p14="http://schemas.microsoft.com/office/powerpoint/2010/main" val="13069254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Understanding the difference and relationship between thoughts, feelings and behaviors helps the individual in the process of overcoming trauma’s negative effects. Recognizing one’s negative inner dialog and combating the inaccurate &amp;/or unhealthy thinking, provides needed insight and help in overcoming these intrusive thoughts</a:t>
            </a:r>
          </a:p>
          <a:p>
            <a:endParaRPr lang="en-US" dirty="0"/>
          </a:p>
          <a:p>
            <a:r>
              <a:rPr lang="en-US" dirty="0"/>
              <a:t>Identify ways to respond to negative internal messages with accurate, helpful thoughts</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68</a:t>
            </a:fld>
            <a:endParaRPr lang="en-US"/>
          </a:p>
        </p:txBody>
      </p:sp>
    </p:spTree>
    <p:extLst>
      <p:ext uri="{BB962C8B-B14F-4D97-AF65-F5344CB8AC3E}">
        <p14:creationId xmlns:p14="http://schemas.microsoft.com/office/powerpoint/2010/main" val="34459775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69</a:t>
            </a:fld>
            <a:endParaRPr lang="en-US"/>
          </a:p>
        </p:txBody>
      </p:sp>
    </p:spTree>
    <p:extLst>
      <p:ext uri="{BB962C8B-B14F-4D97-AF65-F5344CB8AC3E}">
        <p14:creationId xmlns:p14="http://schemas.microsoft.com/office/powerpoint/2010/main" val="29025199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Sharing is possible when there is a safe therapeutic environment to share about one’s abuse/trauma experience(s). As the individual shares his/her personal trauma story it loses its sting and healing progresses more quickly. “The point (of the trauma narrative) is… to help the child describe, and gain mastery over his/her most upsetting, intrusive memories and images of the trauma.”  We help the client integrate her trauma as part of and not the totality of her life’s story..</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70</a:t>
            </a:fld>
            <a:endParaRPr lang="en-US"/>
          </a:p>
        </p:txBody>
      </p:sp>
    </p:spTree>
    <p:extLst>
      <p:ext uri="{BB962C8B-B14F-4D97-AF65-F5344CB8AC3E}">
        <p14:creationId xmlns:p14="http://schemas.microsoft.com/office/powerpoint/2010/main" val="41950941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71</a:t>
            </a:fld>
            <a:endParaRPr lang="en-US"/>
          </a:p>
        </p:txBody>
      </p:sp>
    </p:spTree>
    <p:extLst>
      <p:ext uri="{BB962C8B-B14F-4D97-AF65-F5344CB8AC3E}">
        <p14:creationId xmlns:p14="http://schemas.microsoft.com/office/powerpoint/2010/main" val="21707164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After the person has shared his/her trauma/abuse story(-</a:t>
            </a:r>
            <a:r>
              <a:rPr lang="en-US" dirty="0" err="1"/>
              <a:t>ies</a:t>
            </a:r>
            <a:r>
              <a:rPr lang="en-US" dirty="0"/>
              <a:t>), we review and evaluate what was shared in order to identify any unhelpful beliefs (thinking patterns) that negatively effects how the event(s) are incorporated into one’s identity and world view. The person, not the therapist, is then encouraged to recognize and ‘fix’ the unhelpful thoughts.</a:t>
            </a:r>
          </a:p>
          <a:p>
            <a:endParaRPr lang="en-US" dirty="0"/>
          </a:p>
          <a:p>
            <a:r>
              <a:rPr lang="en-US" dirty="0"/>
              <a:t>Discuss with client about what she has learned through this process Praise the client</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72</a:t>
            </a:fld>
            <a:endParaRPr lang="en-US"/>
          </a:p>
        </p:txBody>
      </p:sp>
    </p:spTree>
    <p:extLst>
      <p:ext uri="{BB962C8B-B14F-4D97-AF65-F5344CB8AC3E}">
        <p14:creationId xmlns:p14="http://schemas.microsoft.com/office/powerpoint/2010/main" val="33551777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73</a:t>
            </a:fld>
            <a:endParaRPr lang="en-US"/>
          </a:p>
        </p:txBody>
      </p:sp>
    </p:spTree>
    <p:extLst>
      <p:ext uri="{BB962C8B-B14F-4D97-AF65-F5344CB8AC3E}">
        <p14:creationId xmlns:p14="http://schemas.microsoft.com/office/powerpoint/2010/main" val="35847067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As the person re-tells his/her (now, revised and healthier) trauma/abuse story with someone other than the counselor, healing increases and the pain and shame decrease. </a:t>
            </a:r>
          </a:p>
          <a:p>
            <a:endParaRPr lang="en-US" dirty="0"/>
          </a:p>
          <a:p>
            <a:r>
              <a:rPr lang="en-US" dirty="0"/>
              <a:t>To decrease shame and increase healing through sharing the trauma story with another person.</a:t>
            </a:r>
          </a:p>
          <a:p>
            <a:endParaRPr lang="en-US" dirty="0"/>
          </a:p>
          <a:p>
            <a:r>
              <a:rPr lang="en-US" dirty="0"/>
              <a:t>Praise both parties</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74</a:t>
            </a:fld>
            <a:endParaRPr lang="en-US"/>
          </a:p>
        </p:txBody>
      </p:sp>
    </p:spTree>
    <p:extLst>
      <p:ext uri="{BB962C8B-B14F-4D97-AF65-F5344CB8AC3E}">
        <p14:creationId xmlns:p14="http://schemas.microsoft.com/office/powerpoint/2010/main" val="23565553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*LIVING FREE: We identify any trauma avoidance areas (anxieties and phobias) and develop plans to minimize/eliminate them. *LIVING SAFE: We seek to increase the individual’s personal sense of safety and safety skills. *LIVING WELL: We encourage the practicing of real life scenarios; choosing to help others; and the setting of future goals; and celebrating accomplishments.</a:t>
            </a:r>
          </a:p>
        </p:txBody>
      </p:sp>
      <p:sp>
        <p:nvSpPr>
          <p:cNvPr id="4" name="Marcador de número de diapositiva 3"/>
          <p:cNvSpPr>
            <a:spLocks noGrp="1"/>
          </p:cNvSpPr>
          <p:nvPr>
            <p:ph type="sldNum" sz="quarter" idx="10"/>
          </p:nvPr>
        </p:nvSpPr>
        <p:spPr/>
        <p:txBody>
          <a:bodyPr/>
          <a:lstStyle/>
          <a:p>
            <a:fld id="{4951DF72-1442-453F-9092-65FAF5C01444}" type="slidenum">
              <a:rPr lang="en-US" smtClean="0"/>
              <a:t>75</a:t>
            </a:fld>
            <a:endParaRPr lang="en-US"/>
          </a:p>
        </p:txBody>
      </p:sp>
    </p:spTree>
    <p:extLst>
      <p:ext uri="{BB962C8B-B14F-4D97-AF65-F5344CB8AC3E}">
        <p14:creationId xmlns:p14="http://schemas.microsoft.com/office/powerpoint/2010/main" val="18197644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76</a:t>
            </a:fld>
            <a:endParaRPr lang="en-US"/>
          </a:p>
        </p:txBody>
      </p:sp>
    </p:spTree>
    <p:extLst>
      <p:ext uri="{BB962C8B-B14F-4D97-AF65-F5344CB8AC3E}">
        <p14:creationId xmlns:p14="http://schemas.microsoft.com/office/powerpoint/2010/main" val="4025411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8</a:t>
            </a:fld>
            <a:endParaRPr lang="en-US"/>
          </a:p>
        </p:txBody>
      </p:sp>
    </p:spTree>
    <p:extLst>
      <p:ext uri="{BB962C8B-B14F-4D97-AF65-F5344CB8AC3E}">
        <p14:creationId xmlns:p14="http://schemas.microsoft.com/office/powerpoint/2010/main" val="11641937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77</a:t>
            </a:fld>
            <a:endParaRPr lang="en-US"/>
          </a:p>
        </p:txBody>
      </p:sp>
    </p:spTree>
    <p:extLst>
      <p:ext uri="{BB962C8B-B14F-4D97-AF65-F5344CB8AC3E}">
        <p14:creationId xmlns:p14="http://schemas.microsoft.com/office/powerpoint/2010/main" val="17790874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78</a:t>
            </a:fld>
            <a:endParaRPr lang="en-US"/>
          </a:p>
        </p:txBody>
      </p:sp>
    </p:spTree>
    <p:extLst>
      <p:ext uri="{BB962C8B-B14F-4D97-AF65-F5344CB8AC3E}">
        <p14:creationId xmlns:p14="http://schemas.microsoft.com/office/powerpoint/2010/main" val="1801487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84D78-F748-4048-8831-DA1661047A76}" type="slidenum">
              <a:rPr lang="en-US" smtClean="0"/>
              <a:t>9</a:t>
            </a:fld>
            <a:endParaRPr lang="en-US"/>
          </a:p>
        </p:txBody>
      </p:sp>
    </p:spTree>
    <p:extLst>
      <p:ext uri="{BB962C8B-B14F-4D97-AF65-F5344CB8AC3E}">
        <p14:creationId xmlns:p14="http://schemas.microsoft.com/office/powerpoint/2010/main" val="4174507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trainer should introduce the WHO World Mental Health Survey. </a:t>
            </a:r>
          </a:p>
          <a:p>
            <a:endParaRPr lang="en-US" dirty="0"/>
          </a:p>
          <a:p>
            <a:r>
              <a:rPr lang="en-US" dirty="0"/>
              <a:t>The WHO World Mental Health Survey Initiative conducted The </a:t>
            </a:r>
            <a:r>
              <a:rPr lang="en-US" i="1" dirty="0"/>
              <a:t>WHO World Mental Health Survey: Global Perspectives on the Epidemiology of Mental Disorders</a:t>
            </a:r>
            <a:r>
              <a:rPr lang="en-US" b="1" i="1" dirty="0"/>
              <a:t> </a:t>
            </a:r>
            <a:r>
              <a:rPr lang="en-US" i="1" dirty="0"/>
              <a:t>study.  </a:t>
            </a:r>
            <a:r>
              <a:rPr lang="en-US" dirty="0"/>
              <a:t>This is the largest global mental health study performed, with a sample of 200,000 individuals, which covered all regions of the world; </a:t>
            </a:r>
          </a:p>
          <a:p>
            <a:endParaRPr lang="en-US" dirty="0"/>
          </a:p>
          <a:p>
            <a:pPr marL="171450" lvl="0" indent="-171450">
              <a:buFont typeface="Arial" panose="020B0604020202020204" pitchFamily="34" charset="0"/>
              <a:buChar char="•"/>
            </a:pPr>
            <a:r>
              <a:rPr lang="en-US" dirty="0"/>
              <a:t>The Americas (Argentina, Brazil, Colombia, Colombia-Medellin, Mexico, Peru and the United States) </a:t>
            </a:r>
          </a:p>
          <a:p>
            <a:pPr marL="171450" lvl="0" indent="-171450">
              <a:buFont typeface="Arial" panose="020B0604020202020204" pitchFamily="34" charset="0"/>
              <a:buChar char="•"/>
            </a:pPr>
            <a:r>
              <a:rPr lang="en-US" dirty="0"/>
              <a:t>South-East Asia (Myanmar and Nepal) </a:t>
            </a:r>
          </a:p>
          <a:p>
            <a:pPr marL="171450" lvl="0" indent="-171450">
              <a:buFont typeface="Arial" panose="020B0604020202020204" pitchFamily="34" charset="0"/>
              <a:buChar char="•"/>
            </a:pPr>
            <a:r>
              <a:rPr lang="en-US" dirty="0"/>
              <a:t>Europe (Belgium, Bulgaria, France, Germany, Italy, Israel, Netherlands, Norther Ireland, Poland, Portugal, Romania, Spain, Spain-Murcia, Turkey and Ukraine) </a:t>
            </a:r>
          </a:p>
          <a:p>
            <a:pPr marL="171450" lvl="0" indent="-171450">
              <a:buFont typeface="Arial" panose="020B0604020202020204" pitchFamily="34" charset="0"/>
              <a:buChar char="•"/>
            </a:pPr>
            <a:r>
              <a:rPr lang="en-US" dirty="0"/>
              <a:t>Eastern Mediterranean (Iraq, Lebanon, Qatar, Saudi Arabia), and; </a:t>
            </a:r>
          </a:p>
          <a:p>
            <a:pPr marL="171450" lvl="0" indent="-171450">
              <a:buFont typeface="Arial" panose="020B0604020202020204" pitchFamily="34" charset="0"/>
              <a:buChar char="•"/>
            </a:pPr>
            <a:r>
              <a:rPr lang="en-US" dirty="0"/>
              <a:t>The Western Pacific (Australia, China 1 &amp; 2, Japan and New Zealand)</a:t>
            </a:r>
          </a:p>
        </p:txBody>
      </p:sp>
      <p:sp>
        <p:nvSpPr>
          <p:cNvPr id="4" name="Slide Number Placeholder 3"/>
          <p:cNvSpPr>
            <a:spLocks noGrp="1"/>
          </p:cNvSpPr>
          <p:nvPr>
            <p:ph type="sldNum" sz="quarter" idx="5"/>
          </p:nvPr>
        </p:nvSpPr>
        <p:spPr/>
        <p:txBody>
          <a:bodyPr/>
          <a:lstStyle/>
          <a:p>
            <a:fld id="{4951DF72-1442-453F-9092-65FAF5C01444}" type="slidenum">
              <a:rPr lang="en-US" smtClean="0"/>
              <a:t>11</a:t>
            </a:fld>
            <a:endParaRPr lang="en-US"/>
          </a:p>
        </p:txBody>
      </p:sp>
    </p:spTree>
    <p:extLst>
      <p:ext uri="{BB962C8B-B14F-4D97-AF65-F5344CB8AC3E}">
        <p14:creationId xmlns:p14="http://schemas.microsoft.com/office/powerpoint/2010/main" val="3089752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study assessed lifetime exposure to traumatic experiences in adults. The results are shocking:</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was a 70.3% prevalence of lifetime traumatic experience exposure.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those the mean number of traumatic experiences was 4.5.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27.1% of traumatic experiences included being mugged/threatened with a weapon, other manmade disaster, and unexpected death of a loved one.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25% of traumatic experiences included accidents/injuries; natural disasters, toxic chemical spill, motor vehicle collision, any other life-threatening accident, life-threatening illness and loved one with a life-threatening illness.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20.4% of all traumatic experiences included participation in organized violence; combat experience as soldier, purposely injured/killed, accidentally injured/killed, witnessed death/serious bodily injury, and witness atrocities.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14.7% of all traumatic experiences included sexual violence victimization; rape, sexual assault, stalked, beaten by a romantic partner, traumatic event to loved one, and private event.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8.4% of all traumatic experiences included physical violence victimization; beaten by caregiver, beaten by anyone in the home (excluding romantic partner) and witnessed physical violence at home. </a:t>
            </a:r>
          </a:p>
          <a:p>
            <a:endParaRPr lang="en-US" dirty="0"/>
          </a:p>
        </p:txBody>
      </p:sp>
      <p:sp>
        <p:nvSpPr>
          <p:cNvPr id="4" name="Slide Number Placeholder 3"/>
          <p:cNvSpPr>
            <a:spLocks noGrp="1"/>
          </p:cNvSpPr>
          <p:nvPr>
            <p:ph type="sldNum" sz="quarter" idx="5"/>
          </p:nvPr>
        </p:nvSpPr>
        <p:spPr/>
        <p:txBody>
          <a:bodyPr/>
          <a:lstStyle/>
          <a:p>
            <a:fld id="{4951DF72-1442-453F-9092-65FAF5C01444}" type="slidenum">
              <a:rPr lang="en-US" smtClean="0"/>
              <a:t>12</a:t>
            </a:fld>
            <a:endParaRPr lang="en-US"/>
          </a:p>
        </p:txBody>
      </p:sp>
    </p:spTree>
    <p:extLst>
      <p:ext uri="{BB962C8B-B14F-4D97-AF65-F5344CB8AC3E}">
        <p14:creationId xmlns:p14="http://schemas.microsoft.com/office/powerpoint/2010/main" val="815666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11/1/2020</a:t>
            </a:fld>
            <a:endParaRPr lang="en-US" dirty="0"/>
          </a:p>
        </p:txBody>
      </p:sp>
      <p:sp>
        <p:nvSpPr>
          <p:cNvPr id="5" name="Footer Placeholder 4"/>
          <p:cNvSpPr>
            <a:spLocks noGrp="1"/>
          </p:cNvSpPr>
          <p:nvPr>
            <p:ph type="ftr" sz="quarter" idx="11"/>
          </p:nvPr>
        </p:nvSpPr>
        <p:spPr>
          <a:xfrm>
            <a:off x="1451579" y="329307"/>
            <a:ext cx="5626774" cy="309201"/>
          </a:xfrm>
        </p:spPr>
        <p:txBody>
          <a:bodyPr/>
          <a:lstStyle/>
          <a:p>
            <a:endParaRPr lang="en-US" dirty="0"/>
          </a:p>
        </p:txBody>
      </p:sp>
      <p:sp>
        <p:nvSpPr>
          <p:cNvPr id="6" name="Slide Number Placeholder 5"/>
          <p:cNvSpPr>
            <a:spLocks noGrp="1"/>
          </p:cNvSpPr>
          <p:nvPr>
            <p:ph type="sldNum" sz="quarter" idx="12"/>
          </p:nvPr>
        </p:nvSpPr>
        <p:spPr>
          <a:xfrm>
            <a:off x="476834" y="798973"/>
            <a:ext cx="811019" cy="503578"/>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5886693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9174968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7630504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9625646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497495-0637-405E-AE64-5CC7506D51F5}" type="datetime1">
              <a:rPr lang="en-US" smtClean="0"/>
              <a:t>11/1/2020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28749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291B17-9318-49DB-B28B-6E5994AE9581}" type="datetime1">
              <a:rPr lang="en-US" smtClean="0"/>
              <a:t>11/1/2020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4900092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291B17-9318-49DB-B28B-6E5994AE9581}" type="datetime1">
              <a:rPr lang="en-US" smtClean="0"/>
              <a:t>11/1/2020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0651979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75913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3310671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11/1/2020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053527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US"/>
              <a:t>Click icon to add picture</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7E18DB4A-8810-4A10-AD5C-D5E2C667F5B3}" type="datetime1">
              <a:rPr lang="en-US" smtClean="0"/>
              <a:t>11/1/2020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216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ED291B17-9318-49DB-B28B-6E5994AE9581}" type="datetime1">
              <a:rPr lang="en-US" smtClean="0"/>
              <a:t>11/1/2020</a:t>
            </a:fld>
            <a:endParaRPr lang="en-US" dirty="0"/>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3A98EE3D-8CD1-4C3F-BD1C-C98C9596463C}" type="slidenum">
              <a:rPr lang="en-US" smtClean="0"/>
              <a:t>‹#›</a:t>
            </a:fld>
            <a:endParaRPr lang="en-US" dirty="0"/>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220344"/>
      </p:ext>
    </p:extLst>
  </p:cSld>
  <p:clrMap bg1="dk1" tx1="lt1" bg2="dk2" tx2="lt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hf sldNum="0" hdr="0" ftr="0" dt="0"/>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7.xml.rels><?xml version="1.0" encoding="UTF-8" standalone="yes"?>
<Relationships xmlns="http://schemas.openxmlformats.org/package/2006/relationships"><Relationship Id="rId3" Type="http://schemas.openxmlformats.org/officeDocument/2006/relationships/hyperlink" Target="http://www.biblioteca.cij.gob.mx/Archivos/Materiales_de_consulta/Drogas_de_Abuso/Articulos/LIBROManual-de-Terapia-Gestaltica.pdf" TargetMode="External"/><Relationship Id="rId7" Type="http://schemas.openxmlformats.org/officeDocument/2006/relationships/hyperlink" Target="https://sipsych.org/"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www.icctc.org/August2013/PMM%20Handouts/Your_Very_Own_TF-CBT_Workbook-_Spanish.pdf" TargetMode="External"/><Relationship Id="rId5" Type="http://schemas.openxmlformats.org/officeDocument/2006/relationships/hyperlink" Target="https://exoduscry.com/wp-content/uploads/2012/11/Section-3-TFCBT-All-Steps-Checklists.pdf" TargetMode="External"/><Relationship Id="rId4" Type="http://schemas.openxmlformats.org/officeDocument/2006/relationships/hyperlink" Target="https://tfcbt2.musc.edu/"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s://www.crisisprevention.com/Blog/De-escalation-Techniques" TargetMode="External"/><Relationship Id="rId13" Type="http://schemas.openxmlformats.org/officeDocument/2006/relationships/hyperlink" Target="https://www.integration.samhsa.gov/clinical-practice/sbirt/screening#brief%20initial%20screens" TargetMode="External"/><Relationship Id="rId3" Type="http://schemas.openxmlformats.org/officeDocument/2006/relationships/hyperlink" Target="https://www.apa.org/ethics/code/" TargetMode="External"/><Relationship Id="rId7" Type="http://schemas.openxmlformats.org/officeDocument/2006/relationships/hyperlink" Target="http://depts.washington.edu/allcwe/sites/default/files/sites/default/files/caregiver/parentingpayguide.pdf" TargetMode="External"/><Relationship Id="rId12" Type="http://schemas.openxmlformats.org/officeDocument/2006/relationships/hyperlink" Target="https://www.integration.samhsa.gov/clinical-practice/sbirt/adolescent_screening,_brieft_intervention_and_referral_to_treatment_for_alcohol.pdf"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gaincc.org/instruments/" TargetMode="External"/><Relationship Id="rId11" Type="http://schemas.openxmlformats.org/officeDocument/2006/relationships/hyperlink" Target="https://www.drugabuse.gov/publications/resource-guide-screening-drug-use-in-general-medical-settings/nida-quick-screen" TargetMode="External"/><Relationship Id="rId5" Type="http://schemas.openxmlformats.org/officeDocument/2006/relationships/hyperlink" Target="https://www.ncbi.nlm.nih.gov/books/NBK83253/" TargetMode="External"/><Relationship Id="rId10" Type="http://schemas.openxmlformats.org/officeDocument/2006/relationships/hyperlink" Target="http://dx.doi.org/10.1037/a0038115" TargetMode="External"/><Relationship Id="rId4" Type="http://schemas.openxmlformats.org/officeDocument/2006/relationships/hyperlink" Target="https://www.cmsa.org/who-we-are/what-is-a-case-manager/" TargetMode="External"/><Relationship Id="rId9" Type="http://schemas.openxmlformats.org/officeDocument/2006/relationships/hyperlink" Target="https://www.childwelfare.gov/pubPDFs/witnessdv.pdf" TargetMode="External"/><Relationship Id="rId14" Type="http://schemas.openxmlformats.org/officeDocument/2006/relationships/hyperlink" Target="https://www.integration.samhsa.gov/about-us/Trauma-InformedInterviewingManual-508.pdf"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026" name="Picture 2" descr="Naciones Unidas llama a profundizar las acciones para prevenir la ...">
            <a:extLst>
              <a:ext uri="{FF2B5EF4-FFF2-40B4-BE49-F238E27FC236}">
                <a16:creationId xmlns:a16="http://schemas.microsoft.com/office/drawing/2014/main" id="{A6F18CE0-C528-42A2-B232-FEDE2C7A45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91" t="7718" b="17355"/>
          <a:stretch/>
        </p:blipFill>
        <p:spPr bwMode="auto">
          <a:xfrm>
            <a:off x="0" y="10"/>
            <a:ext cx="1219169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2383D45-CD5F-4DC9-B463-9431B9A13F12}"/>
              </a:ext>
            </a:extLst>
          </p:cNvPr>
          <p:cNvSpPr>
            <a:spLocks noGrp="1"/>
          </p:cNvSpPr>
          <p:nvPr>
            <p:ph type="ctrTitle"/>
          </p:nvPr>
        </p:nvSpPr>
        <p:spPr>
          <a:xfrm>
            <a:off x="480536" y="219726"/>
            <a:ext cx="11607386" cy="1252601"/>
          </a:xfrm>
        </p:spPr>
        <p:txBody>
          <a:bodyPr>
            <a:normAutofit/>
          </a:bodyPr>
          <a:lstStyle/>
          <a:p>
            <a:r>
              <a:rPr lang="es-HN" sz="3600" b="1" dirty="0">
                <a:solidFill>
                  <a:srgbClr val="FFFFFE"/>
                </a:solidFill>
                <a:latin typeface="Times New Roman" panose="02020603050405020304" pitchFamily="18" charset="0"/>
                <a:cs typeface="Times New Roman" panose="02020603050405020304" pitchFamily="18" charset="0"/>
              </a:rPr>
              <a:t>Intervenciones practicas con niños, niñas y adolescentes en situación de riesgo. </a:t>
            </a:r>
          </a:p>
        </p:txBody>
      </p:sp>
      <p:sp>
        <p:nvSpPr>
          <p:cNvPr id="3" name="Subtitle 2">
            <a:extLst>
              <a:ext uri="{FF2B5EF4-FFF2-40B4-BE49-F238E27FC236}">
                <a16:creationId xmlns:a16="http://schemas.microsoft.com/office/drawing/2014/main" id="{6CE1C990-0A19-46FD-BA87-42C29EC7FE47}"/>
              </a:ext>
            </a:extLst>
          </p:cNvPr>
          <p:cNvSpPr>
            <a:spLocks noGrp="1"/>
          </p:cNvSpPr>
          <p:nvPr>
            <p:ph type="subTitle" idx="1"/>
          </p:nvPr>
        </p:nvSpPr>
        <p:spPr>
          <a:xfrm>
            <a:off x="5136029" y="2638746"/>
            <a:ext cx="6832499" cy="716529"/>
          </a:xfrm>
        </p:spPr>
        <p:txBody>
          <a:bodyPr>
            <a:noAutofit/>
          </a:bodyPr>
          <a:lstStyle/>
          <a:p>
            <a:pPr algn="ctr">
              <a:lnSpc>
                <a:spcPct val="110000"/>
              </a:lnSpc>
            </a:pPr>
            <a:r>
              <a:rPr lang="en-US" sz="3200" dirty="0">
                <a:solidFill>
                  <a:srgbClr val="FFFFFE"/>
                </a:solidFill>
              </a:rPr>
              <a:t>Ana sierra, </a:t>
            </a:r>
            <a:r>
              <a:rPr lang="en-US" sz="3200" dirty="0" err="1">
                <a:solidFill>
                  <a:srgbClr val="FFFFFE"/>
                </a:solidFill>
              </a:rPr>
              <a:t>phd</a:t>
            </a:r>
            <a:r>
              <a:rPr lang="en-US" sz="3200" dirty="0">
                <a:solidFill>
                  <a:srgbClr val="FFFFFE"/>
                </a:solidFill>
              </a:rPr>
              <a:t>, </a:t>
            </a:r>
            <a:r>
              <a:rPr lang="en-US" sz="3200" dirty="0" err="1">
                <a:solidFill>
                  <a:srgbClr val="FFFFFE"/>
                </a:solidFill>
              </a:rPr>
              <a:t>ncc</a:t>
            </a:r>
            <a:r>
              <a:rPr lang="en-US" sz="3200" dirty="0">
                <a:solidFill>
                  <a:srgbClr val="FFFFFE"/>
                </a:solidFill>
              </a:rPr>
              <a:t>, </a:t>
            </a:r>
            <a:r>
              <a:rPr lang="en-US" sz="3200" dirty="0" err="1">
                <a:solidFill>
                  <a:srgbClr val="FFFFFE"/>
                </a:solidFill>
              </a:rPr>
              <a:t>lpc</a:t>
            </a:r>
            <a:endParaRPr lang="en-US" sz="3200" dirty="0">
              <a:solidFill>
                <a:srgbClr val="FFFFFE"/>
              </a:solidFill>
            </a:endParaRPr>
          </a:p>
          <a:p>
            <a:pPr algn="ctr">
              <a:lnSpc>
                <a:spcPct val="110000"/>
              </a:lnSpc>
            </a:pPr>
            <a:r>
              <a:rPr lang="es-HN" sz="2800" i="1" dirty="0">
                <a:solidFill>
                  <a:srgbClr val="FFFFFE"/>
                </a:solidFill>
              </a:rPr>
              <a:t>Psicóloga Internacional</a:t>
            </a:r>
          </a:p>
          <a:p>
            <a:pPr algn="ctr">
              <a:lnSpc>
                <a:spcPct val="110000"/>
              </a:lnSpc>
            </a:pPr>
            <a:r>
              <a:rPr lang="en-US" sz="2000" dirty="0">
                <a:solidFill>
                  <a:srgbClr val="FFFFFE"/>
                </a:solidFill>
              </a:rPr>
              <a:t>Ana sierra counseling / </a:t>
            </a:r>
            <a:r>
              <a:rPr lang="en-US" sz="2000" dirty="0" err="1">
                <a:solidFill>
                  <a:srgbClr val="FFFFFE"/>
                </a:solidFill>
              </a:rPr>
              <a:t>consejeria</a:t>
            </a:r>
            <a:r>
              <a:rPr lang="en-US" sz="2000" dirty="0">
                <a:solidFill>
                  <a:srgbClr val="FFFFFE"/>
                </a:solidFill>
              </a:rPr>
              <a:t>, </a:t>
            </a:r>
            <a:r>
              <a:rPr lang="en-US" sz="2000" dirty="0" err="1">
                <a:solidFill>
                  <a:srgbClr val="FFFFFE"/>
                </a:solidFill>
              </a:rPr>
              <a:t>pllc</a:t>
            </a:r>
            <a:r>
              <a:rPr lang="en-US" sz="2000" dirty="0">
                <a:solidFill>
                  <a:srgbClr val="FFFFFE"/>
                </a:solidFill>
              </a:rPr>
              <a:t> </a:t>
            </a:r>
          </a:p>
          <a:p>
            <a:pPr algn="ctr">
              <a:lnSpc>
                <a:spcPct val="110000"/>
              </a:lnSpc>
            </a:pPr>
            <a:r>
              <a:rPr lang="en-US" sz="2000" dirty="0">
                <a:solidFill>
                  <a:srgbClr val="FFFFFE"/>
                </a:solidFill>
              </a:rPr>
              <a:t>1629 k. street </a:t>
            </a:r>
            <a:r>
              <a:rPr lang="en-US" sz="2000" dirty="0" err="1">
                <a:solidFill>
                  <a:srgbClr val="FFFFFE"/>
                </a:solidFill>
              </a:rPr>
              <a:t>nw</a:t>
            </a:r>
            <a:r>
              <a:rPr lang="en-US" sz="2000" dirty="0">
                <a:solidFill>
                  <a:srgbClr val="FFFFFE"/>
                </a:solidFill>
              </a:rPr>
              <a:t>, #300</a:t>
            </a:r>
          </a:p>
          <a:p>
            <a:pPr algn="ctr">
              <a:lnSpc>
                <a:spcPct val="110000"/>
              </a:lnSpc>
            </a:pPr>
            <a:r>
              <a:rPr lang="en-US" sz="2000" dirty="0">
                <a:solidFill>
                  <a:srgbClr val="FFFFFE"/>
                </a:solidFill>
              </a:rPr>
              <a:t>Washington, dc, 20006</a:t>
            </a:r>
          </a:p>
          <a:p>
            <a:pPr algn="ctr">
              <a:lnSpc>
                <a:spcPct val="110000"/>
              </a:lnSpc>
            </a:pPr>
            <a:r>
              <a:rPr lang="en-US" sz="2000" dirty="0" err="1">
                <a:solidFill>
                  <a:srgbClr val="FFFFFE"/>
                </a:solidFill>
              </a:rPr>
              <a:t>Telefono</a:t>
            </a:r>
            <a:r>
              <a:rPr lang="en-US" sz="2000" dirty="0">
                <a:solidFill>
                  <a:srgbClr val="FFFFFE"/>
                </a:solidFill>
              </a:rPr>
              <a:t>; 571-418-2628</a:t>
            </a:r>
          </a:p>
          <a:p>
            <a:pPr algn="ctr">
              <a:lnSpc>
                <a:spcPct val="110000"/>
              </a:lnSpc>
            </a:pPr>
            <a:r>
              <a:rPr lang="en-US" sz="2000" dirty="0">
                <a:solidFill>
                  <a:srgbClr val="FFFFFE"/>
                </a:solidFill>
              </a:rPr>
              <a:t> www.anasierracounseling.com</a:t>
            </a:r>
          </a:p>
        </p:txBody>
      </p:sp>
    </p:spTree>
    <p:extLst>
      <p:ext uri="{BB962C8B-B14F-4D97-AF65-F5344CB8AC3E}">
        <p14:creationId xmlns:p14="http://schemas.microsoft.com/office/powerpoint/2010/main" val="3480904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3" name="Picture 72">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75" name="Straight Connector 74">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O trauma e o transtorno de estresse pós-traumático em crianças | VEJA">
            <a:extLst>
              <a:ext uri="{FF2B5EF4-FFF2-40B4-BE49-F238E27FC236}">
                <a16:creationId xmlns:a16="http://schemas.microsoft.com/office/drawing/2014/main" id="{75955ECC-CE84-4919-A428-436881C45AC8}"/>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r="-1" b="15728"/>
          <a:stretch/>
        </p:blipFill>
        <p:spPr bwMode="auto">
          <a:xfrm>
            <a:off x="20" y="10"/>
            <a:ext cx="1219167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44E4464-A34A-4767-B50C-341A7C02A2B6}"/>
              </a:ext>
            </a:extLst>
          </p:cNvPr>
          <p:cNvSpPr>
            <a:spLocks noGrp="1"/>
          </p:cNvSpPr>
          <p:nvPr>
            <p:ph type="title"/>
          </p:nvPr>
        </p:nvSpPr>
        <p:spPr>
          <a:xfrm>
            <a:off x="4976636" y="992221"/>
            <a:ext cx="6247308" cy="4873558"/>
          </a:xfrm>
        </p:spPr>
        <p:txBody>
          <a:bodyPr vert="horz" lIns="91440" tIns="45720" rIns="91440" bIns="0" rtlCol="0" anchor="ctr">
            <a:normAutofit/>
          </a:bodyPr>
          <a:lstStyle/>
          <a:p>
            <a:r>
              <a:rPr lang="en-US" sz="5400" dirty="0">
                <a:solidFill>
                  <a:schemeClr val="tx1"/>
                </a:solidFill>
              </a:rPr>
              <a:t>Trauma</a:t>
            </a:r>
          </a:p>
        </p:txBody>
      </p:sp>
      <p:cxnSp>
        <p:nvCxnSpPr>
          <p:cNvPr id="79" name="Straight Connector 78">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526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0C815-0F70-4419-92B8-E4B3E0138899}"/>
              </a:ext>
            </a:extLst>
          </p:cNvPr>
          <p:cNvSpPr>
            <a:spLocks noGrp="1"/>
          </p:cNvSpPr>
          <p:nvPr>
            <p:ph type="title"/>
          </p:nvPr>
        </p:nvSpPr>
        <p:spPr>
          <a:xfrm>
            <a:off x="7850917" y="255524"/>
            <a:ext cx="4390351" cy="1450757"/>
          </a:xfrm>
        </p:spPr>
        <p:txBody>
          <a:bodyPr>
            <a:normAutofit fontScale="90000"/>
          </a:bodyPr>
          <a:lstStyle/>
          <a:p>
            <a:pPr algn="ctr"/>
            <a:r>
              <a:rPr lang="es-ES" sz="2600" b="1" dirty="0">
                <a:solidFill>
                  <a:schemeClr val="accent2"/>
                </a:solidFill>
                <a:latin typeface="Times New Roman" panose="02020603050405020304" pitchFamily="18" charset="0"/>
                <a:cs typeface="Times New Roman" panose="02020603050405020304" pitchFamily="18" charset="0"/>
              </a:rPr>
              <a:t>ORGANIZACIÓN MUNDIAL DE LA SALUD ENCUESTA MUNDIAL DE LA SALUD MENTAL</a:t>
            </a:r>
            <a:endParaRPr lang="en-US" sz="2600" b="1" dirty="0">
              <a:solidFill>
                <a:schemeClr val="accent2"/>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C3AA2C9-828C-48DE-94E9-A8B9DDA78884}"/>
              </a:ext>
            </a:extLst>
          </p:cNvPr>
          <p:cNvSpPr>
            <a:spLocks noGrp="1"/>
          </p:cNvSpPr>
          <p:nvPr>
            <p:ph idx="1"/>
          </p:nvPr>
        </p:nvSpPr>
        <p:spPr>
          <a:xfrm>
            <a:off x="8200963" y="2114354"/>
            <a:ext cx="3690257" cy="3670180"/>
          </a:xfrm>
        </p:spPr>
        <p:txBody>
          <a:bodyPr>
            <a:normAutofit fontScale="92500" lnSpcReduction="10000"/>
          </a:bodyPr>
          <a:lstStyle/>
          <a:p>
            <a:r>
              <a:rPr lang="es-ES" dirty="0">
                <a:latin typeface="Times New Roman" panose="02020603050405020304" pitchFamily="18" charset="0"/>
                <a:cs typeface="Times New Roman" panose="02020603050405020304" pitchFamily="18" charset="0"/>
              </a:rPr>
              <a:t>La Encuesta Mundial de Salud Mental de la OMS se realizó en las siguientes regiones del mundo:</a:t>
            </a:r>
          </a:p>
          <a:p>
            <a:pPr lvl="1"/>
            <a:r>
              <a:rPr lang="es-ES" dirty="0">
                <a:latin typeface="Times New Roman" panose="02020603050405020304" pitchFamily="18" charset="0"/>
                <a:cs typeface="Times New Roman" panose="02020603050405020304" pitchFamily="18" charset="0"/>
              </a:rPr>
              <a:t>Las </a:t>
            </a:r>
            <a:r>
              <a:rPr lang="es-ES" dirty="0" err="1">
                <a:latin typeface="Times New Roman" panose="02020603050405020304" pitchFamily="18" charset="0"/>
                <a:cs typeface="Times New Roman" panose="02020603050405020304" pitchFamily="18" charset="0"/>
              </a:rPr>
              <a:t>Americas</a:t>
            </a:r>
            <a:endParaRPr lang="es-ES" dirty="0">
              <a:latin typeface="Times New Roman" panose="02020603050405020304" pitchFamily="18" charset="0"/>
              <a:cs typeface="Times New Roman" panose="02020603050405020304" pitchFamily="18" charset="0"/>
            </a:endParaRPr>
          </a:p>
          <a:p>
            <a:pPr lvl="1"/>
            <a:r>
              <a:rPr lang="es-ES" dirty="0">
                <a:latin typeface="Times New Roman" panose="02020603050405020304" pitchFamily="18" charset="0"/>
                <a:cs typeface="Times New Roman" panose="02020603050405020304" pitchFamily="18" charset="0"/>
              </a:rPr>
              <a:t>El sudeste de Asia</a:t>
            </a:r>
          </a:p>
          <a:p>
            <a:pPr lvl="1"/>
            <a:r>
              <a:rPr lang="es-ES" dirty="0">
                <a:latin typeface="Times New Roman" panose="02020603050405020304" pitchFamily="18" charset="0"/>
                <a:cs typeface="Times New Roman" panose="02020603050405020304" pitchFamily="18" charset="0"/>
              </a:rPr>
              <a:t>Europa</a:t>
            </a:r>
          </a:p>
          <a:p>
            <a:pPr lvl="1"/>
            <a:r>
              <a:rPr lang="es-ES" dirty="0">
                <a:latin typeface="Times New Roman" panose="02020603050405020304" pitchFamily="18" charset="0"/>
                <a:cs typeface="Times New Roman" panose="02020603050405020304" pitchFamily="18" charset="0"/>
              </a:rPr>
              <a:t>África</a:t>
            </a:r>
          </a:p>
          <a:p>
            <a:pPr lvl="1"/>
            <a:r>
              <a:rPr lang="es-ES" dirty="0">
                <a:latin typeface="Times New Roman" panose="02020603050405020304" pitchFamily="18" charset="0"/>
                <a:cs typeface="Times New Roman" panose="02020603050405020304" pitchFamily="18" charset="0"/>
              </a:rPr>
              <a:t>Mediterráneo oriental</a:t>
            </a:r>
          </a:p>
          <a:p>
            <a:pPr lvl="1"/>
            <a:r>
              <a:rPr lang="es-ES" dirty="0">
                <a:latin typeface="Times New Roman" panose="02020603050405020304" pitchFamily="18" charset="0"/>
                <a:cs typeface="Times New Roman" panose="02020603050405020304" pitchFamily="18" charset="0"/>
              </a:rPr>
              <a:t>El pacifico occidental</a:t>
            </a:r>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13B8C31-7BC1-40B5-9118-B323FD60298C}"/>
              </a:ext>
            </a:extLst>
          </p:cNvPr>
          <p:cNvPicPr/>
          <p:nvPr/>
        </p:nvPicPr>
        <p:blipFill rotWithShape="1">
          <a:blip r:embed="rId3"/>
          <a:srcRect l="44871" t="16351" r="3566" b="23143"/>
          <a:stretch/>
        </p:blipFill>
        <p:spPr bwMode="auto">
          <a:xfrm>
            <a:off x="200722" y="175163"/>
            <a:ext cx="7761249" cy="5924554"/>
          </a:xfrm>
          <a:prstGeom prst="rect">
            <a:avLst/>
          </a:prstGeom>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48B7B693-2B52-44B3-8F4C-4F710E2BB834}"/>
              </a:ext>
            </a:extLst>
          </p:cNvPr>
          <p:cNvSpPr txBox="1"/>
          <p:nvPr/>
        </p:nvSpPr>
        <p:spPr>
          <a:xfrm>
            <a:off x="9939130" y="6400800"/>
            <a:ext cx="167866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(WHO, 2008)   </a:t>
            </a:r>
          </a:p>
        </p:txBody>
      </p:sp>
    </p:spTree>
    <p:extLst>
      <p:ext uri="{BB962C8B-B14F-4D97-AF65-F5344CB8AC3E}">
        <p14:creationId xmlns:p14="http://schemas.microsoft.com/office/powerpoint/2010/main" val="210194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00589E-A547-4761-BFEF-9658259512ED}"/>
              </a:ext>
            </a:extLst>
          </p:cNvPr>
          <p:cNvSpPr>
            <a:spLocks noGrp="1"/>
          </p:cNvSpPr>
          <p:nvPr>
            <p:ph idx="1"/>
          </p:nvPr>
        </p:nvSpPr>
        <p:spPr>
          <a:xfrm>
            <a:off x="574431" y="1824269"/>
            <a:ext cx="11347937" cy="4475553"/>
          </a:xfrm>
        </p:spPr>
        <p:txBody>
          <a:bodyPr>
            <a:normAutofit fontScale="92500" lnSpcReduction="10000"/>
          </a:bodyPr>
          <a:lstStyle/>
          <a:p>
            <a:pPr>
              <a:buFont typeface="Arial" panose="020B0604020202020204" pitchFamily="34" charset="0"/>
              <a:buChar char="•"/>
            </a:pPr>
            <a:r>
              <a:rPr lang="es-ES" sz="2800" dirty="0">
                <a:solidFill>
                  <a:schemeClr val="tx1"/>
                </a:solidFill>
                <a:latin typeface="Times New Roman" panose="02020603050405020304" pitchFamily="18" charset="0"/>
                <a:cs typeface="Times New Roman" panose="02020603050405020304" pitchFamily="18" charset="0"/>
              </a:rPr>
              <a:t>70.3% de prevalencia de exposición a experiencias traumáticas de por vida.</a:t>
            </a:r>
          </a:p>
          <a:p>
            <a:pPr>
              <a:buFont typeface="Arial" panose="020B0604020202020204" pitchFamily="34" charset="0"/>
              <a:buChar char="•"/>
            </a:pPr>
            <a:r>
              <a:rPr lang="es-ES" sz="2800" dirty="0">
                <a:solidFill>
                  <a:schemeClr val="tx1"/>
                </a:solidFill>
                <a:latin typeface="Times New Roman" panose="02020603050405020304" pitchFamily="18" charset="0"/>
                <a:cs typeface="Times New Roman" panose="02020603050405020304" pitchFamily="18" charset="0"/>
              </a:rPr>
              <a:t>En promedio, los participantes informaron al menos 4.5 experiencias traumáticas.</a:t>
            </a:r>
          </a:p>
          <a:p>
            <a:pPr>
              <a:buFont typeface="Arial" panose="020B0604020202020204" pitchFamily="34" charset="0"/>
              <a:buChar char="•"/>
            </a:pPr>
            <a:r>
              <a:rPr lang="es-ES" sz="2800" dirty="0">
                <a:solidFill>
                  <a:schemeClr val="tx1"/>
                </a:solidFill>
                <a:latin typeface="Times New Roman" panose="02020603050405020304" pitchFamily="18" charset="0"/>
                <a:cs typeface="Times New Roman" panose="02020603050405020304" pitchFamily="18" charset="0"/>
              </a:rPr>
              <a:t>De las experiencias traumáticas reportadas:</a:t>
            </a:r>
          </a:p>
          <a:p>
            <a:pPr lvl="1"/>
            <a:r>
              <a:rPr lang="es-ES" sz="2600" dirty="0">
                <a:solidFill>
                  <a:schemeClr val="tx1"/>
                </a:solidFill>
                <a:latin typeface="Times New Roman" panose="02020603050405020304" pitchFamily="18" charset="0"/>
                <a:cs typeface="Times New Roman" panose="02020603050405020304" pitchFamily="18" charset="0"/>
              </a:rPr>
              <a:t>27.1% estaban relacionados con la violencia comunitaria</a:t>
            </a:r>
          </a:p>
          <a:p>
            <a:pPr lvl="1"/>
            <a:r>
              <a:rPr lang="es-ES" sz="2600" dirty="0">
                <a:solidFill>
                  <a:schemeClr val="tx1"/>
                </a:solidFill>
                <a:latin typeface="Times New Roman" panose="02020603050405020304" pitchFamily="18" charset="0"/>
                <a:cs typeface="Times New Roman" panose="02020603050405020304" pitchFamily="18" charset="0"/>
              </a:rPr>
              <a:t>25% fueron accidentes y enfermedades</a:t>
            </a:r>
          </a:p>
          <a:p>
            <a:pPr lvl="1"/>
            <a:r>
              <a:rPr lang="es-ES" sz="2600" dirty="0">
                <a:solidFill>
                  <a:schemeClr val="tx1"/>
                </a:solidFill>
                <a:latin typeface="Times New Roman" panose="02020603050405020304" pitchFamily="18" charset="0"/>
                <a:cs typeface="Times New Roman" panose="02020603050405020304" pitchFamily="18" charset="0"/>
              </a:rPr>
              <a:t>El 20.4% estaba relacionado con la violencia organizada.</a:t>
            </a:r>
          </a:p>
          <a:p>
            <a:pPr lvl="1"/>
            <a:r>
              <a:rPr lang="es-ES" sz="2600" dirty="0">
                <a:solidFill>
                  <a:schemeClr val="tx1"/>
                </a:solidFill>
                <a:latin typeface="Times New Roman" panose="02020603050405020304" pitchFamily="18" charset="0"/>
                <a:cs typeface="Times New Roman" panose="02020603050405020304" pitchFamily="18" charset="0"/>
              </a:rPr>
              <a:t>14.7% incluyeron violación y violencia doméstica</a:t>
            </a:r>
          </a:p>
          <a:p>
            <a:pPr lvl="1"/>
            <a:r>
              <a:rPr lang="es-ES" sz="2600" dirty="0">
                <a:solidFill>
                  <a:schemeClr val="tx1"/>
                </a:solidFill>
                <a:latin typeface="Times New Roman" panose="02020603050405020304" pitchFamily="18" charset="0"/>
                <a:cs typeface="Times New Roman" panose="02020603050405020304" pitchFamily="18" charset="0"/>
              </a:rPr>
              <a:t>El 8.4% incluyó violencia física por parte de un cuidador cuando era niño o fue testigo de abuso doméstico.</a:t>
            </a:r>
            <a:endParaRPr lang="en-US" dirty="0">
              <a:solidFill>
                <a:schemeClr val="tx1"/>
              </a:solidFill>
            </a:endParaRPr>
          </a:p>
          <a:p>
            <a:pPr>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3C54295B-E712-4FCC-92E2-64F0BC9A5D79}"/>
              </a:ext>
            </a:extLst>
          </p:cNvPr>
          <p:cNvSpPr txBox="1">
            <a:spLocks/>
          </p:cNvSpPr>
          <p:nvPr/>
        </p:nvSpPr>
        <p:spPr>
          <a:xfrm>
            <a:off x="427810" y="263527"/>
            <a:ext cx="11684677" cy="1450757"/>
          </a:xfrm>
          <a:prstGeom prst="rect">
            <a:avLst/>
          </a:prstGeom>
        </p:spPr>
        <p:txBody>
          <a:bodyPr vert="horz" lIns="91440" tIns="45720" rIns="91440" bIns="45720" rtlCol="0" anchor="b">
            <a:normAutofit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3600" b="1" dirty="0">
                <a:solidFill>
                  <a:schemeClr val="accent2"/>
                </a:solidFill>
                <a:latin typeface="Times New Roman" panose="02020603050405020304" pitchFamily="18" charset="0"/>
                <a:cs typeface="Times New Roman" panose="02020603050405020304" pitchFamily="18" charset="0"/>
              </a:rPr>
              <a:t>ORGANIZACIÓN MUNDIAL DE LA SALUD RESULTADOS DE LA ENCUESTA MUNDIAL DE LA SALUD MENTAL</a:t>
            </a:r>
            <a:endParaRPr lang="en-US" sz="3600" b="1" dirty="0">
              <a:solidFill>
                <a:schemeClr val="accent2"/>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CD1EC8C-128F-4EFF-90BA-B2FA90DE34B2}"/>
              </a:ext>
            </a:extLst>
          </p:cNvPr>
          <p:cNvSpPr txBox="1"/>
          <p:nvPr/>
        </p:nvSpPr>
        <p:spPr>
          <a:xfrm>
            <a:off x="10116618" y="6409807"/>
            <a:ext cx="1505540"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(WHO, 2008)</a:t>
            </a:r>
          </a:p>
        </p:txBody>
      </p:sp>
    </p:spTree>
    <p:extLst>
      <p:ext uri="{BB962C8B-B14F-4D97-AF65-F5344CB8AC3E}">
        <p14:creationId xmlns:p14="http://schemas.microsoft.com/office/powerpoint/2010/main" val="241496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ED877-87D2-418D-BC21-EBDB2D9CEA1C}"/>
              </a:ext>
            </a:extLst>
          </p:cNvPr>
          <p:cNvSpPr>
            <a:spLocks noGrp="1"/>
          </p:cNvSpPr>
          <p:nvPr>
            <p:ph type="title"/>
          </p:nvPr>
        </p:nvSpPr>
        <p:spPr/>
        <p:txBody>
          <a:bodyPr>
            <a:normAutofit/>
          </a:bodyPr>
          <a:lstStyle/>
          <a:p>
            <a:pPr algn="ctr"/>
            <a:r>
              <a:rPr lang="es-HN" sz="4000" b="1" dirty="0">
                <a:solidFill>
                  <a:schemeClr val="accent2"/>
                </a:solidFill>
                <a:latin typeface="Times New Roman" panose="02020603050405020304" pitchFamily="18" charset="0"/>
                <a:cs typeface="Times New Roman" panose="02020603050405020304" pitchFamily="18" charset="0"/>
              </a:rPr>
              <a:t>TRAUMA Y ADICCIONES</a:t>
            </a:r>
          </a:p>
        </p:txBody>
      </p:sp>
      <p:sp>
        <p:nvSpPr>
          <p:cNvPr id="3" name="Content Placeholder 2">
            <a:extLst>
              <a:ext uri="{FF2B5EF4-FFF2-40B4-BE49-F238E27FC236}">
                <a16:creationId xmlns:a16="http://schemas.microsoft.com/office/drawing/2014/main" id="{C93013FA-A98F-4875-88FF-8666EED1344A}"/>
              </a:ext>
            </a:extLst>
          </p:cNvPr>
          <p:cNvSpPr>
            <a:spLocks noGrp="1"/>
          </p:cNvSpPr>
          <p:nvPr>
            <p:ph idx="1"/>
          </p:nvPr>
        </p:nvSpPr>
        <p:spPr>
          <a:xfrm>
            <a:off x="1097279" y="1845734"/>
            <a:ext cx="10379103" cy="4023360"/>
          </a:xfrm>
        </p:spPr>
        <p:txBody>
          <a:bodyPr>
            <a:normAutofit fontScale="77500" lnSpcReduction="20000"/>
          </a:bodyPr>
          <a:lstStyle/>
          <a:p>
            <a:r>
              <a:rPr lang="es-ES" sz="3200" dirty="0">
                <a:latin typeface="Times New Roman" panose="02020603050405020304" pitchFamily="18" charset="0"/>
                <a:cs typeface="Times New Roman" panose="02020603050405020304" pitchFamily="18" charset="0"/>
              </a:rPr>
              <a:t>Los adolescentes con antecedentes de trauma temprano tienen más probabilidades de ser adictos a las sustancias, y muestran lo siguiente:</a:t>
            </a:r>
          </a:p>
          <a:p>
            <a:pPr lvl="1"/>
            <a:r>
              <a:rPr lang="es-ES" sz="3000" dirty="0">
                <a:latin typeface="Times New Roman" panose="02020603050405020304" pitchFamily="18" charset="0"/>
                <a:cs typeface="Times New Roman" panose="02020603050405020304" pitchFamily="18" charset="0"/>
              </a:rPr>
              <a:t>Participar en comportamientos de riesgo</a:t>
            </a:r>
          </a:p>
          <a:p>
            <a:pPr lvl="1"/>
            <a:r>
              <a:rPr lang="es-ES" sz="3000" dirty="0">
                <a:latin typeface="Times New Roman" panose="02020603050405020304" pitchFamily="18" charset="0"/>
                <a:cs typeface="Times New Roman" panose="02020603050405020304" pitchFamily="18" charset="0"/>
              </a:rPr>
              <a:t>Se más impulsivo</a:t>
            </a:r>
          </a:p>
          <a:p>
            <a:pPr lvl="1"/>
            <a:r>
              <a:rPr lang="es-ES" sz="3000" dirty="0">
                <a:latin typeface="Times New Roman" panose="02020603050405020304" pitchFamily="18" charset="0"/>
                <a:cs typeface="Times New Roman" panose="02020603050405020304" pitchFamily="18" charset="0"/>
              </a:rPr>
              <a:t>Tener problemas de límites</a:t>
            </a:r>
          </a:p>
          <a:p>
            <a:pPr lvl="1"/>
            <a:r>
              <a:rPr lang="es-ES" sz="3000" dirty="0">
                <a:latin typeface="Times New Roman" panose="02020603050405020304" pitchFamily="18" charset="0"/>
                <a:cs typeface="Times New Roman" panose="02020603050405020304" pitchFamily="18" charset="0"/>
              </a:rPr>
              <a:t>Desconfiar de los demás</a:t>
            </a:r>
          </a:p>
          <a:p>
            <a:pPr lvl="1"/>
            <a:r>
              <a:rPr lang="es-ES" sz="3000" dirty="0">
                <a:latin typeface="Times New Roman" panose="02020603050405020304" pitchFamily="18" charset="0"/>
                <a:cs typeface="Times New Roman" panose="02020603050405020304" pitchFamily="18" charset="0"/>
              </a:rPr>
              <a:t>Baja autoestima</a:t>
            </a:r>
          </a:p>
          <a:p>
            <a:pPr lvl="1"/>
            <a:r>
              <a:rPr lang="es-ES" sz="3000" dirty="0">
                <a:latin typeface="Times New Roman" panose="02020603050405020304" pitchFamily="18" charset="0"/>
                <a:cs typeface="Times New Roman" panose="02020603050405020304" pitchFamily="18" charset="0"/>
              </a:rPr>
              <a:t>Dificultad para relacionarse con los demás</a:t>
            </a:r>
          </a:p>
          <a:p>
            <a:pPr lvl="1"/>
            <a:r>
              <a:rPr lang="es-ES" sz="3000" dirty="0">
                <a:latin typeface="Times New Roman" panose="02020603050405020304" pitchFamily="18" charset="0"/>
                <a:cs typeface="Times New Roman" panose="02020603050405020304" pitchFamily="18" charset="0"/>
              </a:rPr>
              <a:t>Mostrar irritabilidad / hostilidad</a:t>
            </a:r>
            <a:endParaRPr lang="en-US" dirty="0"/>
          </a:p>
          <a:p>
            <a:endParaRPr lang="en-US" dirty="0"/>
          </a:p>
        </p:txBody>
      </p:sp>
    </p:spTree>
    <p:extLst>
      <p:ext uri="{BB962C8B-B14F-4D97-AF65-F5344CB8AC3E}">
        <p14:creationId xmlns:p14="http://schemas.microsoft.com/office/powerpoint/2010/main" val="374415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AEAB2-6417-4170-B862-79E48042AEED}"/>
              </a:ext>
            </a:extLst>
          </p:cNvPr>
          <p:cNvSpPr>
            <a:spLocks noGrp="1"/>
          </p:cNvSpPr>
          <p:nvPr>
            <p:ph type="title"/>
          </p:nvPr>
        </p:nvSpPr>
        <p:spPr>
          <a:xfrm>
            <a:off x="985052" y="304743"/>
            <a:ext cx="10058400" cy="1541520"/>
          </a:xfrm>
        </p:spPr>
        <p:txBody>
          <a:bodyPr>
            <a:normAutofit/>
          </a:bodyPr>
          <a:lstStyle/>
          <a:p>
            <a:pPr algn="ctr"/>
            <a:r>
              <a:rPr lang="en-US" sz="3600" b="1" dirty="0">
                <a:solidFill>
                  <a:schemeClr val="accent2"/>
                </a:solidFill>
                <a:latin typeface="Times New Roman" panose="02020603050405020304" pitchFamily="18" charset="0"/>
                <a:cs typeface="Times New Roman" panose="02020603050405020304" pitchFamily="18" charset="0"/>
              </a:rPr>
              <a:t>LA RESPUESTA DEL CEREBRO AL TRAUMA</a:t>
            </a:r>
          </a:p>
        </p:txBody>
      </p:sp>
      <p:graphicFrame>
        <p:nvGraphicFramePr>
          <p:cNvPr id="4" name="Content Placeholder 3">
            <a:extLst>
              <a:ext uri="{FF2B5EF4-FFF2-40B4-BE49-F238E27FC236}">
                <a16:creationId xmlns:a16="http://schemas.microsoft.com/office/drawing/2014/main" id="{7601CA0C-98B3-4C22-99EA-9C9329C95AD5}"/>
              </a:ext>
            </a:extLst>
          </p:cNvPr>
          <p:cNvGraphicFramePr>
            <a:graphicFrameLocks noGrp="1"/>
          </p:cNvGraphicFramePr>
          <p:nvPr>
            <p:ph idx="1"/>
            <p:extLst>
              <p:ext uri="{D42A27DB-BD31-4B8C-83A1-F6EECF244321}">
                <p14:modId xmlns:p14="http://schemas.microsoft.com/office/powerpoint/2010/main" val="2656774664"/>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09E40584-0C78-4E2E-95E1-D80AC756FC32}"/>
              </a:ext>
            </a:extLst>
          </p:cNvPr>
          <p:cNvSpPr/>
          <p:nvPr/>
        </p:nvSpPr>
        <p:spPr>
          <a:xfrm>
            <a:off x="10206224" y="6386731"/>
            <a:ext cx="1935145" cy="369332"/>
          </a:xfrm>
          <a:prstGeom prst="rect">
            <a:avLst/>
          </a:prstGeom>
        </p:spPr>
        <p:txBody>
          <a:bodyPr wrap="none">
            <a:spAutoFit/>
          </a:bodyPr>
          <a:lstStyle/>
          <a:p>
            <a:pPr marL="0" lvl="1">
              <a:defRPr/>
            </a:pPr>
            <a:r>
              <a:rPr lang="en-US" altLang="es-ES_tradnl" b="1" dirty="0">
                <a:latin typeface="Times New Roman" panose="02020603050405020304" pitchFamily="18" charset="0"/>
                <a:cs typeface="Times New Roman" panose="02020603050405020304" pitchFamily="18" charset="0"/>
              </a:rPr>
              <a:t>(Campbell, 2019) </a:t>
            </a:r>
          </a:p>
        </p:txBody>
      </p:sp>
    </p:spTree>
    <p:extLst>
      <p:ext uri="{BB962C8B-B14F-4D97-AF65-F5344CB8AC3E}">
        <p14:creationId xmlns:p14="http://schemas.microsoft.com/office/powerpoint/2010/main" val="2426118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6A8E4F0-B62A-4300-A022-1F8C491C72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30" y="1267523"/>
            <a:ext cx="4789902" cy="373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5">
            <a:extLst>
              <a:ext uri="{FF2B5EF4-FFF2-40B4-BE49-F238E27FC236}">
                <a16:creationId xmlns:a16="http://schemas.microsoft.com/office/drawing/2014/main" id="{90B15048-92E3-40E0-87D8-F4D6ACB2095B}"/>
              </a:ext>
            </a:extLst>
          </p:cNvPr>
          <p:cNvGrpSpPr>
            <a:grpSpLocks noGrp="1"/>
          </p:cNvGrpSpPr>
          <p:nvPr/>
        </p:nvGrpSpPr>
        <p:grpSpPr bwMode="auto">
          <a:xfrm>
            <a:off x="5254870" y="1194669"/>
            <a:ext cx="3620856" cy="4040061"/>
            <a:chOff x="432" y="1288"/>
            <a:chExt cx="2400" cy="2512"/>
          </a:xfrm>
        </p:grpSpPr>
        <p:pic>
          <p:nvPicPr>
            <p:cNvPr id="6" name="Picture 6">
              <a:extLst>
                <a:ext uri="{FF2B5EF4-FFF2-40B4-BE49-F238E27FC236}">
                  <a16:creationId xmlns:a16="http://schemas.microsoft.com/office/drawing/2014/main" id="{C2110B72-4C69-4E2A-8A3F-3E7557AFA2D1}"/>
                </a:ext>
              </a:extLst>
            </p:cNvPr>
            <p:cNvPicPr>
              <a:picLocks noChangeArrowheads="1"/>
            </p:cNvPicPr>
            <p:nvPr/>
          </p:nvPicPr>
          <p:blipFill>
            <a:blip r:embed="rId3" cstate="print"/>
            <a:srcRect/>
            <a:stretch>
              <a:fillRect/>
            </a:stretch>
          </p:blipFill>
          <p:spPr bwMode="auto">
            <a:xfrm>
              <a:off x="432" y="1288"/>
              <a:ext cx="2400" cy="2512"/>
            </a:xfrm>
            <a:prstGeom prst="rect">
              <a:avLst/>
            </a:prstGeom>
            <a:noFill/>
            <a:ln w="12700">
              <a:noFill/>
              <a:miter lim="800000"/>
              <a:headEnd/>
              <a:tailEnd/>
            </a:ln>
          </p:spPr>
        </p:pic>
        <p:sp>
          <p:nvSpPr>
            <p:cNvPr id="7" name="Rectangle 7">
              <a:extLst>
                <a:ext uri="{FF2B5EF4-FFF2-40B4-BE49-F238E27FC236}">
                  <a16:creationId xmlns:a16="http://schemas.microsoft.com/office/drawing/2014/main" id="{E8335D48-9780-40C6-B764-CDAB9EBCA642}"/>
                </a:ext>
              </a:extLst>
            </p:cNvPr>
            <p:cNvSpPr>
              <a:spLocks noChangeArrowheads="1"/>
            </p:cNvSpPr>
            <p:nvPr/>
          </p:nvSpPr>
          <p:spPr bwMode="auto">
            <a:xfrm>
              <a:off x="490" y="1319"/>
              <a:ext cx="2276" cy="2442"/>
            </a:xfrm>
            <a:prstGeom prst="rect">
              <a:avLst/>
            </a:prstGeom>
            <a:noFill/>
            <a:ln w="12700">
              <a:noFill/>
              <a:miter lim="800000"/>
              <a:headEnd/>
              <a:tailEnd/>
            </a:ln>
          </p:spPr>
          <p:txBody>
            <a:bodyPr wrap="none" anchor="ctr"/>
            <a:lstStyle/>
            <a:p>
              <a:endParaRPr lang="en-US"/>
            </a:p>
          </p:txBody>
        </p:sp>
      </p:grpSp>
      <p:grpSp>
        <p:nvGrpSpPr>
          <p:cNvPr id="8" name="Group 8">
            <a:extLst>
              <a:ext uri="{FF2B5EF4-FFF2-40B4-BE49-F238E27FC236}">
                <a16:creationId xmlns:a16="http://schemas.microsoft.com/office/drawing/2014/main" id="{B187659A-7720-4043-8162-977C9A19C045}"/>
              </a:ext>
            </a:extLst>
          </p:cNvPr>
          <p:cNvGrpSpPr>
            <a:grpSpLocks/>
          </p:cNvGrpSpPr>
          <p:nvPr/>
        </p:nvGrpSpPr>
        <p:grpSpPr bwMode="auto">
          <a:xfrm>
            <a:off x="8704955" y="1194668"/>
            <a:ext cx="3487046" cy="4056277"/>
            <a:chOff x="2986" y="1288"/>
            <a:chExt cx="2342" cy="2552"/>
          </a:xfrm>
        </p:grpSpPr>
        <p:pic>
          <p:nvPicPr>
            <p:cNvPr id="9" name="Picture 9">
              <a:extLst>
                <a:ext uri="{FF2B5EF4-FFF2-40B4-BE49-F238E27FC236}">
                  <a16:creationId xmlns:a16="http://schemas.microsoft.com/office/drawing/2014/main" id="{288B1723-0F57-4267-8F79-4CE855EB5107}"/>
                </a:ext>
              </a:extLst>
            </p:cNvPr>
            <p:cNvPicPr>
              <a:picLocks noChangeArrowheads="1"/>
            </p:cNvPicPr>
            <p:nvPr/>
          </p:nvPicPr>
          <p:blipFill>
            <a:blip r:embed="rId4" cstate="print"/>
            <a:srcRect/>
            <a:stretch>
              <a:fillRect/>
            </a:stretch>
          </p:blipFill>
          <p:spPr bwMode="auto">
            <a:xfrm>
              <a:off x="3016" y="1288"/>
              <a:ext cx="2312" cy="2552"/>
            </a:xfrm>
            <a:prstGeom prst="rect">
              <a:avLst/>
            </a:prstGeom>
            <a:noFill/>
            <a:ln w="12700">
              <a:noFill/>
              <a:miter lim="800000"/>
              <a:headEnd/>
              <a:tailEnd/>
            </a:ln>
          </p:spPr>
        </p:pic>
        <p:sp>
          <p:nvSpPr>
            <p:cNvPr id="10" name="Rectangle 10">
              <a:extLst>
                <a:ext uri="{FF2B5EF4-FFF2-40B4-BE49-F238E27FC236}">
                  <a16:creationId xmlns:a16="http://schemas.microsoft.com/office/drawing/2014/main" id="{4A72B284-340D-436C-880E-9BFA271670C1}"/>
                </a:ext>
              </a:extLst>
            </p:cNvPr>
            <p:cNvSpPr>
              <a:spLocks noChangeArrowheads="1"/>
            </p:cNvSpPr>
            <p:nvPr/>
          </p:nvSpPr>
          <p:spPr bwMode="auto">
            <a:xfrm>
              <a:off x="2986" y="1318"/>
              <a:ext cx="2276" cy="2482"/>
            </a:xfrm>
            <a:prstGeom prst="rect">
              <a:avLst/>
            </a:prstGeom>
            <a:noFill/>
            <a:ln w="12700">
              <a:noFill/>
              <a:miter lim="800000"/>
              <a:headEnd/>
              <a:tailEnd/>
            </a:ln>
          </p:spPr>
          <p:txBody>
            <a:bodyPr wrap="none" anchor="ctr"/>
            <a:lstStyle/>
            <a:p>
              <a:endParaRPr lang="en-US"/>
            </a:p>
          </p:txBody>
        </p:sp>
      </p:grpSp>
      <p:sp>
        <p:nvSpPr>
          <p:cNvPr id="21" name="Arrow: Down 20">
            <a:extLst>
              <a:ext uri="{FF2B5EF4-FFF2-40B4-BE49-F238E27FC236}">
                <a16:creationId xmlns:a16="http://schemas.microsoft.com/office/drawing/2014/main" id="{CB867BF7-E82E-4480-BD1E-FAB1A684FF30}"/>
              </a:ext>
            </a:extLst>
          </p:cNvPr>
          <p:cNvSpPr/>
          <p:nvPr/>
        </p:nvSpPr>
        <p:spPr>
          <a:xfrm rot="20733840">
            <a:off x="9768469" y="1906859"/>
            <a:ext cx="379142" cy="68022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F5F349B3-B440-425C-9E92-C82F8AEB8BAB}"/>
              </a:ext>
            </a:extLst>
          </p:cNvPr>
          <p:cNvSpPr/>
          <p:nvPr/>
        </p:nvSpPr>
        <p:spPr>
          <a:xfrm rot="1206623">
            <a:off x="11006254" y="591015"/>
            <a:ext cx="334536" cy="802887"/>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DDD8D239-7CD2-4C0B-B077-0667159892D3}"/>
              </a:ext>
            </a:extLst>
          </p:cNvPr>
          <p:cNvSpPr/>
          <p:nvPr/>
        </p:nvSpPr>
        <p:spPr>
          <a:xfrm>
            <a:off x="10226416" y="4189732"/>
            <a:ext cx="379142" cy="524107"/>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179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40EBB-30D3-4DCF-9C16-1D4B1A3E404C}"/>
              </a:ext>
            </a:extLst>
          </p:cNvPr>
          <p:cNvSpPr>
            <a:spLocks noGrp="1"/>
          </p:cNvSpPr>
          <p:nvPr>
            <p:ph type="title"/>
          </p:nvPr>
        </p:nvSpPr>
        <p:spPr>
          <a:xfrm>
            <a:off x="343638" y="674598"/>
            <a:ext cx="11705646" cy="1171136"/>
          </a:xfrm>
        </p:spPr>
        <p:txBody>
          <a:bodyPr>
            <a:normAutofit/>
          </a:bodyPr>
          <a:lstStyle/>
          <a:p>
            <a:r>
              <a:rPr lang="en-US" sz="4000" b="1" dirty="0">
                <a:solidFill>
                  <a:schemeClr val="accent2"/>
                </a:solidFill>
                <a:latin typeface="Times New Roman" panose="02020603050405020304" pitchFamily="18" charset="0"/>
                <a:cs typeface="Times New Roman" panose="02020603050405020304" pitchFamily="18" charset="0"/>
              </a:rPr>
              <a:t>TRASTORNOS DE ESTRÉS</a:t>
            </a:r>
          </a:p>
        </p:txBody>
      </p:sp>
      <p:sp>
        <p:nvSpPr>
          <p:cNvPr id="3" name="Content Placeholder 2">
            <a:extLst>
              <a:ext uri="{FF2B5EF4-FFF2-40B4-BE49-F238E27FC236}">
                <a16:creationId xmlns:a16="http://schemas.microsoft.com/office/drawing/2014/main" id="{E3854A80-0E82-4178-836B-4F3CC79FD1D5}"/>
              </a:ext>
            </a:extLst>
          </p:cNvPr>
          <p:cNvSpPr>
            <a:spLocks noGrp="1"/>
          </p:cNvSpPr>
          <p:nvPr>
            <p:ph idx="1"/>
          </p:nvPr>
        </p:nvSpPr>
        <p:spPr>
          <a:xfrm>
            <a:off x="1097279" y="1845734"/>
            <a:ext cx="10591495" cy="4023360"/>
          </a:xfrm>
        </p:spPr>
        <p:txBody>
          <a:bodyPr>
            <a:normAutofit fontScale="92500" lnSpcReduction="10000"/>
          </a:bodyPr>
          <a:lstStyle/>
          <a:p>
            <a:pPr>
              <a:buFont typeface="Arial" panose="020B0604020202020204" pitchFamily="34" charset="0"/>
              <a:buChar char="•"/>
            </a:pPr>
            <a:r>
              <a:rPr lang="es-ES" sz="2800" dirty="0">
                <a:latin typeface="Times New Roman" panose="02020603050405020304" pitchFamily="18" charset="0"/>
                <a:cs typeface="Times New Roman" panose="02020603050405020304" pitchFamily="18" charset="0"/>
              </a:rPr>
              <a:t>Los trastornos de estrés son un conjunto de diagnósticos que diferencian los diferentes tipos de reacciones que los individuos pueden experimentar como resultado de un trauma.</a:t>
            </a:r>
          </a:p>
          <a:p>
            <a:pPr>
              <a:buFont typeface="Arial" panose="020B0604020202020204" pitchFamily="34" charset="0"/>
              <a:buChar char="•"/>
            </a:pPr>
            <a:endParaRPr lang="es-E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s-ES" sz="2800" dirty="0">
                <a:latin typeface="Times New Roman" panose="02020603050405020304" pitchFamily="18" charset="0"/>
                <a:cs typeface="Times New Roman" panose="02020603050405020304" pitchFamily="18" charset="0"/>
              </a:rPr>
              <a:t>Definiciones de la Clasificación Internacional de Enfermedades (CIE)</a:t>
            </a:r>
          </a:p>
          <a:p>
            <a:pPr lvl="1"/>
            <a:r>
              <a:rPr lang="es-ES" sz="2600" dirty="0">
                <a:latin typeface="Times New Roman" panose="02020603050405020304" pitchFamily="18" charset="0"/>
                <a:cs typeface="Times New Roman" panose="02020603050405020304" pitchFamily="18" charset="0"/>
              </a:rPr>
              <a:t>Trastorno de adaptación</a:t>
            </a:r>
          </a:p>
          <a:p>
            <a:pPr lvl="1"/>
            <a:r>
              <a:rPr lang="es-ES" sz="2600" dirty="0">
                <a:latin typeface="Times New Roman" panose="02020603050405020304" pitchFamily="18" charset="0"/>
                <a:cs typeface="Times New Roman" panose="02020603050405020304" pitchFamily="18" charset="0"/>
              </a:rPr>
              <a:t>Trastorno de estrés postraumático</a:t>
            </a:r>
          </a:p>
          <a:p>
            <a:pPr lvl="1"/>
            <a:r>
              <a:rPr lang="es-ES" sz="2600" dirty="0">
                <a:latin typeface="Times New Roman" panose="02020603050405020304" pitchFamily="18" charset="0"/>
                <a:cs typeface="Times New Roman" panose="02020603050405020304" pitchFamily="18" charset="0"/>
              </a:rPr>
              <a:t>Trastorno de estrés postraumático complejo</a:t>
            </a:r>
            <a:endParaRPr lang="en-US" sz="2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EB2787B-DB93-4337-AB04-445A31299BAD}"/>
              </a:ext>
            </a:extLst>
          </p:cNvPr>
          <p:cNvSpPr txBox="1"/>
          <p:nvPr/>
        </p:nvSpPr>
        <p:spPr>
          <a:xfrm>
            <a:off x="10349947" y="6386729"/>
            <a:ext cx="133882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(ICD, 2020)</a:t>
            </a:r>
          </a:p>
        </p:txBody>
      </p:sp>
    </p:spTree>
    <p:extLst>
      <p:ext uri="{BB962C8B-B14F-4D97-AF65-F5344CB8AC3E}">
        <p14:creationId xmlns:p14="http://schemas.microsoft.com/office/powerpoint/2010/main" val="88944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0053B-80F0-42CE-8CF0-DEFBAAC0BC08}"/>
              </a:ext>
            </a:extLst>
          </p:cNvPr>
          <p:cNvSpPr>
            <a:spLocks noGrp="1"/>
          </p:cNvSpPr>
          <p:nvPr>
            <p:ph type="title"/>
          </p:nvPr>
        </p:nvSpPr>
        <p:spPr>
          <a:xfrm>
            <a:off x="6377354" y="639098"/>
            <a:ext cx="5814646" cy="1490786"/>
          </a:xfrm>
        </p:spPr>
        <p:txBody>
          <a:bodyPr vert="horz" lIns="91440" tIns="45720" rIns="91440" bIns="45720" rtlCol="0" anchor="b">
            <a:normAutofit fontScale="90000"/>
          </a:bodyPr>
          <a:lstStyle/>
          <a:p>
            <a:r>
              <a:rPr lang="en-US" sz="5400" b="1" dirty="0" err="1">
                <a:solidFill>
                  <a:schemeClr val="accent2"/>
                </a:solidFill>
                <a:latin typeface="Times New Roman" panose="02020603050405020304" pitchFamily="18" charset="0"/>
                <a:cs typeface="Times New Roman" panose="02020603050405020304" pitchFamily="18" charset="0"/>
              </a:rPr>
              <a:t>Trastorno</a:t>
            </a:r>
            <a:r>
              <a:rPr lang="en-US" sz="5400" b="1" dirty="0">
                <a:solidFill>
                  <a:schemeClr val="accent2"/>
                </a:solidFill>
                <a:latin typeface="Times New Roman" panose="02020603050405020304" pitchFamily="18" charset="0"/>
                <a:cs typeface="Times New Roman" panose="02020603050405020304" pitchFamily="18" charset="0"/>
              </a:rPr>
              <a:t> de </a:t>
            </a:r>
            <a:r>
              <a:rPr lang="en-US" sz="5400" b="1" dirty="0" err="1">
                <a:solidFill>
                  <a:schemeClr val="accent2"/>
                </a:solidFill>
                <a:latin typeface="Times New Roman" panose="02020603050405020304" pitchFamily="18" charset="0"/>
                <a:cs typeface="Times New Roman" panose="02020603050405020304" pitchFamily="18" charset="0"/>
              </a:rPr>
              <a:t>adaptación</a:t>
            </a:r>
            <a:endParaRPr lang="en-US" sz="5400" b="1" dirty="0">
              <a:solidFill>
                <a:schemeClr val="accent2"/>
              </a:solidFill>
              <a:latin typeface="Times New Roman" panose="02020603050405020304" pitchFamily="18" charset="0"/>
              <a:cs typeface="Times New Roman" panose="02020603050405020304" pitchFamily="18" charset="0"/>
            </a:endParaRPr>
          </a:p>
        </p:txBody>
      </p:sp>
      <p:pic>
        <p:nvPicPr>
          <p:cNvPr id="8194" name="Picture 2" descr="Image result for adjustment disorder&quot;">
            <a:extLst>
              <a:ext uri="{FF2B5EF4-FFF2-40B4-BE49-F238E27FC236}">
                <a16:creationId xmlns:a16="http://schemas.microsoft.com/office/drawing/2014/main" id="{19F1E32B-EDEB-48C8-A85C-EF7F2D70F1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67" b="-2"/>
          <a:stretch/>
        </p:blipFill>
        <p:spPr bwMode="auto">
          <a:xfrm>
            <a:off x="633999" y="640081"/>
            <a:ext cx="5462001" cy="505415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EE66818-7A89-406A-AD9F-F4FC59C64665}"/>
              </a:ext>
            </a:extLst>
          </p:cNvPr>
          <p:cNvSpPr txBox="1"/>
          <p:nvPr/>
        </p:nvSpPr>
        <p:spPr>
          <a:xfrm>
            <a:off x="10349947" y="6386729"/>
            <a:ext cx="133882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(ICD, 2020)</a:t>
            </a:r>
          </a:p>
        </p:txBody>
      </p:sp>
      <p:sp>
        <p:nvSpPr>
          <p:cNvPr id="3" name="TextBox 2">
            <a:extLst>
              <a:ext uri="{FF2B5EF4-FFF2-40B4-BE49-F238E27FC236}">
                <a16:creationId xmlns:a16="http://schemas.microsoft.com/office/drawing/2014/main" id="{13FDCAE0-4C38-4D15-A4C4-8E645CB2045E}"/>
              </a:ext>
            </a:extLst>
          </p:cNvPr>
          <p:cNvSpPr txBox="1"/>
          <p:nvPr/>
        </p:nvSpPr>
        <p:spPr>
          <a:xfrm>
            <a:off x="6377355" y="2397512"/>
            <a:ext cx="6011650" cy="3416320"/>
          </a:xfrm>
          <a:prstGeom prst="rect">
            <a:avLst/>
          </a:prstGeom>
          <a:noFill/>
        </p:spPr>
        <p:txBody>
          <a:bodyPr wrap="square" rtlCol="0">
            <a:spAutoFit/>
          </a:bodyPr>
          <a:lstStyle/>
          <a:p>
            <a:r>
              <a:rPr lang="es-HN" sz="2400" dirty="0">
                <a:latin typeface="Times New Roman" panose="02020603050405020304" pitchFamily="18" charset="0"/>
                <a:cs typeface="Times New Roman" panose="02020603050405020304" pitchFamily="18" charset="0"/>
              </a:rPr>
              <a:t>Indicadores: </a:t>
            </a:r>
          </a:p>
          <a:p>
            <a:pPr marL="342900" indent="-342900">
              <a:buFont typeface="Wingdings" panose="05000000000000000000" pitchFamily="2" charset="2"/>
              <a:buChar char="Ø"/>
            </a:pPr>
            <a:r>
              <a:rPr lang="es-HN" sz="2400" dirty="0">
                <a:latin typeface="Times New Roman" panose="02020603050405020304" pitchFamily="18" charset="0"/>
                <a:cs typeface="Times New Roman" panose="02020603050405020304" pitchFamily="18" charset="0"/>
              </a:rPr>
              <a:t>Preocupación extrema</a:t>
            </a:r>
          </a:p>
          <a:p>
            <a:pPr marL="342900" indent="-342900">
              <a:buFont typeface="Wingdings" panose="05000000000000000000" pitchFamily="2" charset="2"/>
              <a:buChar char="Ø"/>
            </a:pPr>
            <a:r>
              <a:rPr lang="es-HN" sz="2400" dirty="0">
                <a:latin typeface="Times New Roman" panose="02020603050405020304" pitchFamily="18" charset="0"/>
                <a:cs typeface="Times New Roman" panose="02020603050405020304" pitchFamily="18" charset="0"/>
              </a:rPr>
              <a:t>Pensamientos que causan ansiedad</a:t>
            </a:r>
          </a:p>
          <a:p>
            <a:pPr marL="342900" indent="-342900">
              <a:buFont typeface="Wingdings" panose="05000000000000000000" pitchFamily="2" charset="2"/>
              <a:buChar char="Ø"/>
            </a:pPr>
            <a:r>
              <a:rPr lang="es-HN" sz="2400" dirty="0">
                <a:latin typeface="Times New Roman" panose="02020603050405020304" pitchFamily="18" charset="0"/>
                <a:cs typeface="Times New Roman" panose="02020603050405020304" pitchFamily="18" charset="0"/>
              </a:rPr>
              <a:t>Pensar constantemente </a:t>
            </a:r>
          </a:p>
          <a:p>
            <a:pPr marL="342900" indent="-342900">
              <a:buFont typeface="Wingdings" panose="05000000000000000000" pitchFamily="2" charset="2"/>
              <a:buChar char="Ø"/>
            </a:pPr>
            <a:r>
              <a:rPr lang="es-HN" sz="2400" dirty="0">
                <a:latin typeface="Times New Roman" panose="02020603050405020304" pitchFamily="18" charset="0"/>
                <a:cs typeface="Times New Roman" panose="02020603050405020304" pitchFamily="18" charset="0"/>
              </a:rPr>
              <a:t>No poder adaptarse a lo que inicio el estrés</a:t>
            </a:r>
          </a:p>
          <a:p>
            <a:pPr marL="342900" indent="-342900">
              <a:buFont typeface="Wingdings" panose="05000000000000000000" pitchFamily="2" charset="2"/>
              <a:buChar char="Ø"/>
            </a:pPr>
            <a:r>
              <a:rPr lang="es-HN" sz="2400" dirty="0">
                <a:latin typeface="Times New Roman" panose="02020603050405020304" pitchFamily="18" charset="0"/>
                <a:cs typeface="Times New Roman" panose="02020603050405020304" pitchFamily="18" charset="0"/>
              </a:rPr>
              <a:t>Disfunción personal, social, familiar, educacional</a:t>
            </a:r>
          </a:p>
          <a:p>
            <a:pPr marL="342900" indent="-342900">
              <a:buFont typeface="Wingdings" panose="05000000000000000000" pitchFamily="2" charset="2"/>
              <a:buChar char="Ø"/>
            </a:pPr>
            <a:r>
              <a:rPr lang="es-HN" sz="2400" dirty="0">
                <a:latin typeface="Times New Roman" panose="02020603050405020304" pitchFamily="18" charset="0"/>
                <a:cs typeface="Times New Roman" panose="02020603050405020304" pitchFamily="18" charset="0"/>
              </a:rPr>
              <a:t>Dura mas de 6 meses después de un evento traumático</a:t>
            </a:r>
          </a:p>
        </p:txBody>
      </p:sp>
    </p:spTree>
    <p:extLst>
      <p:ext uri="{BB962C8B-B14F-4D97-AF65-F5344CB8AC3E}">
        <p14:creationId xmlns:p14="http://schemas.microsoft.com/office/powerpoint/2010/main" val="3086920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99EB-BA1E-4D95-8298-E3A3BC8548C7}"/>
              </a:ext>
            </a:extLst>
          </p:cNvPr>
          <p:cNvSpPr>
            <a:spLocks noGrp="1"/>
          </p:cNvSpPr>
          <p:nvPr>
            <p:ph type="title"/>
          </p:nvPr>
        </p:nvSpPr>
        <p:spPr>
          <a:xfrm>
            <a:off x="4951141" y="315905"/>
            <a:ext cx="6737634" cy="1450757"/>
          </a:xfrm>
        </p:spPr>
        <p:txBody>
          <a:bodyPr>
            <a:normAutofit/>
          </a:bodyPr>
          <a:lstStyle/>
          <a:p>
            <a:pPr algn="ctr"/>
            <a:r>
              <a:rPr lang="es-HN" sz="3700" b="1" dirty="0">
                <a:solidFill>
                  <a:schemeClr val="accent2"/>
                </a:solidFill>
                <a:latin typeface="Times New Roman" panose="02020603050405020304" pitchFamily="18" charset="0"/>
                <a:cs typeface="Times New Roman" panose="02020603050405020304" pitchFamily="18" charset="0"/>
              </a:rPr>
              <a:t>Trastorno de estrés postraumático</a:t>
            </a:r>
          </a:p>
        </p:txBody>
      </p:sp>
      <p:sp>
        <p:nvSpPr>
          <p:cNvPr id="5131" name="Content Placeholder 2">
            <a:extLst>
              <a:ext uri="{FF2B5EF4-FFF2-40B4-BE49-F238E27FC236}">
                <a16:creationId xmlns:a16="http://schemas.microsoft.com/office/drawing/2014/main" id="{D6B14F3E-9CD4-4842-A3A8-E659412F9182}"/>
              </a:ext>
            </a:extLst>
          </p:cNvPr>
          <p:cNvSpPr>
            <a:spLocks noGrp="1"/>
          </p:cNvSpPr>
          <p:nvPr>
            <p:ph idx="1"/>
          </p:nvPr>
        </p:nvSpPr>
        <p:spPr>
          <a:xfrm>
            <a:off x="5687122" y="1766662"/>
            <a:ext cx="6400800" cy="4165787"/>
          </a:xfrm>
        </p:spPr>
        <p:txBody>
          <a:bodyPr>
            <a:normAutofit lnSpcReduction="10000"/>
          </a:bodyPr>
          <a:lstStyle/>
          <a:p>
            <a:pPr marL="0" indent="0">
              <a:buNone/>
            </a:pPr>
            <a:r>
              <a:rPr lang="es-HN" sz="2200" dirty="0">
                <a:latin typeface="Times New Roman" panose="02020603050405020304" pitchFamily="18" charset="0"/>
                <a:cs typeface="Times New Roman" panose="02020603050405020304" pitchFamily="18" charset="0"/>
              </a:rPr>
              <a:t>Indicadores: </a:t>
            </a:r>
          </a:p>
          <a:p>
            <a:pPr>
              <a:buClr>
                <a:schemeClr val="tx1"/>
              </a:buClr>
              <a:buFont typeface="Wingdings" panose="05000000000000000000" pitchFamily="2" charset="2"/>
              <a:buChar char="Ø"/>
            </a:pPr>
            <a:r>
              <a:rPr lang="es-HN" sz="2200" dirty="0" err="1">
                <a:latin typeface="Times New Roman" panose="02020603050405020304" pitchFamily="18" charset="0"/>
                <a:cs typeface="Times New Roman" panose="02020603050405020304" pitchFamily="18" charset="0"/>
              </a:rPr>
              <a:t>Re-experimentar</a:t>
            </a:r>
            <a:r>
              <a:rPr lang="es-HN" sz="2200" dirty="0">
                <a:latin typeface="Times New Roman" panose="02020603050405020304" pitchFamily="18" charset="0"/>
                <a:cs typeface="Times New Roman" panose="02020603050405020304" pitchFamily="18" charset="0"/>
              </a:rPr>
              <a:t> </a:t>
            </a:r>
          </a:p>
          <a:p>
            <a:pPr>
              <a:buClr>
                <a:schemeClr val="tx1"/>
              </a:buClr>
              <a:buFont typeface="Wingdings" panose="05000000000000000000" pitchFamily="2" charset="2"/>
              <a:buChar char="Ø"/>
            </a:pPr>
            <a:r>
              <a:rPr lang="es-HN" sz="2200" dirty="0">
                <a:latin typeface="Times New Roman" panose="02020603050405020304" pitchFamily="18" charset="0"/>
                <a:cs typeface="Times New Roman" panose="02020603050405020304" pitchFamily="18" charset="0"/>
              </a:rPr>
              <a:t>Memorias intrusivas </a:t>
            </a:r>
          </a:p>
          <a:p>
            <a:pPr>
              <a:buClr>
                <a:schemeClr val="tx1"/>
              </a:buClr>
              <a:buFont typeface="Wingdings" panose="05000000000000000000" pitchFamily="2" charset="2"/>
              <a:buChar char="Ø"/>
            </a:pPr>
            <a:r>
              <a:rPr lang="es-HN" sz="2200" dirty="0">
                <a:latin typeface="Times New Roman" panose="02020603050405020304" pitchFamily="18" charset="0"/>
                <a:cs typeface="Times New Roman" panose="02020603050405020304" pitchFamily="18" charset="0"/>
              </a:rPr>
              <a:t>Pesadillas –sensaciones </a:t>
            </a:r>
            <a:r>
              <a:rPr lang="es-HN" sz="2200" dirty="0" err="1">
                <a:latin typeface="Times New Roman" panose="02020603050405020304" pitchFamily="18" charset="0"/>
                <a:cs typeface="Times New Roman" panose="02020603050405020304" pitchFamily="18" charset="0"/>
              </a:rPr>
              <a:t>fisicas</a:t>
            </a:r>
            <a:endParaRPr lang="es-HN" sz="2200" dirty="0">
              <a:latin typeface="Times New Roman" panose="02020603050405020304" pitchFamily="18" charset="0"/>
              <a:cs typeface="Times New Roman" panose="02020603050405020304" pitchFamily="18" charset="0"/>
            </a:endParaRPr>
          </a:p>
          <a:p>
            <a:pPr>
              <a:buClr>
                <a:schemeClr val="tx1"/>
              </a:buClr>
              <a:buFont typeface="Wingdings" panose="05000000000000000000" pitchFamily="2" charset="2"/>
              <a:buChar char="Ø"/>
            </a:pPr>
            <a:r>
              <a:rPr lang="es-HN" sz="2200" dirty="0">
                <a:latin typeface="Times New Roman" panose="02020603050405020304" pitchFamily="18" charset="0"/>
                <a:cs typeface="Times New Roman" panose="02020603050405020304" pitchFamily="18" charset="0"/>
              </a:rPr>
              <a:t>Evitación</a:t>
            </a:r>
          </a:p>
          <a:p>
            <a:pPr>
              <a:buClr>
                <a:schemeClr val="tx1"/>
              </a:buClr>
              <a:buFont typeface="Wingdings" panose="05000000000000000000" pitchFamily="2" charset="2"/>
              <a:buChar char="Ø"/>
            </a:pPr>
            <a:r>
              <a:rPr lang="es-HN" sz="2200" dirty="0">
                <a:latin typeface="Times New Roman" panose="02020603050405020304" pitchFamily="18" charset="0"/>
                <a:cs typeface="Times New Roman" panose="02020603050405020304" pitchFamily="18" charset="0"/>
              </a:rPr>
              <a:t>Hipervigilancia</a:t>
            </a:r>
          </a:p>
          <a:p>
            <a:pPr>
              <a:buClr>
                <a:schemeClr val="tx1"/>
              </a:buClr>
              <a:buFont typeface="Wingdings" panose="05000000000000000000" pitchFamily="2" charset="2"/>
              <a:buChar char="Ø"/>
            </a:pPr>
            <a:r>
              <a:rPr lang="es-HN" sz="2200" dirty="0">
                <a:latin typeface="Times New Roman" panose="02020603050405020304" pitchFamily="18" charset="0"/>
                <a:cs typeface="Times New Roman" panose="02020603050405020304" pitchFamily="18" charset="0"/>
              </a:rPr>
              <a:t>Deterioro en el aspecto principal de la vida</a:t>
            </a:r>
          </a:p>
          <a:p>
            <a:pPr>
              <a:buClr>
                <a:schemeClr val="tx1"/>
              </a:buClr>
              <a:buFont typeface="Wingdings" panose="05000000000000000000" pitchFamily="2" charset="2"/>
              <a:buChar char="Ø"/>
            </a:pPr>
            <a:r>
              <a:rPr lang="es-HN" sz="2200" dirty="0">
                <a:latin typeface="Times New Roman" panose="02020603050405020304" pitchFamily="18" charset="0"/>
                <a:cs typeface="Times New Roman" panose="02020603050405020304" pitchFamily="18" charset="0"/>
              </a:rPr>
              <a:t>Disfunción personal, social, familiar, educacional</a:t>
            </a:r>
          </a:p>
          <a:p>
            <a:pPr>
              <a:buClr>
                <a:schemeClr val="tx1"/>
              </a:buClr>
              <a:buFont typeface="Wingdings" panose="05000000000000000000" pitchFamily="2" charset="2"/>
              <a:buChar char="Ø"/>
            </a:pPr>
            <a:endParaRPr lang="es-HN" sz="2000" dirty="0">
              <a:latin typeface="Times New Roman" panose="02020603050405020304" pitchFamily="18" charset="0"/>
              <a:cs typeface="Times New Roman" panose="02020603050405020304" pitchFamily="18" charset="0"/>
            </a:endParaRPr>
          </a:p>
          <a:p>
            <a:pPr>
              <a:buClr>
                <a:schemeClr val="tx1"/>
              </a:buClr>
              <a:buFont typeface="Wingdings" panose="05000000000000000000" pitchFamily="2" charset="2"/>
              <a:buChar char="Ø"/>
            </a:pPr>
            <a:endParaRPr lang="es-HN" dirty="0"/>
          </a:p>
        </p:txBody>
      </p:sp>
      <p:pic>
        <p:nvPicPr>
          <p:cNvPr id="4" name="Picture 4" descr="Image result for ptsd&quot;">
            <a:extLst>
              <a:ext uri="{FF2B5EF4-FFF2-40B4-BE49-F238E27FC236}">
                <a16:creationId xmlns:a16="http://schemas.microsoft.com/office/drawing/2014/main" id="{D78C1266-524D-42AE-AC1B-709578E6DD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3" r="3580" b="2"/>
          <a:stretch/>
        </p:blipFill>
        <p:spPr bwMode="auto">
          <a:xfrm>
            <a:off x="607495" y="673565"/>
            <a:ext cx="4677284" cy="359735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29E40F3A-1CCA-499B-AB31-DFA97B68D5C7}"/>
              </a:ext>
            </a:extLst>
          </p:cNvPr>
          <p:cNvSpPr txBox="1"/>
          <p:nvPr/>
        </p:nvSpPr>
        <p:spPr>
          <a:xfrm>
            <a:off x="10349947" y="6386729"/>
            <a:ext cx="133882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(ICD, 2020)</a:t>
            </a:r>
          </a:p>
        </p:txBody>
      </p:sp>
    </p:spTree>
    <p:extLst>
      <p:ext uri="{BB962C8B-B14F-4D97-AF65-F5344CB8AC3E}">
        <p14:creationId xmlns:p14="http://schemas.microsoft.com/office/powerpoint/2010/main" val="1044326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70680-97DB-469D-B9C6-9E069E57D635}"/>
              </a:ext>
            </a:extLst>
          </p:cNvPr>
          <p:cNvSpPr>
            <a:spLocks noGrp="1"/>
          </p:cNvSpPr>
          <p:nvPr>
            <p:ph type="title"/>
          </p:nvPr>
        </p:nvSpPr>
        <p:spPr>
          <a:xfrm>
            <a:off x="6393099" y="234410"/>
            <a:ext cx="5780316" cy="1817414"/>
          </a:xfrm>
        </p:spPr>
        <p:txBody>
          <a:bodyPr vert="horz" lIns="91440" tIns="45720" rIns="91440" bIns="45720" rtlCol="0">
            <a:normAutofit fontScale="90000"/>
          </a:bodyPr>
          <a:lstStyle/>
          <a:p>
            <a:pPr algn="ctr"/>
            <a:r>
              <a:rPr lang="en-US" sz="3400" b="1" dirty="0">
                <a:solidFill>
                  <a:schemeClr val="accent2"/>
                </a:solidFill>
                <a:latin typeface="Times New Roman" panose="02020603050405020304" pitchFamily="18" charset="0"/>
                <a:cs typeface="Times New Roman" panose="02020603050405020304" pitchFamily="18" charset="0"/>
              </a:rPr>
              <a:t>TRASTORNO COMPLEJO DE ESTRÉS </a:t>
            </a:r>
            <a:r>
              <a:rPr lang="en-US" sz="3400" b="1" dirty="0" err="1">
                <a:solidFill>
                  <a:schemeClr val="accent2"/>
                </a:solidFill>
                <a:latin typeface="Times New Roman" panose="02020603050405020304" pitchFamily="18" charset="0"/>
                <a:cs typeface="Times New Roman" panose="02020603050405020304" pitchFamily="18" charset="0"/>
              </a:rPr>
              <a:t>PostTRAUMÁTICO</a:t>
            </a:r>
            <a:r>
              <a:rPr lang="en-US" sz="3400" b="1" dirty="0">
                <a:solidFill>
                  <a:schemeClr val="accent2"/>
                </a:solidFill>
                <a:latin typeface="Times New Roman" panose="02020603050405020304" pitchFamily="18" charset="0"/>
                <a:cs typeface="Times New Roman" panose="02020603050405020304" pitchFamily="18" charset="0"/>
              </a:rPr>
              <a:t> (TCEPT)</a:t>
            </a:r>
          </a:p>
        </p:txBody>
      </p:sp>
      <p:sp>
        <p:nvSpPr>
          <p:cNvPr id="7196" name="Content Placeholder 7195">
            <a:extLst>
              <a:ext uri="{FF2B5EF4-FFF2-40B4-BE49-F238E27FC236}">
                <a16:creationId xmlns:a16="http://schemas.microsoft.com/office/drawing/2014/main" id="{3C5097BA-74D0-4993-9CAD-5AED95F3525D}"/>
              </a:ext>
            </a:extLst>
          </p:cNvPr>
          <p:cNvSpPr>
            <a:spLocks noGrp="1"/>
          </p:cNvSpPr>
          <p:nvPr>
            <p:ph idx="1"/>
          </p:nvPr>
        </p:nvSpPr>
        <p:spPr>
          <a:xfrm>
            <a:off x="6822378" y="2130843"/>
            <a:ext cx="5127172" cy="3670180"/>
          </a:xfrm>
        </p:spPr>
        <p:txBody>
          <a:bodyPr>
            <a:normAutofit fontScale="92500" lnSpcReduction="20000"/>
          </a:bodyPr>
          <a:lstStyle/>
          <a:p>
            <a:pPr>
              <a:buFont typeface="Arial" panose="020B0604020202020204" pitchFamily="34" charset="0"/>
              <a:buChar char="•"/>
            </a:pPr>
            <a:r>
              <a:rPr lang="es-ES" sz="2800" dirty="0">
                <a:latin typeface="Times New Roman" panose="02020603050405020304" pitchFamily="18" charset="0"/>
                <a:cs typeface="Times New Roman" panose="02020603050405020304" pitchFamily="18" charset="0"/>
              </a:rPr>
              <a:t>Todas las personas con TEPT también cumplen con los criterios para el TCEPT.</a:t>
            </a:r>
          </a:p>
          <a:p>
            <a:pPr>
              <a:buFont typeface="Arial" panose="020B0604020202020204" pitchFamily="34" charset="0"/>
              <a:buChar char="•"/>
            </a:pPr>
            <a:endParaRPr lang="es-E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s-ES" sz="2800" dirty="0">
                <a:latin typeface="Times New Roman" panose="02020603050405020304" pitchFamily="18" charset="0"/>
                <a:cs typeface="Times New Roman" panose="02020603050405020304" pitchFamily="18" charset="0"/>
              </a:rPr>
              <a:t>Los síntomas adicionales incluyen:</a:t>
            </a:r>
          </a:p>
          <a:p>
            <a:pPr lvl="1"/>
            <a:r>
              <a:rPr lang="es-ES" sz="2600" dirty="0">
                <a:latin typeface="Times New Roman" panose="02020603050405020304" pitchFamily="18" charset="0"/>
                <a:cs typeface="Times New Roman" panose="02020603050405020304" pitchFamily="18" charset="0"/>
              </a:rPr>
              <a:t>Regulación de afecto</a:t>
            </a:r>
          </a:p>
          <a:p>
            <a:pPr lvl="1"/>
            <a:r>
              <a:rPr lang="es-ES" sz="2600" dirty="0">
                <a:latin typeface="Times New Roman" panose="02020603050405020304" pitchFamily="18" charset="0"/>
                <a:cs typeface="Times New Roman" panose="02020603050405020304" pitchFamily="18" charset="0"/>
              </a:rPr>
              <a:t>Autoconcepto negativo</a:t>
            </a:r>
          </a:p>
          <a:p>
            <a:pPr lvl="1"/>
            <a:r>
              <a:rPr lang="es-ES" sz="2600" dirty="0">
                <a:latin typeface="Times New Roman" panose="02020603050405020304" pitchFamily="18" charset="0"/>
                <a:cs typeface="Times New Roman" panose="02020603050405020304" pitchFamily="18" charset="0"/>
              </a:rPr>
              <a:t>Disturbios interpersonales</a:t>
            </a:r>
            <a:endParaRPr lang="en-US" sz="2200" dirty="0">
              <a:latin typeface="Times New Roman" panose="02020603050405020304" pitchFamily="18" charset="0"/>
              <a:cs typeface="Times New Roman" panose="02020603050405020304" pitchFamily="18" charset="0"/>
            </a:endParaRPr>
          </a:p>
        </p:txBody>
      </p:sp>
      <p:pic>
        <p:nvPicPr>
          <p:cNvPr id="17" name="Content Placeholder 16">
            <a:extLst>
              <a:ext uri="{FF2B5EF4-FFF2-40B4-BE49-F238E27FC236}">
                <a16:creationId xmlns:a16="http://schemas.microsoft.com/office/drawing/2014/main" id="{1CDEF68E-810F-4BEB-8D62-B950C5E8C59A}"/>
              </a:ext>
            </a:extLst>
          </p:cNvPr>
          <p:cNvPicPr>
            <a:picLocks/>
          </p:cNvPicPr>
          <p:nvPr/>
        </p:nvPicPr>
        <p:blipFill rotWithShape="1">
          <a:blip r:embed="rId3"/>
          <a:srcRect l="15988" t="12378" r="42224" b="28126"/>
          <a:stretch/>
        </p:blipFill>
        <p:spPr bwMode="auto">
          <a:xfrm>
            <a:off x="100361" y="125786"/>
            <a:ext cx="6431720" cy="5985082"/>
          </a:xfrm>
          <a:prstGeom prst="rect">
            <a:avLst/>
          </a:prstGeom>
          <a:extLst>
            <a:ext uri="{53640926-AAD7-44D8-BBD7-CCE9431645EC}">
              <a14:shadowObscured xmlns:a14="http://schemas.microsoft.com/office/drawing/2010/main"/>
            </a:ext>
          </a:extLst>
        </p:spPr>
      </p:pic>
      <p:sp>
        <p:nvSpPr>
          <p:cNvPr id="42" name="TextBox 41">
            <a:extLst>
              <a:ext uri="{FF2B5EF4-FFF2-40B4-BE49-F238E27FC236}">
                <a16:creationId xmlns:a16="http://schemas.microsoft.com/office/drawing/2014/main" id="{24890D84-5CBB-4A15-99B5-8840B853F6BF}"/>
              </a:ext>
            </a:extLst>
          </p:cNvPr>
          <p:cNvSpPr txBox="1"/>
          <p:nvPr/>
        </p:nvSpPr>
        <p:spPr>
          <a:xfrm>
            <a:off x="10349947" y="6386729"/>
            <a:ext cx="133882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(ICD, 2020)</a:t>
            </a:r>
          </a:p>
        </p:txBody>
      </p:sp>
    </p:spTree>
    <p:extLst>
      <p:ext uri="{BB962C8B-B14F-4D97-AF65-F5344CB8AC3E}">
        <p14:creationId xmlns:p14="http://schemas.microsoft.com/office/powerpoint/2010/main" val="3887650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9BEA-9FEA-4DB7-B4DC-94AF3F48A7D7}"/>
              </a:ext>
            </a:extLst>
          </p:cNvPr>
          <p:cNvSpPr>
            <a:spLocks noGrp="1"/>
          </p:cNvSpPr>
          <p:nvPr>
            <p:ph type="title"/>
          </p:nvPr>
        </p:nvSpPr>
        <p:spPr/>
        <p:txBody>
          <a:bodyPr>
            <a:normAutofit/>
          </a:bodyPr>
          <a:lstStyle/>
          <a:p>
            <a:pPr algn="ctr"/>
            <a:r>
              <a:rPr lang="es-HN" sz="4000" b="1" dirty="0">
                <a:latin typeface="Times New Roman" panose="02020603050405020304" pitchFamily="18" charset="0"/>
                <a:cs typeface="Times New Roman" panose="02020603050405020304" pitchFamily="18" charset="0"/>
              </a:rPr>
              <a:t>Objetivos de aprendizaje </a:t>
            </a:r>
          </a:p>
        </p:txBody>
      </p:sp>
      <p:sp>
        <p:nvSpPr>
          <p:cNvPr id="3" name="Content Placeholder 2">
            <a:extLst>
              <a:ext uri="{FF2B5EF4-FFF2-40B4-BE49-F238E27FC236}">
                <a16:creationId xmlns:a16="http://schemas.microsoft.com/office/drawing/2014/main" id="{4B1FCF27-EB58-47CD-A1A0-920379DD6B4B}"/>
              </a:ext>
            </a:extLst>
          </p:cNvPr>
          <p:cNvSpPr>
            <a:spLocks noGrp="1"/>
          </p:cNvSpPr>
          <p:nvPr>
            <p:ph idx="1"/>
          </p:nvPr>
        </p:nvSpPr>
        <p:spPr>
          <a:xfrm>
            <a:off x="912413" y="1853754"/>
            <a:ext cx="10920538" cy="3793624"/>
          </a:xfrm>
        </p:spPr>
        <p:txBody>
          <a:bodyPr>
            <a:normAutofit/>
          </a:bodyPr>
          <a:lstStyle/>
          <a:p>
            <a:pPr>
              <a:buFont typeface="Wingdings" panose="05000000000000000000" pitchFamily="2" charset="2"/>
              <a:buChar char="ü"/>
            </a:pPr>
            <a:r>
              <a:rPr lang="es-HN" sz="2800" dirty="0">
                <a:latin typeface="Times New Roman" panose="02020603050405020304" pitchFamily="18" charset="0"/>
                <a:cs typeface="Times New Roman" panose="02020603050405020304" pitchFamily="18" charset="0"/>
              </a:rPr>
              <a:t>Reconocer contexto de pobreza, violencia y trauma que genera el uso temprano de Drogas.</a:t>
            </a:r>
          </a:p>
          <a:p>
            <a:pPr>
              <a:buFont typeface="Wingdings" panose="05000000000000000000" pitchFamily="2" charset="2"/>
              <a:buChar char="ü"/>
            </a:pPr>
            <a:r>
              <a:rPr lang="es-HN" sz="2800" dirty="0">
                <a:latin typeface="Times New Roman" panose="02020603050405020304" pitchFamily="18" charset="0"/>
                <a:cs typeface="Times New Roman" panose="02020603050405020304" pitchFamily="18" charset="0"/>
              </a:rPr>
              <a:t>La conexión entre el trauma y las adicciones. </a:t>
            </a:r>
          </a:p>
          <a:p>
            <a:pPr>
              <a:buFont typeface="Wingdings" panose="05000000000000000000" pitchFamily="2" charset="2"/>
              <a:buChar char="ü"/>
            </a:pPr>
            <a:r>
              <a:rPr lang="es-HN" sz="2800" dirty="0">
                <a:latin typeface="Times New Roman" panose="02020603050405020304" pitchFamily="18" charset="0"/>
                <a:cs typeface="Times New Roman" panose="02020603050405020304" pitchFamily="18" charset="0"/>
              </a:rPr>
              <a:t>Identificar los factores de riesgo en adolescentes. </a:t>
            </a:r>
          </a:p>
          <a:p>
            <a:pPr>
              <a:buFont typeface="Wingdings" panose="05000000000000000000" pitchFamily="2" charset="2"/>
              <a:buChar char="ü"/>
            </a:pPr>
            <a:r>
              <a:rPr lang="es-HN" sz="2800" dirty="0">
                <a:latin typeface="Times New Roman" panose="02020603050405020304" pitchFamily="18" charset="0"/>
                <a:cs typeface="Times New Roman" panose="02020603050405020304" pitchFamily="18" charset="0"/>
              </a:rPr>
              <a:t>La resiliencia, sugerencias para implementar con jóvenes en riesgos de acuerdo a la literatura reciente. </a:t>
            </a:r>
          </a:p>
        </p:txBody>
      </p:sp>
    </p:spTree>
    <p:extLst>
      <p:ext uri="{BB962C8B-B14F-4D97-AF65-F5344CB8AC3E}">
        <p14:creationId xmlns:p14="http://schemas.microsoft.com/office/powerpoint/2010/main" val="177081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herapy Concepts Everyone Needs to Know | NAMI: National Alliance ...">
            <a:extLst>
              <a:ext uri="{FF2B5EF4-FFF2-40B4-BE49-F238E27FC236}">
                <a16:creationId xmlns:a16="http://schemas.microsoft.com/office/drawing/2014/main" id="{EE476457-2AEB-409E-B15C-6BBF9423E88C}"/>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33194" r="-1" b="10554"/>
          <a:stretch/>
        </p:blipFill>
        <p:spPr bwMode="auto">
          <a:xfrm>
            <a:off x="305" y="10"/>
            <a:ext cx="12191695"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75"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77" name="Rectangle 76">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9A88CBC8-3B70-410D-A806-FE0406C224B3}"/>
              </a:ext>
            </a:extLst>
          </p:cNvPr>
          <p:cNvSpPr>
            <a:spLocks noGrp="1"/>
          </p:cNvSpPr>
          <p:nvPr>
            <p:ph type="title"/>
          </p:nvPr>
        </p:nvSpPr>
        <p:spPr>
          <a:xfrm>
            <a:off x="347247" y="540921"/>
            <a:ext cx="3976074" cy="5351879"/>
          </a:xfrm>
        </p:spPr>
        <p:txBody>
          <a:bodyPr anchor="ctr">
            <a:normAutofit/>
          </a:bodyPr>
          <a:lstStyle/>
          <a:p>
            <a:r>
              <a:rPr lang="es-HN" sz="4800" b="1" dirty="0">
                <a:solidFill>
                  <a:schemeClr val="accent2"/>
                </a:solidFill>
                <a:latin typeface="Times New Roman" panose="02020603050405020304" pitchFamily="18" charset="0"/>
                <a:cs typeface="Times New Roman" panose="02020603050405020304" pitchFamily="18" charset="0"/>
              </a:rPr>
              <a:t>Métodos para proveer servicios </a:t>
            </a:r>
          </a:p>
        </p:txBody>
      </p:sp>
      <p:cxnSp>
        <p:nvCxnSpPr>
          <p:cNvPr id="79" name="Straight Connector 78">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4CC727C-78C9-4D1D-AA43-3F75A876831B}"/>
              </a:ext>
            </a:extLst>
          </p:cNvPr>
          <p:cNvSpPr>
            <a:spLocks noGrp="1"/>
          </p:cNvSpPr>
          <p:nvPr>
            <p:ph idx="1"/>
          </p:nvPr>
        </p:nvSpPr>
        <p:spPr>
          <a:xfrm>
            <a:off x="4670264" y="1193799"/>
            <a:ext cx="7174490" cy="5123279"/>
          </a:xfrm>
        </p:spPr>
        <p:txBody>
          <a:bodyPr anchor="ctr">
            <a:normAutofit/>
          </a:bodyPr>
          <a:lstStyle/>
          <a:p>
            <a:pPr marL="0" indent="0">
              <a:buNone/>
            </a:pPr>
            <a:r>
              <a:rPr lang="es-HN" sz="2800" dirty="0">
                <a:latin typeface="Times New Roman" panose="02020603050405020304" pitchFamily="18" charset="0"/>
                <a:cs typeface="Times New Roman" panose="02020603050405020304" pitchFamily="18" charset="0"/>
              </a:rPr>
              <a:t>Paciente presente de manera individual </a:t>
            </a:r>
          </a:p>
          <a:p>
            <a:pPr lvl="1"/>
            <a:r>
              <a:rPr lang="es-HN" dirty="0">
                <a:latin typeface="Times New Roman" panose="02020603050405020304" pitchFamily="18" charset="0"/>
                <a:cs typeface="Times New Roman" panose="02020603050405020304" pitchFamily="18" charset="0"/>
              </a:rPr>
              <a:t>En un consultorio tradicional (oficina) </a:t>
            </a:r>
          </a:p>
          <a:p>
            <a:pPr lvl="1"/>
            <a:r>
              <a:rPr lang="es-HN" dirty="0">
                <a:latin typeface="Times New Roman" panose="02020603050405020304" pitchFamily="18" charset="0"/>
                <a:cs typeface="Times New Roman" panose="02020603050405020304" pitchFamily="18" charset="0"/>
              </a:rPr>
              <a:t>En la comunidad (parques, vecindario, transportando de un lugar a otro)</a:t>
            </a:r>
          </a:p>
          <a:p>
            <a:pPr lvl="1"/>
            <a:r>
              <a:rPr lang="es-HN" dirty="0">
                <a:latin typeface="Times New Roman" panose="02020603050405020304" pitchFamily="18" charset="0"/>
                <a:cs typeface="Times New Roman" panose="02020603050405020304" pitchFamily="18" charset="0"/>
              </a:rPr>
              <a:t>En instituciones educacionales, hospitales, </a:t>
            </a:r>
          </a:p>
          <a:p>
            <a:pPr lvl="1"/>
            <a:r>
              <a:rPr lang="es-HN" dirty="0">
                <a:latin typeface="Times New Roman" panose="02020603050405020304" pitchFamily="18" charset="0"/>
                <a:cs typeface="Times New Roman" panose="02020603050405020304" pitchFamily="18" charset="0"/>
              </a:rPr>
              <a:t>En el hogar </a:t>
            </a:r>
          </a:p>
          <a:p>
            <a:pPr marL="0" indent="0">
              <a:buNone/>
            </a:pPr>
            <a:r>
              <a:rPr lang="es-HN" sz="2800" dirty="0">
                <a:latin typeface="Times New Roman" panose="02020603050405020304" pitchFamily="18" charset="0"/>
                <a:cs typeface="Times New Roman" panose="02020603050405020304" pitchFamily="18" charset="0"/>
              </a:rPr>
              <a:t>Paciente presente de manera grupal o familiar </a:t>
            </a:r>
          </a:p>
          <a:p>
            <a:pPr marL="0" indent="0">
              <a:buNone/>
            </a:pPr>
            <a:r>
              <a:rPr lang="es-HN" sz="2800" dirty="0">
                <a:latin typeface="Times New Roman" panose="02020603050405020304" pitchFamily="18" charset="0"/>
                <a:cs typeface="Times New Roman" panose="02020603050405020304" pitchFamily="18" charset="0"/>
              </a:rPr>
              <a:t>De manera virtual: individual, familiar, grupal</a:t>
            </a:r>
          </a:p>
          <a:p>
            <a:pPr lvl="1"/>
            <a:r>
              <a:rPr lang="es-HN" dirty="0">
                <a:latin typeface="Times New Roman" panose="02020603050405020304" pitchFamily="18" charset="0"/>
                <a:cs typeface="Times New Roman" panose="02020603050405020304" pitchFamily="18" charset="0"/>
              </a:rPr>
              <a:t>Por medio del </a:t>
            </a:r>
            <a:r>
              <a:rPr lang="es-HN" dirty="0" err="1">
                <a:latin typeface="Times New Roman" panose="02020603050405020304" pitchFamily="18" charset="0"/>
                <a:cs typeface="Times New Roman" panose="02020603050405020304" pitchFamily="18" charset="0"/>
              </a:rPr>
              <a:t>telesalud</a:t>
            </a:r>
            <a:r>
              <a:rPr lang="es-HN" dirty="0">
                <a:latin typeface="Times New Roman" panose="02020603050405020304" pitchFamily="18" charset="0"/>
                <a:cs typeface="Times New Roman" panose="02020603050405020304" pitchFamily="18" charset="0"/>
              </a:rPr>
              <a:t> (video) </a:t>
            </a:r>
          </a:p>
          <a:p>
            <a:pPr lvl="1"/>
            <a:r>
              <a:rPr lang="es-HN" dirty="0">
                <a:latin typeface="Times New Roman" panose="02020603050405020304" pitchFamily="18" charset="0"/>
                <a:cs typeface="Times New Roman" panose="02020603050405020304" pitchFamily="18" charset="0"/>
              </a:rPr>
              <a:t>Por llamadas telefónicas</a:t>
            </a:r>
          </a:p>
          <a:p>
            <a:pPr lvl="1"/>
            <a:r>
              <a:rPr lang="es-HN" dirty="0">
                <a:latin typeface="Times New Roman" panose="02020603050405020304" pitchFamily="18" charset="0"/>
                <a:cs typeface="Times New Roman" panose="02020603050405020304" pitchFamily="18" charset="0"/>
              </a:rPr>
              <a:t>Por mensajes de texto o conexión por redes sociales</a:t>
            </a:r>
          </a:p>
        </p:txBody>
      </p:sp>
      <p:sp>
        <p:nvSpPr>
          <p:cNvPr id="81"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54479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3" name="Picture 72">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75" name="Straight Connector 74">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D1552C3-867E-4DAC-8D36-6140C8D51CFC}"/>
              </a:ext>
            </a:extLst>
          </p:cNvPr>
          <p:cNvSpPr>
            <a:spLocks noGrp="1"/>
          </p:cNvSpPr>
          <p:nvPr>
            <p:ph type="title"/>
          </p:nvPr>
        </p:nvSpPr>
        <p:spPr>
          <a:xfrm>
            <a:off x="5272875" y="709155"/>
            <a:ext cx="6988664" cy="2908734"/>
          </a:xfrm>
        </p:spPr>
        <p:txBody>
          <a:bodyPr vert="horz" lIns="91440" tIns="45720" rIns="91440" bIns="0" rtlCol="0" anchor="b">
            <a:normAutofit/>
          </a:bodyPr>
          <a:lstStyle/>
          <a:p>
            <a:r>
              <a:rPr lang="es-HN" sz="5400" b="1" dirty="0">
                <a:latin typeface="Times New Roman" panose="02020603050405020304" pitchFamily="18" charset="0"/>
                <a:cs typeface="Times New Roman" panose="02020603050405020304" pitchFamily="18" charset="0"/>
              </a:rPr>
              <a:t>Intervenciones practicas</a:t>
            </a:r>
          </a:p>
        </p:txBody>
      </p:sp>
      <p:grpSp>
        <p:nvGrpSpPr>
          <p:cNvPr id="77" name="Group 76">
            <a:extLst>
              <a:ext uri="{FF2B5EF4-FFF2-40B4-BE49-F238E27FC236}">
                <a16:creationId xmlns:a16="http://schemas.microsoft.com/office/drawing/2014/main" id="{E22EE57C-D205-4084-9CBC-10143F4AF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8" y="482171"/>
            <a:ext cx="4641751" cy="5149101"/>
            <a:chOff x="632238" y="482171"/>
            <a:chExt cx="4641751" cy="5149101"/>
          </a:xfrm>
        </p:grpSpPr>
        <p:sp>
          <p:nvSpPr>
            <p:cNvPr id="78" name="Rectangle 77">
              <a:extLst>
                <a:ext uri="{FF2B5EF4-FFF2-40B4-BE49-F238E27FC236}">
                  <a16:creationId xmlns:a16="http://schemas.microsoft.com/office/drawing/2014/main" id="{FDDB07DB-7ABB-457C-8108-2EC46EEFF9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8" y="482171"/>
              <a:ext cx="4641751" cy="5149101"/>
            </a:xfrm>
            <a:prstGeom prst="rect">
              <a:avLst/>
            </a:prstGeom>
            <a:blipFill dpi="0" rotWithShape="1">
              <a:blip r:embed="rId3">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ACBA9F1-CB5D-4428-B72A-0BE92E967B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7" y="812507"/>
              <a:ext cx="4001652"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122" name="Picture 2" descr="intervención en crisis – Terapia Narrativa Coyoacan">
            <a:extLst>
              <a:ext uri="{FF2B5EF4-FFF2-40B4-BE49-F238E27FC236}">
                <a16:creationId xmlns:a16="http://schemas.microsoft.com/office/drawing/2014/main" id="{ABA260FC-B008-4A00-BE96-33D77299EC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85" r="6850" b="-2"/>
          <a:stretch/>
        </p:blipFill>
        <p:spPr bwMode="auto">
          <a:xfrm>
            <a:off x="1271223" y="1116345"/>
            <a:ext cx="3362141" cy="386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51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2F2B2-F0BA-4858-9E09-C5E3545A224A}"/>
              </a:ext>
            </a:extLst>
          </p:cNvPr>
          <p:cNvSpPr>
            <a:spLocks noGrp="1"/>
          </p:cNvSpPr>
          <p:nvPr>
            <p:ph type="title"/>
          </p:nvPr>
        </p:nvSpPr>
        <p:spPr>
          <a:xfrm>
            <a:off x="1116837" y="143175"/>
            <a:ext cx="10211599" cy="1450757"/>
          </a:xfrm>
        </p:spPr>
        <p:txBody>
          <a:bodyPr>
            <a:normAutofit/>
          </a:bodyPr>
          <a:lstStyle/>
          <a:p>
            <a:pPr algn="ctr"/>
            <a:r>
              <a:rPr lang="en-US" sz="3700" b="1" dirty="0">
                <a:latin typeface="Times New Roman" panose="02020603050405020304" pitchFamily="18" charset="0"/>
                <a:cs typeface="Times New Roman" panose="02020603050405020304" pitchFamily="18" charset="0"/>
              </a:rPr>
              <a:t>ENTREVISTA INFORMADA del TRAUMA</a:t>
            </a:r>
          </a:p>
        </p:txBody>
      </p:sp>
      <p:sp>
        <p:nvSpPr>
          <p:cNvPr id="3" name="Content Placeholder 2">
            <a:extLst>
              <a:ext uri="{FF2B5EF4-FFF2-40B4-BE49-F238E27FC236}">
                <a16:creationId xmlns:a16="http://schemas.microsoft.com/office/drawing/2014/main" id="{7E5EBEF8-D011-4E82-A244-D3DC5CA7A5C7}"/>
              </a:ext>
            </a:extLst>
          </p:cNvPr>
          <p:cNvSpPr>
            <a:spLocks noGrp="1"/>
          </p:cNvSpPr>
          <p:nvPr>
            <p:ph idx="1"/>
          </p:nvPr>
        </p:nvSpPr>
        <p:spPr>
          <a:xfrm>
            <a:off x="5744309" y="1837619"/>
            <a:ext cx="6534072" cy="4010873"/>
          </a:xfrm>
        </p:spPr>
        <p:txBody>
          <a:bodyPr>
            <a:normAutofit fontScale="92500" lnSpcReduction="20000"/>
          </a:bodyPr>
          <a:lstStyle/>
          <a:p>
            <a:pPr>
              <a:buFont typeface="Arial" panose="020B0604020202020204" pitchFamily="34" charset="0"/>
              <a:buChar char="•"/>
            </a:pPr>
            <a:r>
              <a:rPr lang="es-ES" sz="2400" dirty="0">
                <a:latin typeface="Times New Roman" panose="02020603050405020304" pitchFamily="18" charset="0"/>
                <a:cs typeface="Times New Roman" panose="02020603050405020304" pitchFamily="18" charset="0"/>
              </a:rPr>
              <a:t>Crear un ambiente seguro:</a:t>
            </a:r>
          </a:p>
          <a:p>
            <a:pPr lvl="1"/>
            <a:r>
              <a:rPr lang="es-ES" sz="2200" dirty="0">
                <a:latin typeface="Times New Roman" panose="02020603050405020304" pitchFamily="18" charset="0"/>
                <a:cs typeface="Times New Roman" panose="02020603050405020304" pitchFamily="18" charset="0"/>
              </a:rPr>
              <a:t>Use precauciones universales de cuidado.</a:t>
            </a:r>
          </a:p>
          <a:p>
            <a:pPr lvl="1"/>
            <a:r>
              <a:rPr lang="es-ES" sz="2200" dirty="0">
                <a:latin typeface="Times New Roman" panose="02020603050405020304" pitchFamily="18" charset="0"/>
                <a:cs typeface="Times New Roman" panose="02020603050405020304" pitchFamily="18" charset="0"/>
              </a:rPr>
              <a:t>La atención informada del trauma comienza en el primer contacto con los jóvenes.</a:t>
            </a:r>
          </a:p>
          <a:p>
            <a:pPr lvl="1"/>
            <a:r>
              <a:rPr lang="es-ES" sz="2200" dirty="0">
                <a:latin typeface="Times New Roman" panose="02020603050405020304" pitchFamily="18" charset="0"/>
                <a:cs typeface="Times New Roman" panose="02020603050405020304" pitchFamily="18" charset="0"/>
              </a:rPr>
              <a:t>Declaraciones de confort.</a:t>
            </a:r>
          </a:p>
          <a:p>
            <a:pPr>
              <a:buFont typeface="Arial" panose="020B0604020202020204" pitchFamily="34" charset="0"/>
              <a:buChar char="•"/>
            </a:pPr>
            <a:r>
              <a:rPr lang="es-ES" sz="2400" dirty="0">
                <a:latin typeface="Times New Roman" panose="02020603050405020304" pitchFamily="18" charset="0"/>
                <a:cs typeface="Times New Roman" panose="02020603050405020304" pitchFamily="18" charset="0"/>
              </a:rPr>
              <a:t>Construye relaciones y conectividad:</a:t>
            </a:r>
          </a:p>
          <a:p>
            <a:pPr lvl="1"/>
            <a:r>
              <a:rPr lang="es-ES" sz="2200" dirty="0">
                <a:latin typeface="Times New Roman" panose="02020603050405020304" pitchFamily="18" charset="0"/>
                <a:cs typeface="Times New Roman" panose="02020603050405020304" pitchFamily="18" charset="0"/>
              </a:rPr>
              <a:t>Consentimiento informado y divulgación completa.</a:t>
            </a:r>
          </a:p>
          <a:p>
            <a:pPr>
              <a:buFont typeface="Arial" panose="020B0604020202020204" pitchFamily="34" charset="0"/>
              <a:buChar char="•"/>
            </a:pPr>
            <a:r>
              <a:rPr lang="es-ES" sz="2400" dirty="0">
                <a:latin typeface="Times New Roman" panose="02020603050405020304" pitchFamily="18" charset="0"/>
                <a:cs typeface="Times New Roman" panose="02020603050405020304" pitchFamily="18" charset="0"/>
              </a:rPr>
              <a:t>Apoyo y enseñanza de la regulación emocional:</a:t>
            </a:r>
          </a:p>
          <a:p>
            <a:pPr lvl="1"/>
            <a:r>
              <a:rPr lang="es-ES" sz="2200" dirty="0">
                <a:latin typeface="Times New Roman" panose="02020603050405020304" pitchFamily="18" charset="0"/>
                <a:cs typeface="Times New Roman" panose="02020603050405020304" pitchFamily="18" charset="0"/>
              </a:rPr>
              <a:t>Evaluación constante de posibles molestias.</a:t>
            </a:r>
          </a:p>
          <a:p>
            <a:pPr lvl="1"/>
            <a:r>
              <a:rPr lang="es-ES" sz="2200" dirty="0">
                <a:latin typeface="Times New Roman" panose="02020603050405020304" pitchFamily="18" charset="0"/>
                <a:cs typeface="Times New Roman" panose="02020603050405020304" pitchFamily="18" charset="0"/>
              </a:rPr>
              <a:t>Gestionar crisis</a:t>
            </a:r>
            <a:endParaRPr lang="en-US" dirty="0">
              <a:latin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36027A16-C064-45AE-B86A-2B447DFA77EF}"/>
              </a:ext>
            </a:extLst>
          </p:cNvPr>
          <p:cNvGraphicFramePr/>
          <p:nvPr>
            <p:extLst>
              <p:ext uri="{D42A27DB-BD31-4B8C-83A1-F6EECF244321}">
                <p14:modId xmlns:p14="http://schemas.microsoft.com/office/powerpoint/2010/main" val="608699642"/>
              </p:ext>
            </p:extLst>
          </p:nvPr>
        </p:nvGraphicFramePr>
        <p:xfrm>
          <a:off x="321121" y="1593932"/>
          <a:ext cx="5423188" cy="4151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E29E3B5-119D-43FC-86D3-F1127BA3E625}"/>
              </a:ext>
            </a:extLst>
          </p:cNvPr>
          <p:cNvSpPr txBox="1"/>
          <p:nvPr/>
        </p:nvSpPr>
        <p:spPr>
          <a:xfrm>
            <a:off x="9411630" y="6345493"/>
            <a:ext cx="2352907" cy="369332"/>
          </a:xfrm>
          <a:prstGeom prst="rect">
            <a:avLst/>
          </a:prstGeom>
          <a:noFill/>
        </p:spPr>
        <p:txBody>
          <a:bodyPr wrap="square" rtlCol="0">
            <a:spAutoFit/>
          </a:bodyPr>
          <a:lstStyle/>
          <a:p>
            <a:r>
              <a:rPr lang="en-US" b="1" i="0" dirty="0">
                <a:solidFill>
                  <a:srgbClr val="FFFFFF"/>
                </a:solidFill>
                <a:effectLst/>
                <a:latin typeface="Times New Roman" panose="02020603050405020304" pitchFamily="18" charset="0"/>
                <a:cs typeface="Times New Roman" panose="02020603050405020304" pitchFamily="18" charset="0"/>
              </a:rPr>
              <a:t>(OVCTTAC, 2020)</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806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0D6AC-D3DF-4C14-96C9-B3311DE1DA14}"/>
              </a:ext>
            </a:extLst>
          </p:cNvPr>
          <p:cNvSpPr>
            <a:spLocks noGrp="1"/>
          </p:cNvSpPr>
          <p:nvPr>
            <p:ph type="title"/>
          </p:nvPr>
        </p:nvSpPr>
        <p:spPr>
          <a:xfrm>
            <a:off x="542203" y="169942"/>
            <a:ext cx="10816045" cy="1450757"/>
          </a:xfrm>
        </p:spPr>
        <p:txBody>
          <a:bodyPr>
            <a:normAutofit/>
          </a:bodyPr>
          <a:lstStyle/>
          <a:p>
            <a:pPr algn="ctr"/>
            <a:r>
              <a:rPr lang="es-ES" sz="4400" b="1" dirty="0">
                <a:latin typeface="Times New Roman" panose="02020603050405020304" pitchFamily="18" charset="0"/>
                <a:cs typeface="Times New Roman" panose="02020603050405020304" pitchFamily="18" charset="0"/>
              </a:rPr>
              <a:t>GESTIÓN DE CRISIS DURANTE LAS EVALUACIONES Y EVALUACIONES</a:t>
            </a:r>
            <a:endParaRPr lang="en-US" sz="44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0BCC5A5-88E6-4845-8B9B-B885246A7051}"/>
              </a:ext>
            </a:extLst>
          </p:cNvPr>
          <p:cNvSpPr>
            <a:spLocks noGrp="1"/>
          </p:cNvSpPr>
          <p:nvPr>
            <p:ph idx="1"/>
          </p:nvPr>
        </p:nvSpPr>
        <p:spPr>
          <a:xfrm>
            <a:off x="7743511" y="1867379"/>
            <a:ext cx="4448489" cy="3670180"/>
          </a:xfrm>
        </p:spPr>
        <p:txBody>
          <a:bodyPr>
            <a:normAutofit lnSpcReduction="10000"/>
          </a:bodyPr>
          <a:lstStyle/>
          <a:p>
            <a:pPr>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Divulgaciones</a:t>
            </a:r>
            <a:r>
              <a:rPr lang="en-US" sz="2800" dirty="0">
                <a:latin typeface="Times New Roman" panose="02020603050405020304" pitchFamily="18" charset="0"/>
                <a:cs typeface="Times New Roman" panose="02020603050405020304" pitchFamily="18" charset="0"/>
              </a:rPr>
              <a:t> de trauma.</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Pensamientos</a:t>
            </a:r>
            <a:r>
              <a:rPr lang="en-US" sz="2800" dirty="0">
                <a:latin typeface="Times New Roman" panose="02020603050405020304" pitchFamily="18" charset="0"/>
                <a:cs typeface="Times New Roman" panose="02020603050405020304" pitchFamily="18" charset="0"/>
              </a:rPr>
              <a:t> o </a:t>
            </a:r>
            <a:r>
              <a:rPr lang="en-US" sz="2800" dirty="0" err="1">
                <a:latin typeface="Times New Roman" panose="02020603050405020304" pitchFamily="18" charset="0"/>
                <a:cs typeface="Times New Roman" panose="02020603050405020304" pitchFamily="18" charset="0"/>
              </a:rPr>
              <a:t>sentimientos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suicidas</a:t>
            </a:r>
            <a:r>
              <a:rPr lang="en-US" sz="2800" dirty="0">
                <a:latin typeface="Times New Roman" panose="02020603050405020304" pitchFamily="18" charset="0"/>
                <a:cs typeface="Times New Roman" panose="02020603050405020304" pitchFamily="18" charset="0"/>
              </a:rPr>
              <a:t>.</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Violencia</a:t>
            </a:r>
            <a:r>
              <a:rPr lang="en-US" sz="2800" dirty="0">
                <a:latin typeface="Times New Roman" panose="02020603050405020304" pitchFamily="18" charset="0"/>
                <a:cs typeface="Times New Roman" panose="02020603050405020304" pitchFamily="18" charset="0"/>
              </a:rPr>
              <a:t>.</a:t>
            </a:r>
            <a:endParaRPr lang="en-US" dirty="0"/>
          </a:p>
          <a:p>
            <a:endParaRPr lang="en-US" dirty="0"/>
          </a:p>
        </p:txBody>
      </p:sp>
      <p:pic>
        <p:nvPicPr>
          <p:cNvPr id="5122" name="Picture 2" descr="Image result for crisis">
            <a:extLst>
              <a:ext uri="{FF2B5EF4-FFF2-40B4-BE49-F238E27FC236}">
                <a16:creationId xmlns:a16="http://schemas.microsoft.com/office/drawing/2014/main" id="{1713783A-B5F9-4EB4-B5FC-24E349B563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65" r="14446" b="1"/>
          <a:stretch/>
        </p:blipFill>
        <p:spPr bwMode="auto">
          <a:xfrm>
            <a:off x="687977" y="1867379"/>
            <a:ext cx="6909801" cy="388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57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3" name="Rectangle 70">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6154" name="Picture 72">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6155" name="Straight Connector 74">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6156" name="Rectangle 76">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El Método Socrático en el Proceso Creativo - Roastbrief">
            <a:extLst>
              <a:ext uri="{FF2B5EF4-FFF2-40B4-BE49-F238E27FC236}">
                <a16:creationId xmlns:a16="http://schemas.microsoft.com/office/drawing/2014/main" id="{DAE7CEEC-5A7C-4CFC-9A75-41A0B2FE7B48}"/>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l="6698" r="8860" b="1"/>
          <a:stretch/>
        </p:blipFill>
        <p:spPr bwMode="auto">
          <a:xfrm>
            <a:off x="0" y="-14288"/>
            <a:ext cx="12310891"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2AA46C9E-7D50-46D9-9256-076FDD0F8540}"/>
              </a:ext>
            </a:extLst>
          </p:cNvPr>
          <p:cNvSpPr txBox="1">
            <a:spLocks/>
          </p:cNvSpPr>
          <p:nvPr/>
        </p:nvSpPr>
        <p:spPr>
          <a:xfrm>
            <a:off x="4654297" y="992221"/>
            <a:ext cx="7537704" cy="4873558"/>
          </a:xfrm>
          <a:prstGeom prst="rect">
            <a:avLst/>
          </a:prstGeom>
        </p:spPr>
        <p:txBody>
          <a:bodyPr vert="horz" lIns="91440" tIns="45720" rIns="91440" bIns="0" rtlCol="0" anchor="ct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spcAft>
                <a:spcPts val="600"/>
              </a:spcAft>
            </a:pPr>
            <a:r>
              <a:rPr lang="en-US" sz="4800" b="1" dirty="0" err="1">
                <a:latin typeface="Times New Roman" panose="02020603050405020304" pitchFamily="18" charset="0"/>
                <a:cs typeface="Times New Roman" panose="02020603050405020304" pitchFamily="18" charset="0"/>
              </a:rPr>
              <a:t>Instrumentos</a:t>
            </a:r>
            <a:r>
              <a:rPr lang="en-US" sz="4800" b="1" dirty="0">
                <a:latin typeface="Times New Roman" panose="02020603050405020304" pitchFamily="18" charset="0"/>
                <a:cs typeface="Times New Roman" panose="02020603050405020304" pitchFamily="18" charset="0"/>
              </a:rPr>
              <a:t> para </a:t>
            </a:r>
            <a:r>
              <a:rPr lang="en-US" sz="4800" b="1" dirty="0" err="1">
                <a:latin typeface="Times New Roman" panose="02020603050405020304" pitchFamily="18" charset="0"/>
                <a:cs typeface="Times New Roman" panose="02020603050405020304" pitchFamily="18" charset="0"/>
              </a:rPr>
              <a:t>evaluar</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síntomas</a:t>
            </a:r>
            <a:r>
              <a:rPr lang="en-US" sz="4800" b="1" dirty="0">
                <a:latin typeface="Times New Roman" panose="02020603050405020304" pitchFamily="18" charset="0"/>
                <a:cs typeface="Times New Roman" panose="02020603050405020304" pitchFamily="18" charset="0"/>
              </a:rPr>
              <a:t> de</a:t>
            </a:r>
          </a:p>
          <a:p>
            <a:pPr algn="ctr">
              <a:spcAft>
                <a:spcPts val="600"/>
              </a:spcAft>
            </a:pPr>
            <a:r>
              <a:rPr lang="en-US" sz="4800" b="1" dirty="0">
                <a:latin typeface="Times New Roman" panose="02020603050405020304" pitchFamily="18" charset="0"/>
                <a:cs typeface="Times New Roman" panose="02020603050405020304" pitchFamily="18" charset="0"/>
              </a:rPr>
              <a:t>Trauma &amp; </a:t>
            </a:r>
            <a:r>
              <a:rPr lang="en-US" sz="4800" b="1" dirty="0" err="1">
                <a:latin typeface="Times New Roman" panose="02020603050405020304" pitchFamily="18" charset="0"/>
                <a:cs typeface="Times New Roman" panose="02020603050405020304" pitchFamily="18" charset="0"/>
              </a:rPr>
              <a:t>Adicción</a:t>
            </a:r>
            <a:endParaRPr lang="en-US" sz="4800" b="1" dirty="0">
              <a:latin typeface="Times New Roman" panose="02020603050405020304" pitchFamily="18" charset="0"/>
              <a:cs typeface="Times New Roman" panose="02020603050405020304" pitchFamily="18" charset="0"/>
            </a:endParaRPr>
          </a:p>
        </p:txBody>
      </p:sp>
      <p:cxnSp>
        <p:nvCxnSpPr>
          <p:cNvPr id="6157" name="Straight Connector 78">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3752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19D07-C754-4D8A-B948-552B18BA847D}"/>
              </a:ext>
            </a:extLst>
          </p:cNvPr>
          <p:cNvSpPr>
            <a:spLocks noGrp="1"/>
          </p:cNvSpPr>
          <p:nvPr>
            <p:ph type="title"/>
          </p:nvPr>
        </p:nvSpPr>
        <p:spPr>
          <a:xfrm>
            <a:off x="-223573" y="-447316"/>
            <a:ext cx="6002214" cy="3152742"/>
          </a:xfrm>
        </p:spPr>
        <p:txBody>
          <a:bodyPr vert="horz" lIns="91440" tIns="45720" rIns="91440" bIns="45720" rtlCol="0" anchor="ctr">
            <a:normAutofit/>
          </a:bodyPr>
          <a:lstStyle/>
          <a:p>
            <a:pPr algn="ctr"/>
            <a:r>
              <a:rPr lang="en-US" sz="3600" b="1" dirty="0">
                <a:latin typeface="Times New Roman" panose="02020603050405020304" pitchFamily="18" charset="0"/>
                <a:cs typeface="Times New Roman" panose="02020603050405020304" pitchFamily="18" charset="0"/>
              </a:rPr>
              <a:t>Lista de </a:t>
            </a:r>
            <a:r>
              <a:rPr lang="en-US" sz="3600" b="1" dirty="0" err="1">
                <a:latin typeface="Times New Roman" panose="02020603050405020304" pitchFamily="18" charset="0"/>
                <a:cs typeface="Times New Roman" panose="02020603050405020304" pitchFamily="18" charset="0"/>
              </a:rPr>
              <a:t>Síntomas</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Pediátricos</a:t>
            </a:r>
            <a:r>
              <a:rPr lang="en-US" sz="3600" b="1" dirty="0">
                <a:latin typeface="Times New Roman" panose="02020603050405020304" pitchFamily="18" charset="0"/>
                <a:cs typeface="Times New Roman" panose="02020603050405020304" pitchFamily="18" charset="0"/>
              </a:rPr>
              <a:t> (Pediatric Symptom Checklist- PSC-17)</a:t>
            </a:r>
          </a:p>
        </p:txBody>
      </p:sp>
      <p:pic>
        <p:nvPicPr>
          <p:cNvPr id="4" name="Picture 3" descr="A screenshot of a computer&#10;&#10;Description automatically generated">
            <a:extLst>
              <a:ext uri="{FF2B5EF4-FFF2-40B4-BE49-F238E27FC236}">
                <a16:creationId xmlns:a16="http://schemas.microsoft.com/office/drawing/2014/main" id="{9A5BAA14-AB16-4561-8429-C66AB3D49C67}"/>
              </a:ext>
            </a:extLst>
          </p:cNvPr>
          <p:cNvPicPr>
            <a:picLocks noChangeAspect="1"/>
          </p:cNvPicPr>
          <p:nvPr/>
        </p:nvPicPr>
        <p:blipFill rotWithShape="1">
          <a:blip r:embed="rId3"/>
          <a:srcRect l="27632" t="11731" r="26875" b="10351"/>
          <a:stretch/>
        </p:blipFill>
        <p:spPr>
          <a:xfrm>
            <a:off x="5778641" y="-63418"/>
            <a:ext cx="6413056" cy="6178468"/>
          </a:xfrm>
          <a:prstGeom prst="rect">
            <a:avLst/>
          </a:prstGeom>
        </p:spPr>
      </p:pic>
      <p:sp>
        <p:nvSpPr>
          <p:cNvPr id="5" name="TextBox 4">
            <a:extLst>
              <a:ext uri="{FF2B5EF4-FFF2-40B4-BE49-F238E27FC236}">
                <a16:creationId xmlns:a16="http://schemas.microsoft.com/office/drawing/2014/main" id="{CF939FDB-A784-47EB-A012-230FA783D1AB}"/>
              </a:ext>
            </a:extLst>
          </p:cNvPr>
          <p:cNvSpPr txBox="1"/>
          <p:nvPr/>
        </p:nvSpPr>
        <p:spPr>
          <a:xfrm>
            <a:off x="187571" y="2705426"/>
            <a:ext cx="5497252" cy="2585323"/>
          </a:xfrm>
          <a:prstGeom prst="rect">
            <a:avLst/>
          </a:prstGeom>
          <a:noFill/>
        </p:spPr>
        <p:txBody>
          <a:bodyPr wrap="square" rtlCol="0">
            <a:spAutoFit/>
          </a:bodyPr>
          <a:lstStyle/>
          <a:p>
            <a:r>
              <a:rPr lang="es-ES" dirty="0">
                <a:latin typeface="Times New Roman" panose="02020603050405020304" pitchFamily="18" charset="0"/>
                <a:cs typeface="Times New Roman" panose="02020603050405020304" pitchFamily="18" charset="0"/>
              </a:rPr>
              <a:t>Evaluación para los padres</a:t>
            </a:r>
          </a:p>
          <a:p>
            <a:r>
              <a:rPr lang="es-ES" dirty="0">
                <a:latin typeface="Times New Roman" panose="02020603050405020304" pitchFamily="18" charset="0"/>
                <a:cs typeface="Times New Roman" panose="02020603050405020304" pitchFamily="18" charset="0"/>
              </a:rPr>
              <a:t>Edad: 4-17</a:t>
            </a:r>
          </a:p>
          <a:p>
            <a:endParaRPr lang="es-ES" dirty="0">
              <a:latin typeface="Times New Roman" panose="02020603050405020304" pitchFamily="18" charset="0"/>
              <a:cs typeface="Times New Roman" panose="02020603050405020304" pitchFamily="18" charset="0"/>
            </a:endParaRPr>
          </a:p>
          <a:p>
            <a:endParaRPr lang="es-ES" dirty="0">
              <a:latin typeface="Times New Roman" panose="02020603050405020304" pitchFamily="18" charset="0"/>
              <a:cs typeface="Times New Roman" panose="02020603050405020304" pitchFamily="18" charset="0"/>
            </a:endParaRPr>
          </a:p>
          <a:p>
            <a:r>
              <a:rPr lang="es-ES" dirty="0">
                <a:latin typeface="Times New Roman" panose="02020603050405020304" pitchFamily="18" charset="0"/>
                <a:cs typeface="Times New Roman" panose="02020603050405020304" pitchFamily="18" charset="0"/>
              </a:rPr>
              <a:t>Puntaje:</a:t>
            </a:r>
          </a:p>
          <a:p>
            <a:r>
              <a:rPr lang="es-ES" dirty="0">
                <a:latin typeface="Times New Roman" panose="02020603050405020304" pitchFamily="18" charset="0"/>
                <a:cs typeface="Times New Roman" panose="02020603050405020304" pitchFamily="18" charset="0"/>
              </a:rPr>
              <a:t>Complete el cuadro sin sombra a la derecha: </a:t>
            </a:r>
          </a:p>
          <a:p>
            <a:r>
              <a:rPr lang="es-ES" dirty="0">
                <a:latin typeface="Times New Roman" panose="02020603050405020304" pitchFamily="18" charset="0"/>
                <a:cs typeface="Times New Roman" panose="02020603050405020304" pitchFamily="18" charset="0"/>
              </a:rPr>
              <a:t>"Nunca" = 0, "A veces" = 1, "A menudo" = 2.</a:t>
            </a:r>
          </a:p>
          <a:p>
            <a:r>
              <a:rPr lang="es-ES" dirty="0">
                <a:latin typeface="Times New Roman" panose="02020603050405020304" pitchFamily="18" charset="0"/>
                <a:cs typeface="Times New Roman" panose="02020603050405020304" pitchFamily="18" charset="0"/>
              </a:rPr>
              <a:t>Suma las columnas.</a:t>
            </a:r>
          </a:p>
          <a:p>
            <a:endParaRPr lang="es-ES" dirty="0"/>
          </a:p>
        </p:txBody>
      </p:sp>
      <p:sp>
        <p:nvSpPr>
          <p:cNvPr id="6" name="TextBox 5">
            <a:extLst>
              <a:ext uri="{FF2B5EF4-FFF2-40B4-BE49-F238E27FC236}">
                <a16:creationId xmlns:a16="http://schemas.microsoft.com/office/drawing/2014/main" id="{A461A053-E25B-470F-9883-5540B5A04E30}"/>
              </a:ext>
            </a:extLst>
          </p:cNvPr>
          <p:cNvSpPr txBox="1"/>
          <p:nvPr/>
        </p:nvSpPr>
        <p:spPr>
          <a:xfrm>
            <a:off x="9824225" y="6390196"/>
            <a:ext cx="221310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(UV Medicine, 2008)</a:t>
            </a:r>
          </a:p>
        </p:txBody>
      </p:sp>
      <p:pic>
        <p:nvPicPr>
          <p:cNvPr id="8" name="Picture 7">
            <a:extLst>
              <a:ext uri="{FF2B5EF4-FFF2-40B4-BE49-F238E27FC236}">
                <a16:creationId xmlns:a16="http://schemas.microsoft.com/office/drawing/2014/main" id="{82E0B560-5BA3-4E3B-9E3D-0D0FE557883E}"/>
              </a:ext>
            </a:extLst>
          </p:cNvPr>
          <p:cNvPicPr>
            <a:picLocks noChangeAspect="1"/>
          </p:cNvPicPr>
          <p:nvPr/>
        </p:nvPicPr>
        <p:blipFill rotWithShape="1">
          <a:blip r:embed="rId4"/>
          <a:srcRect l="57348" t="57398" r="31310" b="27643"/>
          <a:stretch/>
        </p:blipFill>
        <p:spPr>
          <a:xfrm>
            <a:off x="2642839" y="4832255"/>
            <a:ext cx="1382752" cy="1025913"/>
          </a:xfrm>
          <a:prstGeom prst="rect">
            <a:avLst/>
          </a:prstGeom>
        </p:spPr>
      </p:pic>
    </p:spTree>
    <p:extLst>
      <p:ext uri="{BB962C8B-B14F-4D97-AF65-F5344CB8AC3E}">
        <p14:creationId xmlns:p14="http://schemas.microsoft.com/office/powerpoint/2010/main" val="2673721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9729FC-9058-405C-BB15-F04C212F749D}"/>
              </a:ext>
            </a:extLst>
          </p:cNvPr>
          <p:cNvSpPr>
            <a:spLocks noGrp="1"/>
          </p:cNvSpPr>
          <p:nvPr>
            <p:ph idx="1"/>
          </p:nvPr>
        </p:nvSpPr>
        <p:spPr>
          <a:xfrm>
            <a:off x="282641" y="349529"/>
            <a:ext cx="5248364" cy="1936471"/>
          </a:xfrm>
        </p:spPr>
        <p:txBody>
          <a:bodyPr vert="horz" lIns="91440" tIns="91440" rIns="91440" bIns="91440" rtlCol="0">
            <a:normAutofit/>
          </a:bodyPr>
          <a:lstStyle/>
          <a:p>
            <a:pPr marL="0" indent="0" algn="ctr">
              <a:buNone/>
            </a:pPr>
            <a:r>
              <a:rPr lang="es-HN" sz="2800" b="1" cap="all" dirty="0">
                <a:latin typeface="Times New Roman" panose="02020603050405020304" pitchFamily="18" charset="0"/>
                <a:cs typeface="Times New Roman" panose="02020603050405020304" pitchFamily="18" charset="0"/>
              </a:rPr>
              <a:t>Cuestionario de Evaluación de Trauma en Adolescentes (CATS)</a:t>
            </a:r>
          </a:p>
        </p:txBody>
      </p:sp>
      <p:pic>
        <p:nvPicPr>
          <p:cNvPr id="4" name="Picture 3" descr="A screenshot of a computer&#10;&#10;Description automatically generated">
            <a:extLst>
              <a:ext uri="{FF2B5EF4-FFF2-40B4-BE49-F238E27FC236}">
                <a16:creationId xmlns:a16="http://schemas.microsoft.com/office/drawing/2014/main" id="{8A966E1D-7436-4772-9A6F-0E89A1CF1397}"/>
              </a:ext>
            </a:extLst>
          </p:cNvPr>
          <p:cNvPicPr>
            <a:picLocks noChangeAspect="1"/>
          </p:cNvPicPr>
          <p:nvPr/>
        </p:nvPicPr>
        <p:blipFill rotWithShape="1">
          <a:blip r:embed="rId3"/>
          <a:srcRect l="26250" t="14414" r="24797" b="5405"/>
          <a:stretch/>
        </p:blipFill>
        <p:spPr>
          <a:xfrm>
            <a:off x="5631269" y="148807"/>
            <a:ext cx="6378673" cy="5876851"/>
          </a:xfrm>
          <a:prstGeom prst="rect">
            <a:avLst/>
          </a:prstGeom>
        </p:spPr>
      </p:pic>
      <p:sp>
        <p:nvSpPr>
          <p:cNvPr id="2" name="TextBox 1">
            <a:extLst>
              <a:ext uri="{FF2B5EF4-FFF2-40B4-BE49-F238E27FC236}">
                <a16:creationId xmlns:a16="http://schemas.microsoft.com/office/drawing/2014/main" id="{E04C9AF3-A36A-4473-B008-1E50C5F0CB58}"/>
              </a:ext>
            </a:extLst>
          </p:cNvPr>
          <p:cNvSpPr txBox="1"/>
          <p:nvPr/>
        </p:nvSpPr>
        <p:spPr>
          <a:xfrm>
            <a:off x="758284" y="2490281"/>
            <a:ext cx="2892523" cy="1877437"/>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Evaluacion</a:t>
            </a:r>
            <a:r>
              <a:rPr lang="en-US" sz="2000" dirty="0">
                <a:latin typeface="Times New Roman" panose="02020603050405020304" pitchFamily="18" charset="0"/>
                <a:cs typeface="Times New Roman" panose="02020603050405020304" pitchFamily="18" charset="0"/>
              </a:rPr>
              <a:t> para el </a:t>
            </a:r>
            <a:r>
              <a:rPr lang="en-US" sz="2000" dirty="0" err="1">
                <a:latin typeface="Times New Roman" panose="02020603050405020304" pitchFamily="18" charset="0"/>
                <a:cs typeface="Times New Roman" panose="02020603050405020304" pitchFamily="18" charset="0"/>
              </a:rPr>
              <a:t>menor</a:t>
            </a:r>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Edad</a:t>
            </a:r>
            <a:r>
              <a:rPr lang="en-US" sz="2000" dirty="0">
                <a:latin typeface="Times New Roman" panose="02020603050405020304" pitchFamily="18" charset="0"/>
                <a:cs typeface="Times New Roman" panose="02020603050405020304" pitchFamily="18" charset="0"/>
              </a:rPr>
              <a:t>: 7-17 </a:t>
            </a:r>
            <a:r>
              <a:rPr lang="en-US" sz="2000" dirty="0" err="1">
                <a:latin typeface="Times New Roman" panose="02020603050405020304" pitchFamily="18" charset="0"/>
                <a:cs typeface="Times New Roman" panose="02020603050405020304" pitchFamily="18" charset="0"/>
              </a:rPr>
              <a:t>anos</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Puntaje</a:t>
            </a:r>
            <a:r>
              <a:rPr lang="en-US" sz="2000" dirty="0">
                <a:latin typeface="Times New Roman" panose="02020603050405020304" pitchFamily="18" charset="0"/>
                <a:cs typeface="Times New Roman" panose="02020603050405020304" pitchFamily="18" charset="0"/>
              </a:rPr>
              <a:t>: </a:t>
            </a:r>
          </a:p>
          <a:p>
            <a:endParaRPr lang="en-US" dirty="0"/>
          </a:p>
          <a:p>
            <a:endParaRPr lang="en-US" dirty="0"/>
          </a:p>
        </p:txBody>
      </p:sp>
      <p:pic>
        <p:nvPicPr>
          <p:cNvPr id="6" name="Picture 5">
            <a:extLst>
              <a:ext uri="{FF2B5EF4-FFF2-40B4-BE49-F238E27FC236}">
                <a16:creationId xmlns:a16="http://schemas.microsoft.com/office/drawing/2014/main" id="{281A4707-05B7-4AFA-B28F-7A533722D2F9}"/>
              </a:ext>
            </a:extLst>
          </p:cNvPr>
          <p:cNvPicPr>
            <a:picLocks noChangeAspect="1"/>
          </p:cNvPicPr>
          <p:nvPr/>
        </p:nvPicPr>
        <p:blipFill rotWithShape="1">
          <a:blip r:embed="rId4"/>
          <a:srcRect l="24695" t="50000" r="26464" b="41626"/>
          <a:stretch/>
        </p:blipFill>
        <p:spPr>
          <a:xfrm>
            <a:off x="282641" y="4128293"/>
            <a:ext cx="4869224" cy="469598"/>
          </a:xfrm>
          <a:prstGeom prst="rect">
            <a:avLst/>
          </a:prstGeom>
        </p:spPr>
      </p:pic>
      <p:sp>
        <p:nvSpPr>
          <p:cNvPr id="5" name="TextBox 4">
            <a:extLst>
              <a:ext uri="{FF2B5EF4-FFF2-40B4-BE49-F238E27FC236}">
                <a16:creationId xmlns:a16="http://schemas.microsoft.com/office/drawing/2014/main" id="{CF33391C-5F33-4228-B687-26A851D04C91}"/>
              </a:ext>
            </a:extLst>
          </p:cNvPr>
          <p:cNvSpPr txBox="1"/>
          <p:nvPr/>
        </p:nvSpPr>
        <p:spPr>
          <a:xfrm>
            <a:off x="9824225" y="6390196"/>
            <a:ext cx="221310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(UV Medicine, 2008)</a:t>
            </a:r>
          </a:p>
        </p:txBody>
      </p:sp>
    </p:spTree>
    <p:extLst>
      <p:ext uri="{BB962C8B-B14F-4D97-AF65-F5344CB8AC3E}">
        <p14:creationId xmlns:p14="http://schemas.microsoft.com/office/powerpoint/2010/main" val="2187730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D2FDF-53D9-4282-8B55-B94D181FCC0C}"/>
              </a:ext>
            </a:extLst>
          </p:cNvPr>
          <p:cNvSpPr>
            <a:spLocks noGrp="1"/>
          </p:cNvSpPr>
          <p:nvPr>
            <p:ph type="title"/>
          </p:nvPr>
        </p:nvSpPr>
        <p:spPr>
          <a:xfrm>
            <a:off x="-155546" y="717710"/>
            <a:ext cx="4923692" cy="1049235"/>
          </a:xfrm>
        </p:spPr>
        <p:txBody>
          <a:bodyPr>
            <a:normAutofit fontScale="90000"/>
          </a:bodyPr>
          <a:lstStyle/>
          <a:p>
            <a:pPr algn="ctr"/>
            <a:r>
              <a:rPr lang="es-ES" b="1" dirty="0">
                <a:latin typeface="Times New Roman" panose="02020603050405020304" pitchFamily="18" charset="0"/>
                <a:cs typeface="Times New Roman" panose="02020603050405020304" pitchFamily="18" charset="0"/>
              </a:rPr>
              <a:t>AUTO-REPORTE PARA DESÓRDENES RELACIONADOS CON LA ANSIEDAD EN LA INFANCIA</a:t>
            </a:r>
            <a:endParaRPr lang="en-US"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823C39E-93D8-42FB-892A-DC1C35C7802E}"/>
              </a:ext>
            </a:extLst>
          </p:cNvPr>
          <p:cNvSpPr>
            <a:spLocks noGrp="1"/>
          </p:cNvSpPr>
          <p:nvPr>
            <p:ph idx="1"/>
          </p:nvPr>
        </p:nvSpPr>
        <p:spPr>
          <a:xfrm>
            <a:off x="257916" y="2484655"/>
            <a:ext cx="4783007" cy="3450613"/>
          </a:xfrm>
        </p:spPr>
        <p:txBody>
          <a:bodyPr/>
          <a:lstStyle/>
          <a:p>
            <a:r>
              <a:rPr lang="es-HN" dirty="0"/>
              <a:t>Evaluación para los padres</a:t>
            </a:r>
          </a:p>
          <a:p>
            <a:r>
              <a:rPr lang="es-HN" dirty="0"/>
              <a:t>Edad: 8-18</a:t>
            </a:r>
          </a:p>
          <a:p>
            <a:r>
              <a:rPr lang="es-HN" dirty="0"/>
              <a:t>Un total de mas de 25 significa un problema de ansiedad significativa. </a:t>
            </a:r>
          </a:p>
        </p:txBody>
      </p:sp>
      <p:pic>
        <p:nvPicPr>
          <p:cNvPr id="5" name="Picture 4">
            <a:extLst>
              <a:ext uri="{FF2B5EF4-FFF2-40B4-BE49-F238E27FC236}">
                <a16:creationId xmlns:a16="http://schemas.microsoft.com/office/drawing/2014/main" id="{2DFA5B6D-B3FF-434D-BC14-2F38F163196F}"/>
              </a:ext>
            </a:extLst>
          </p:cNvPr>
          <p:cNvPicPr>
            <a:picLocks noChangeAspect="1"/>
          </p:cNvPicPr>
          <p:nvPr/>
        </p:nvPicPr>
        <p:blipFill rotWithShape="1">
          <a:blip r:embed="rId2"/>
          <a:srcRect l="23557" t="17820" r="25175" b="4638"/>
          <a:stretch/>
        </p:blipFill>
        <p:spPr>
          <a:xfrm>
            <a:off x="4900237" y="0"/>
            <a:ext cx="7371420" cy="6053481"/>
          </a:xfrm>
          <a:prstGeom prst="rect">
            <a:avLst/>
          </a:prstGeom>
        </p:spPr>
      </p:pic>
    </p:spTree>
    <p:extLst>
      <p:ext uri="{BB962C8B-B14F-4D97-AF65-F5344CB8AC3E}">
        <p14:creationId xmlns:p14="http://schemas.microsoft.com/office/powerpoint/2010/main" val="127327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EDAEC-8919-464A-95C5-DE446855F4F7}"/>
              </a:ext>
            </a:extLst>
          </p:cNvPr>
          <p:cNvSpPr>
            <a:spLocks noGrp="1"/>
          </p:cNvSpPr>
          <p:nvPr>
            <p:ph type="title"/>
          </p:nvPr>
        </p:nvSpPr>
        <p:spPr>
          <a:xfrm>
            <a:off x="7731148" y="96518"/>
            <a:ext cx="4460852" cy="1450757"/>
          </a:xfrm>
        </p:spPr>
        <p:txBody>
          <a:bodyPr>
            <a:noAutofit/>
          </a:bodyPr>
          <a:lstStyle/>
          <a:p>
            <a:r>
              <a:rPr lang="en-US" sz="2800" b="1" dirty="0" err="1">
                <a:solidFill>
                  <a:schemeClr val="accent2"/>
                </a:solidFill>
                <a:latin typeface="Times New Roman" panose="02020603050405020304" pitchFamily="18" charset="0"/>
                <a:cs typeface="Times New Roman" panose="02020603050405020304" pitchFamily="18" charset="0"/>
              </a:rPr>
              <a:t>evaluacion</a:t>
            </a:r>
            <a:r>
              <a:rPr lang="en-US" sz="2800" b="1" dirty="0">
                <a:solidFill>
                  <a:schemeClr val="accent2"/>
                </a:solidFill>
                <a:latin typeface="Times New Roman" panose="02020603050405020304" pitchFamily="18" charset="0"/>
                <a:cs typeface="Times New Roman" panose="02020603050405020304" pitchFamily="18" charset="0"/>
              </a:rPr>
              <a:t> del Instituto Nacional </a:t>
            </a:r>
            <a:r>
              <a:rPr lang="en-US" sz="2800" b="1" dirty="0" err="1">
                <a:solidFill>
                  <a:schemeClr val="accent2"/>
                </a:solidFill>
                <a:latin typeface="Times New Roman" panose="02020603050405020304" pitchFamily="18" charset="0"/>
                <a:cs typeface="Times New Roman" panose="02020603050405020304" pitchFamily="18" charset="0"/>
              </a:rPr>
              <a:t>sobre</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Abuso</a:t>
            </a:r>
            <a:r>
              <a:rPr lang="en-US" sz="2800" b="1" dirty="0">
                <a:solidFill>
                  <a:schemeClr val="accent2"/>
                </a:solidFill>
                <a:latin typeface="Times New Roman" panose="02020603050405020304" pitchFamily="18" charset="0"/>
                <a:cs typeface="Times New Roman" panose="02020603050405020304" pitchFamily="18" charset="0"/>
              </a:rPr>
              <a:t> de Drogas (NIDA)</a:t>
            </a:r>
            <a:endParaRPr lang="en-US" sz="2800" b="1" dirty="0">
              <a:solidFill>
                <a:schemeClr val="accent2"/>
              </a:solidFill>
            </a:endParaRPr>
          </a:p>
        </p:txBody>
      </p:sp>
      <p:sp>
        <p:nvSpPr>
          <p:cNvPr id="3" name="Content Placeholder 2">
            <a:extLst>
              <a:ext uri="{FF2B5EF4-FFF2-40B4-BE49-F238E27FC236}">
                <a16:creationId xmlns:a16="http://schemas.microsoft.com/office/drawing/2014/main" id="{B3481953-CBE9-415E-AA86-9197BF33BE39}"/>
              </a:ext>
            </a:extLst>
          </p:cNvPr>
          <p:cNvSpPr>
            <a:spLocks noGrp="1"/>
          </p:cNvSpPr>
          <p:nvPr>
            <p:ph idx="1"/>
          </p:nvPr>
        </p:nvSpPr>
        <p:spPr>
          <a:xfrm>
            <a:off x="7859485" y="2198914"/>
            <a:ext cx="3690257" cy="3670180"/>
          </a:xfrm>
        </p:spPr>
        <p:txBody>
          <a:bodyPr>
            <a:normAutofit fontScale="92500"/>
          </a:bodyPr>
          <a:lstStyle/>
          <a:p>
            <a:pPr>
              <a:buFont typeface="Arial" panose="020B0604020202020204" pitchFamily="34" charset="0"/>
              <a:buChar char="•"/>
            </a:pPr>
            <a:r>
              <a:rPr lang="es-ES" sz="2400" dirty="0">
                <a:latin typeface="Times New Roman" panose="02020603050405020304" pitchFamily="18" charset="0"/>
                <a:cs typeface="Times New Roman" panose="02020603050405020304" pitchFamily="18" charset="0"/>
              </a:rPr>
              <a:t>NIDA </a:t>
            </a:r>
            <a:r>
              <a:rPr lang="es-ES" sz="2400" dirty="0" err="1">
                <a:latin typeface="Times New Roman" panose="02020603050405020304" pitchFamily="18" charset="0"/>
                <a:cs typeface="Times New Roman" panose="02020603050405020304" pitchFamily="18" charset="0"/>
              </a:rPr>
              <a:t>Screen</a:t>
            </a:r>
            <a:r>
              <a:rPr lang="es-ES" sz="2400" dirty="0">
                <a:latin typeface="Times New Roman" panose="02020603050405020304" pitchFamily="18" charset="0"/>
                <a:cs typeface="Times New Roman" panose="02020603050405020304" pitchFamily="18" charset="0"/>
              </a:rPr>
              <a:t> es un conjunto de preguntas breves sobre el uso de sustancias.</a:t>
            </a:r>
          </a:p>
          <a:p>
            <a:pPr>
              <a:buFont typeface="Arial" panose="020B0604020202020204" pitchFamily="34" charset="0"/>
              <a:buChar char="•"/>
            </a:pPr>
            <a:endParaRPr lang="es-E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s-ES" sz="2400" dirty="0">
                <a:latin typeface="Times New Roman" panose="02020603050405020304" pitchFamily="18" charset="0"/>
                <a:cs typeface="Times New Roman" panose="02020603050405020304" pitchFamily="18" charset="0"/>
              </a:rPr>
              <a:t>Tiene un </a:t>
            </a:r>
            <a:r>
              <a:rPr lang="es-ES" sz="2400" dirty="0" err="1">
                <a:latin typeface="Times New Roman" panose="02020603050405020304" pitchFamily="18" charset="0"/>
                <a:cs typeface="Times New Roman" panose="02020603050405020304" pitchFamily="18" charset="0"/>
              </a:rPr>
              <a:t>guión</a:t>
            </a:r>
            <a:r>
              <a:rPr lang="es-ES" sz="2400" dirty="0">
                <a:latin typeface="Times New Roman" panose="02020603050405020304" pitchFamily="18" charset="0"/>
                <a:cs typeface="Times New Roman" panose="02020603050405020304" pitchFamily="18" charset="0"/>
              </a:rPr>
              <a:t> sugerido para ayudar a los jóvenes a comprender la naturaleza de las preguntas.</a:t>
            </a:r>
            <a:endParaRPr lang="en-US" sz="2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14767B4-F96E-4055-AEB7-51F856350352}"/>
              </a:ext>
            </a:extLst>
          </p:cNvPr>
          <p:cNvPicPr>
            <a:picLocks noChangeAspect="1"/>
          </p:cNvPicPr>
          <p:nvPr/>
        </p:nvPicPr>
        <p:blipFill rotWithShape="1">
          <a:blip r:embed="rId3"/>
          <a:srcRect l="28629" t="21139" r="29389" b="18536"/>
          <a:stretch/>
        </p:blipFill>
        <p:spPr>
          <a:xfrm>
            <a:off x="289932" y="234176"/>
            <a:ext cx="7170234" cy="5795549"/>
          </a:xfrm>
          <a:prstGeom prst="rect">
            <a:avLst/>
          </a:prstGeom>
        </p:spPr>
      </p:pic>
      <p:sp>
        <p:nvSpPr>
          <p:cNvPr id="11" name="TextBox 10">
            <a:extLst>
              <a:ext uri="{FF2B5EF4-FFF2-40B4-BE49-F238E27FC236}">
                <a16:creationId xmlns:a16="http://schemas.microsoft.com/office/drawing/2014/main" id="{936617B6-B6D3-4F6E-B60B-2E1EB4786184}"/>
              </a:ext>
            </a:extLst>
          </p:cNvPr>
          <p:cNvSpPr txBox="1"/>
          <p:nvPr/>
        </p:nvSpPr>
        <p:spPr>
          <a:xfrm>
            <a:off x="9244361" y="6336067"/>
            <a:ext cx="238398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(Drugabuse.org, 2020)</a:t>
            </a:r>
          </a:p>
        </p:txBody>
      </p:sp>
    </p:spTree>
    <p:extLst>
      <p:ext uri="{BB962C8B-B14F-4D97-AF65-F5344CB8AC3E}">
        <p14:creationId xmlns:p14="http://schemas.microsoft.com/office/powerpoint/2010/main" val="3510709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48E3C-0847-4F18-ADB1-AF8D2B39037A}"/>
              </a:ext>
            </a:extLst>
          </p:cNvPr>
          <p:cNvSpPr>
            <a:spLocks noGrp="1"/>
          </p:cNvSpPr>
          <p:nvPr>
            <p:ph type="title"/>
          </p:nvPr>
        </p:nvSpPr>
        <p:spPr>
          <a:xfrm>
            <a:off x="7800704" y="346847"/>
            <a:ext cx="3690257" cy="1450757"/>
          </a:xfrm>
        </p:spPr>
        <p:txBody>
          <a:bodyPr>
            <a:normAutofit/>
          </a:bodyPr>
          <a:lstStyle/>
          <a:p>
            <a:pPr algn="ctr"/>
            <a:r>
              <a:rPr lang="en-US" b="1" dirty="0" err="1">
                <a:solidFill>
                  <a:schemeClr val="accent2"/>
                </a:solidFill>
                <a:latin typeface="Times New Roman" panose="02020603050405020304" pitchFamily="18" charset="0"/>
                <a:cs typeface="Times New Roman" panose="02020603050405020304" pitchFamily="18" charset="0"/>
              </a:rPr>
              <a:t>Herramienta</a:t>
            </a:r>
            <a:r>
              <a:rPr lang="en-US" b="1" dirty="0">
                <a:solidFill>
                  <a:schemeClr val="accent2"/>
                </a:solidFill>
                <a:latin typeface="Times New Roman" panose="02020603050405020304" pitchFamily="18" charset="0"/>
                <a:cs typeface="Times New Roman" panose="02020603050405020304" pitchFamily="18" charset="0"/>
              </a:rPr>
              <a:t> de </a:t>
            </a:r>
            <a:r>
              <a:rPr lang="en-US" b="1" dirty="0" err="1">
                <a:solidFill>
                  <a:schemeClr val="accent2"/>
                </a:solidFill>
                <a:latin typeface="Times New Roman" panose="02020603050405020304" pitchFamily="18" charset="0"/>
                <a:cs typeface="Times New Roman" panose="02020603050405020304" pitchFamily="18" charset="0"/>
              </a:rPr>
              <a:t>detección</a:t>
            </a:r>
            <a:r>
              <a:rPr lang="en-US" b="1" dirty="0">
                <a:solidFill>
                  <a:schemeClr val="accent2"/>
                </a:solidFill>
                <a:latin typeface="Times New Roman" panose="02020603050405020304" pitchFamily="18" charset="0"/>
                <a:cs typeface="Times New Roman" panose="02020603050405020304" pitchFamily="18" charset="0"/>
              </a:rPr>
              <a:t> CRAFFT</a:t>
            </a:r>
          </a:p>
        </p:txBody>
      </p:sp>
      <p:sp>
        <p:nvSpPr>
          <p:cNvPr id="3" name="Content Placeholder 2">
            <a:extLst>
              <a:ext uri="{FF2B5EF4-FFF2-40B4-BE49-F238E27FC236}">
                <a16:creationId xmlns:a16="http://schemas.microsoft.com/office/drawing/2014/main" id="{10C820BE-FD81-45CB-9DC5-3EDC37788DBA}"/>
              </a:ext>
            </a:extLst>
          </p:cNvPr>
          <p:cNvSpPr>
            <a:spLocks noGrp="1"/>
          </p:cNvSpPr>
          <p:nvPr>
            <p:ph idx="1"/>
          </p:nvPr>
        </p:nvSpPr>
        <p:spPr>
          <a:xfrm>
            <a:off x="8014806" y="2081584"/>
            <a:ext cx="3690257" cy="3670180"/>
          </a:xfrm>
        </p:spPr>
        <p:txBody>
          <a:bodyPr>
            <a:normAutofit/>
          </a:bodyPr>
          <a:lstStyle/>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6 </a:t>
            </a:r>
            <a:r>
              <a:rPr lang="en-US" sz="2800" dirty="0" err="1">
                <a:latin typeface="Times New Roman" panose="02020603050405020304" pitchFamily="18" charset="0"/>
                <a:cs typeface="Times New Roman" panose="02020603050405020304" pitchFamily="18" charset="0"/>
              </a:rPr>
              <a:t>preguntas</a:t>
            </a:r>
            <a:r>
              <a:rPr lang="en-US" sz="2800" dirty="0">
                <a:latin typeface="Times New Roman" panose="02020603050405020304" pitchFamily="18" charset="0"/>
                <a:cs typeface="Times New Roman" panose="02020603050405020304" pitchFamily="18" charset="0"/>
              </a:rPr>
              <a:t> breves</a:t>
            </a:r>
          </a:p>
          <a:p>
            <a:pPr>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20 </a:t>
            </a:r>
            <a:r>
              <a:rPr lang="en-US" sz="2800" dirty="0" err="1">
                <a:latin typeface="Times New Roman" panose="02020603050405020304" pitchFamily="18" charset="0"/>
                <a:cs typeface="Times New Roman" panose="02020603050405020304" pitchFamily="18" charset="0"/>
              </a:rPr>
              <a:t>idiomas</a:t>
            </a:r>
            <a:endParaRPr lang="en-US" sz="2800" dirty="0"/>
          </a:p>
          <a:p>
            <a:endParaRPr lang="en-US" dirty="0"/>
          </a:p>
        </p:txBody>
      </p:sp>
      <p:sp>
        <p:nvSpPr>
          <p:cNvPr id="6" name="TextBox 5">
            <a:extLst>
              <a:ext uri="{FF2B5EF4-FFF2-40B4-BE49-F238E27FC236}">
                <a16:creationId xmlns:a16="http://schemas.microsoft.com/office/drawing/2014/main" id="{23EB96F0-273A-4045-AAD2-B4E6AD991621}"/>
              </a:ext>
            </a:extLst>
          </p:cNvPr>
          <p:cNvSpPr txBox="1"/>
          <p:nvPr/>
        </p:nvSpPr>
        <p:spPr>
          <a:xfrm>
            <a:off x="9369287" y="6430206"/>
            <a:ext cx="241816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(CRAFFT.ORG, 2020)</a:t>
            </a:r>
          </a:p>
        </p:txBody>
      </p:sp>
      <p:pic>
        <p:nvPicPr>
          <p:cNvPr id="7" name="Picture 6">
            <a:extLst>
              <a:ext uri="{FF2B5EF4-FFF2-40B4-BE49-F238E27FC236}">
                <a16:creationId xmlns:a16="http://schemas.microsoft.com/office/drawing/2014/main" id="{AC8E75BB-46CE-4B24-8451-CD69E83C3C98}"/>
              </a:ext>
            </a:extLst>
          </p:cNvPr>
          <p:cNvPicPr>
            <a:picLocks noChangeAspect="1"/>
          </p:cNvPicPr>
          <p:nvPr/>
        </p:nvPicPr>
        <p:blipFill rotWithShape="1">
          <a:blip r:embed="rId3"/>
          <a:srcRect l="23269" t="22052" r="24904" b="5056"/>
          <a:stretch/>
        </p:blipFill>
        <p:spPr>
          <a:xfrm>
            <a:off x="128954" y="93785"/>
            <a:ext cx="7027870" cy="5559884"/>
          </a:xfrm>
          <a:prstGeom prst="rect">
            <a:avLst/>
          </a:prstGeom>
        </p:spPr>
      </p:pic>
      <p:pic>
        <p:nvPicPr>
          <p:cNvPr id="9" name="Picture 8">
            <a:extLst>
              <a:ext uri="{FF2B5EF4-FFF2-40B4-BE49-F238E27FC236}">
                <a16:creationId xmlns:a16="http://schemas.microsoft.com/office/drawing/2014/main" id="{69694937-D7A2-492C-925B-17A665DDF3A5}"/>
              </a:ext>
            </a:extLst>
          </p:cNvPr>
          <p:cNvPicPr>
            <a:picLocks noChangeAspect="1"/>
          </p:cNvPicPr>
          <p:nvPr/>
        </p:nvPicPr>
        <p:blipFill rotWithShape="1">
          <a:blip r:embed="rId4"/>
          <a:srcRect l="29818" t="46179" r="31219" b="29593"/>
          <a:stretch/>
        </p:blipFill>
        <p:spPr>
          <a:xfrm>
            <a:off x="7312627" y="4090232"/>
            <a:ext cx="4750419" cy="1661532"/>
          </a:xfrm>
          <a:prstGeom prst="rect">
            <a:avLst/>
          </a:prstGeom>
        </p:spPr>
      </p:pic>
    </p:spTree>
    <p:extLst>
      <p:ext uri="{BB962C8B-B14F-4D97-AF65-F5344CB8AC3E}">
        <p14:creationId xmlns:p14="http://schemas.microsoft.com/office/powerpoint/2010/main" val="1206785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6AE848-AF11-4968-90EF-099F8962AC9F}"/>
              </a:ext>
            </a:extLst>
          </p:cNvPr>
          <p:cNvSpPr>
            <a:spLocks noGrp="1"/>
          </p:cNvSpPr>
          <p:nvPr>
            <p:ph type="title"/>
          </p:nvPr>
        </p:nvSpPr>
        <p:spPr/>
        <p:txBody>
          <a:bodyPr>
            <a:normAutofit/>
          </a:bodyPr>
          <a:lstStyle/>
          <a:p>
            <a:pPr algn="ctr"/>
            <a:r>
              <a:rPr lang="es-HN" sz="4000" b="1" dirty="0">
                <a:latin typeface="Times New Roman" panose="02020603050405020304" pitchFamily="18" charset="0"/>
                <a:cs typeface="Times New Roman" panose="02020603050405020304" pitchFamily="18" charset="0"/>
              </a:rPr>
              <a:t>Objetivos de aprendizaje </a:t>
            </a:r>
          </a:p>
        </p:txBody>
      </p:sp>
      <p:sp>
        <p:nvSpPr>
          <p:cNvPr id="3" name="Content Placeholder 2">
            <a:extLst>
              <a:ext uri="{FF2B5EF4-FFF2-40B4-BE49-F238E27FC236}">
                <a16:creationId xmlns:a16="http://schemas.microsoft.com/office/drawing/2014/main" id="{66C42EA1-0D4B-4B12-BB99-3B4D82F94B5E}"/>
              </a:ext>
            </a:extLst>
          </p:cNvPr>
          <p:cNvSpPr>
            <a:spLocks noGrp="1"/>
          </p:cNvSpPr>
          <p:nvPr>
            <p:ph idx="1"/>
          </p:nvPr>
        </p:nvSpPr>
        <p:spPr>
          <a:xfrm>
            <a:off x="995885" y="1853754"/>
            <a:ext cx="10445265" cy="4037405"/>
          </a:xfrm>
        </p:spPr>
        <p:txBody>
          <a:bodyPr>
            <a:normAutofit lnSpcReduction="10000"/>
          </a:bodyPr>
          <a:lstStyle/>
          <a:p>
            <a:pPr>
              <a:buFont typeface="Wingdings" panose="05000000000000000000" pitchFamily="2" charset="2"/>
              <a:buChar char="ü"/>
            </a:pPr>
            <a:r>
              <a:rPr lang="es-HN" sz="2800" dirty="0">
                <a:latin typeface="Times New Roman" panose="02020603050405020304" pitchFamily="18" charset="0"/>
                <a:cs typeface="Times New Roman" panose="02020603050405020304" pitchFamily="18" charset="0"/>
              </a:rPr>
              <a:t>Instrumentos prácticos para evaluar el trauma y las adicciones en niños y jóvenes. </a:t>
            </a:r>
          </a:p>
          <a:p>
            <a:pPr>
              <a:buFont typeface="Wingdings" panose="05000000000000000000" pitchFamily="2" charset="2"/>
              <a:buChar char="ü"/>
            </a:pPr>
            <a:r>
              <a:rPr lang="es-HN" sz="2800" dirty="0">
                <a:latin typeface="Times New Roman" panose="02020603050405020304" pitchFamily="18" charset="0"/>
                <a:cs typeface="Times New Roman" panose="02020603050405020304" pitchFamily="18" charset="0"/>
              </a:rPr>
              <a:t>Intervenciones para el uso de drogas para tratamiento individual</a:t>
            </a:r>
          </a:p>
          <a:p>
            <a:pPr>
              <a:buFont typeface="Wingdings" panose="05000000000000000000" pitchFamily="2" charset="2"/>
              <a:buChar char="ü"/>
            </a:pPr>
            <a:r>
              <a:rPr lang="es-HN" sz="2800" dirty="0">
                <a:latin typeface="Times New Roman" panose="02020603050405020304" pitchFamily="18" charset="0"/>
                <a:cs typeface="Times New Roman" panose="02020603050405020304" pitchFamily="18" charset="0"/>
              </a:rPr>
              <a:t>Intervenciones para el uso de drogas para tratamiento a la familia </a:t>
            </a:r>
          </a:p>
          <a:p>
            <a:pPr>
              <a:buFont typeface="Wingdings" panose="05000000000000000000" pitchFamily="2" charset="2"/>
              <a:buChar char="ü"/>
            </a:pPr>
            <a:r>
              <a:rPr lang="es-HN" sz="2800" dirty="0">
                <a:latin typeface="Times New Roman" panose="02020603050405020304" pitchFamily="18" charset="0"/>
                <a:cs typeface="Times New Roman" panose="02020603050405020304" pitchFamily="18" charset="0"/>
              </a:rPr>
              <a:t>Intervenciones para el uso de drogas para tratamiento en la comunidad.</a:t>
            </a:r>
          </a:p>
          <a:p>
            <a:pPr>
              <a:buFont typeface="Wingdings" panose="05000000000000000000" pitchFamily="2" charset="2"/>
              <a:buChar char="ü"/>
            </a:pPr>
            <a:r>
              <a:rPr lang="es-HN" sz="2800" dirty="0">
                <a:latin typeface="Times New Roman" panose="02020603050405020304" pitchFamily="18" charset="0"/>
                <a:cs typeface="Times New Roman" panose="02020603050405020304" pitchFamily="18" charset="0"/>
              </a:rPr>
              <a:t>Casos clínicos y practica. </a:t>
            </a:r>
            <a:endParaRPr lang="en-US"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366903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13AD6-5D9B-4850-9DD5-CC0B08123B7D}"/>
              </a:ext>
            </a:extLst>
          </p:cNvPr>
          <p:cNvSpPr>
            <a:spLocks noGrp="1"/>
          </p:cNvSpPr>
          <p:nvPr>
            <p:ph type="title"/>
          </p:nvPr>
        </p:nvSpPr>
        <p:spPr>
          <a:xfrm>
            <a:off x="1641150" y="2521807"/>
            <a:ext cx="9291215" cy="1049235"/>
          </a:xfrm>
        </p:spPr>
        <p:txBody>
          <a:bodyPr>
            <a:normAutofit/>
          </a:bodyPr>
          <a:lstStyle/>
          <a:p>
            <a:r>
              <a:rPr lang="en-US" sz="4000" b="1" dirty="0" err="1">
                <a:latin typeface="Times New Roman" panose="02020603050405020304" pitchFamily="18" charset="0"/>
                <a:cs typeface="Times New Roman" panose="02020603050405020304" pitchFamily="18" charset="0"/>
              </a:rPr>
              <a:t>Preguntas</a:t>
            </a:r>
            <a:r>
              <a:rPr lang="en-US" sz="4000" b="1" dirty="0">
                <a:latin typeface="Times New Roman" panose="02020603050405020304" pitchFamily="18" charset="0"/>
                <a:cs typeface="Times New Roman" panose="02020603050405020304" pitchFamily="18" charset="0"/>
              </a:rPr>
              <a:t> &amp; </a:t>
            </a:r>
            <a:r>
              <a:rPr lang="en-US" sz="4000" b="1" dirty="0" err="1">
                <a:latin typeface="Times New Roman" panose="02020603050405020304" pitchFamily="18" charset="0"/>
                <a:cs typeface="Times New Roman" panose="02020603050405020304" pitchFamily="18" charset="0"/>
              </a:rPr>
              <a:t>observaciones</a:t>
            </a:r>
            <a:r>
              <a:rPr lang="en-US" sz="40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23413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3" name="Picture 72">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75" name="Straight Connector 74">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Title I Parent and Family Engagement Meeting – Harmony School of ...">
            <a:extLst>
              <a:ext uri="{FF2B5EF4-FFF2-40B4-BE49-F238E27FC236}">
                <a16:creationId xmlns:a16="http://schemas.microsoft.com/office/drawing/2014/main" id="{3C4F5B9C-8512-4CA3-B7CD-BCE8627ED080}"/>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r="1271" b="-4"/>
          <a:stretch/>
        </p:blipFill>
        <p:spPr bwMode="auto">
          <a:xfrm>
            <a:off x="20" y="10"/>
            <a:ext cx="1219167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6CF18C-D4E5-46C6-A939-21EE0C018C90}"/>
              </a:ext>
            </a:extLst>
          </p:cNvPr>
          <p:cNvSpPr>
            <a:spLocks noGrp="1"/>
          </p:cNvSpPr>
          <p:nvPr>
            <p:ph type="title"/>
          </p:nvPr>
        </p:nvSpPr>
        <p:spPr>
          <a:xfrm>
            <a:off x="4976636" y="992221"/>
            <a:ext cx="6247308" cy="4873558"/>
          </a:xfrm>
        </p:spPr>
        <p:txBody>
          <a:bodyPr vert="horz" lIns="91440" tIns="45720" rIns="91440" bIns="0" rtlCol="0" anchor="ctr">
            <a:normAutofit/>
          </a:bodyPr>
          <a:lstStyle/>
          <a:p>
            <a:r>
              <a:rPr lang="es-HN" sz="5400" b="1" dirty="0" err="1">
                <a:solidFill>
                  <a:schemeClr val="tx1"/>
                </a:solidFill>
                <a:latin typeface="Times New Roman" panose="02020603050405020304" pitchFamily="18" charset="0"/>
                <a:cs typeface="Times New Roman" panose="02020603050405020304" pitchFamily="18" charset="0"/>
              </a:rPr>
              <a:t>MODELo</a:t>
            </a:r>
            <a:r>
              <a:rPr lang="es-HN" sz="5400" b="1" dirty="0">
                <a:solidFill>
                  <a:schemeClr val="tx1"/>
                </a:solidFill>
                <a:latin typeface="Times New Roman" panose="02020603050405020304" pitchFamily="18" charset="0"/>
                <a:cs typeface="Times New Roman" panose="02020603050405020304" pitchFamily="18" charset="0"/>
              </a:rPr>
              <a:t> WRAP AROUND (asistencia integral) </a:t>
            </a:r>
          </a:p>
        </p:txBody>
      </p:sp>
      <p:cxnSp>
        <p:nvCxnSpPr>
          <p:cNvPr id="79" name="Straight Connector 78">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8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EF615-B9DC-4488-B1BA-17E79308AE35}"/>
              </a:ext>
            </a:extLst>
          </p:cNvPr>
          <p:cNvSpPr>
            <a:spLocks noGrp="1"/>
          </p:cNvSpPr>
          <p:nvPr>
            <p:ph type="title"/>
          </p:nvPr>
        </p:nvSpPr>
        <p:spPr>
          <a:xfrm>
            <a:off x="992460" y="284217"/>
            <a:ext cx="10695070" cy="1450757"/>
          </a:xfrm>
        </p:spPr>
        <p:txBody>
          <a:bodyPr>
            <a:normAutofit/>
          </a:bodyPr>
          <a:lstStyle/>
          <a:p>
            <a:pPr algn="ctr"/>
            <a:r>
              <a:rPr lang="en-US" sz="3700" b="1" dirty="0" err="1">
                <a:latin typeface="Times New Roman" panose="02020603050405020304" pitchFamily="18" charset="0"/>
                <a:cs typeface="Times New Roman" panose="02020603050405020304" pitchFamily="18" charset="0"/>
              </a:rPr>
              <a:t>Principios</a:t>
            </a:r>
            <a:r>
              <a:rPr lang="en-US" sz="3700" b="1" dirty="0">
                <a:latin typeface="Times New Roman" panose="02020603050405020304" pitchFamily="18" charset="0"/>
                <a:cs typeface="Times New Roman" panose="02020603050405020304" pitchFamily="18" charset="0"/>
              </a:rPr>
              <a:t> del </a:t>
            </a:r>
            <a:r>
              <a:rPr lang="en-US" sz="3700" b="1" dirty="0" err="1">
                <a:latin typeface="Times New Roman" panose="02020603050405020304" pitchFamily="18" charset="0"/>
                <a:cs typeface="Times New Roman" panose="02020603050405020304" pitchFamily="18" charset="0"/>
              </a:rPr>
              <a:t>MODELo</a:t>
            </a:r>
            <a:r>
              <a:rPr lang="en-US" sz="3700" b="1" dirty="0">
                <a:latin typeface="Times New Roman" panose="02020603050405020304" pitchFamily="18" charset="0"/>
                <a:cs typeface="Times New Roman" panose="02020603050405020304" pitchFamily="18" charset="0"/>
              </a:rPr>
              <a:t> WRAP AROUND</a:t>
            </a:r>
          </a:p>
        </p:txBody>
      </p:sp>
      <p:sp>
        <p:nvSpPr>
          <p:cNvPr id="3" name="Content Placeholder 2">
            <a:extLst>
              <a:ext uri="{FF2B5EF4-FFF2-40B4-BE49-F238E27FC236}">
                <a16:creationId xmlns:a16="http://schemas.microsoft.com/office/drawing/2014/main" id="{465E208B-3F34-4398-9A21-392F0A216A2D}"/>
              </a:ext>
            </a:extLst>
          </p:cNvPr>
          <p:cNvSpPr>
            <a:spLocks noGrp="1"/>
          </p:cNvSpPr>
          <p:nvPr>
            <p:ph idx="1"/>
          </p:nvPr>
        </p:nvSpPr>
        <p:spPr>
          <a:xfrm>
            <a:off x="992460" y="1734974"/>
            <a:ext cx="11199540" cy="4341735"/>
          </a:xfrm>
        </p:spPr>
        <p:txBody>
          <a:bodyPr>
            <a:normAutofit fontScale="92500" lnSpcReduction="20000"/>
          </a:bodyPr>
          <a:lstStyle/>
          <a:p>
            <a:pPr marL="0" indent="0">
              <a:spcBef>
                <a:spcPts val="0"/>
              </a:spcBef>
              <a:buNone/>
            </a:pPr>
            <a:r>
              <a:rPr lang="es-ES" sz="3200" dirty="0">
                <a:latin typeface="Times New Roman" panose="02020603050405020304" pitchFamily="18" charset="0"/>
                <a:cs typeface="Times New Roman" panose="02020603050405020304" pitchFamily="18" charset="0"/>
              </a:rPr>
              <a:t>Método de gestión de casos basado en evidencia.</a:t>
            </a:r>
          </a:p>
          <a:p>
            <a:pPr marL="914400" lvl="1" indent="-457200">
              <a:spcBef>
                <a:spcPts val="0"/>
              </a:spcBef>
              <a:buClrTx/>
              <a:buSzTx/>
              <a:buFont typeface="+mj-lt"/>
              <a:buAutoNum type="arabicPeriod"/>
              <a:defRPr/>
            </a:pPr>
            <a:r>
              <a:rPr lang="es-ES" sz="2800" dirty="0">
                <a:latin typeface="Times New Roman" panose="02020603050405020304" pitchFamily="18" charset="0"/>
                <a:cs typeface="Times New Roman" panose="02020603050405020304" pitchFamily="18" charset="0"/>
              </a:rPr>
              <a:t>Voz y elección en el núcleo</a:t>
            </a:r>
          </a:p>
          <a:p>
            <a:pPr marL="914400" lvl="1" indent="-457200">
              <a:spcBef>
                <a:spcPts val="0"/>
              </a:spcBef>
              <a:buClrTx/>
              <a:buSzTx/>
              <a:buFont typeface="+mj-lt"/>
              <a:buAutoNum type="arabicPeriod"/>
              <a:defRPr/>
            </a:pPr>
            <a:r>
              <a:rPr lang="es-ES" sz="2800" dirty="0">
                <a:latin typeface="Times New Roman" panose="02020603050405020304" pitchFamily="18" charset="0"/>
                <a:cs typeface="Times New Roman" panose="02020603050405020304" pitchFamily="18" charset="0"/>
              </a:rPr>
              <a:t>Basado en fortalezas</a:t>
            </a:r>
          </a:p>
          <a:p>
            <a:pPr marL="914400" lvl="1" indent="-457200" defTabSz="666750">
              <a:spcBef>
                <a:spcPts val="0"/>
              </a:spcBef>
              <a:buClrTx/>
              <a:buSzTx/>
              <a:buFont typeface="+mj-lt"/>
              <a:buAutoNum type="arabicPeriod"/>
              <a:defRPr/>
            </a:pPr>
            <a:r>
              <a:rPr lang="es-ES" sz="2800" dirty="0">
                <a:latin typeface="Times New Roman" panose="02020603050405020304" pitchFamily="18" charset="0"/>
                <a:cs typeface="Times New Roman" panose="02020603050405020304" pitchFamily="18" charset="0"/>
              </a:rPr>
              <a:t>Culturalmente competente</a:t>
            </a:r>
          </a:p>
          <a:p>
            <a:pPr marL="914400" lvl="1" indent="-457200" defTabSz="666750">
              <a:spcBef>
                <a:spcPts val="0"/>
              </a:spcBef>
              <a:buClrTx/>
              <a:buSzTx/>
              <a:buFont typeface="+mj-lt"/>
              <a:buAutoNum type="arabicPeriod"/>
              <a:defRPr/>
            </a:pPr>
            <a:r>
              <a:rPr lang="es-ES" sz="2800" dirty="0">
                <a:latin typeface="Times New Roman" panose="02020603050405020304" pitchFamily="18" charset="0"/>
                <a:cs typeface="Times New Roman" panose="02020603050405020304" pitchFamily="18" charset="0"/>
              </a:rPr>
              <a:t>Atención individualizada</a:t>
            </a:r>
          </a:p>
          <a:p>
            <a:pPr marL="914400" lvl="1" indent="-457200" defTabSz="666750">
              <a:spcBef>
                <a:spcPts val="0"/>
              </a:spcBef>
              <a:buClrTx/>
              <a:buSzTx/>
              <a:buFont typeface="+mj-lt"/>
              <a:buAutoNum type="arabicPeriod"/>
              <a:defRPr/>
            </a:pPr>
            <a:r>
              <a:rPr lang="es-ES" sz="2800" dirty="0">
                <a:latin typeface="Times New Roman" panose="02020603050405020304" pitchFamily="18" charset="0"/>
                <a:cs typeface="Times New Roman" panose="02020603050405020304" pitchFamily="18" charset="0"/>
              </a:rPr>
              <a:t>Cuidado incondicional</a:t>
            </a:r>
          </a:p>
          <a:p>
            <a:pPr marL="914400" lvl="1" indent="-457200">
              <a:spcBef>
                <a:spcPts val="0"/>
              </a:spcBef>
              <a:buClrTx/>
              <a:buSzTx/>
              <a:buFont typeface="+mj-lt"/>
              <a:buAutoNum type="arabicPeriod"/>
              <a:defRPr/>
            </a:pPr>
            <a:r>
              <a:rPr lang="es-ES" sz="2800" dirty="0">
                <a:latin typeface="Times New Roman" panose="02020603050405020304" pitchFamily="18" charset="0"/>
                <a:cs typeface="Times New Roman" panose="02020603050405020304" pitchFamily="18" charset="0"/>
              </a:rPr>
              <a:t>Planificación colaborativa en equipo</a:t>
            </a:r>
          </a:p>
          <a:p>
            <a:pPr marL="914400" lvl="1" indent="-457200">
              <a:spcBef>
                <a:spcPts val="0"/>
              </a:spcBef>
              <a:buClrTx/>
              <a:buSzTx/>
              <a:buFont typeface="+mj-lt"/>
              <a:buAutoNum type="arabicPeriod"/>
              <a:defRPr/>
            </a:pPr>
            <a:r>
              <a:rPr lang="es-ES" sz="2800" dirty="0">
                <a:latin typeface="Times New Roman" panose="02020603050405020304" pitchFamily="18" charset="0"/>
                <a:cs typeface="Times New Roman" panose="02020603050405020304" pitchFamily="18" charset="0"/>
              </a:rPr>
              <a:t>Basado en resultados</a:t>
            </a:r>
          </a:p>
          <a:p>
            <a:pPr marL="914400" lvl="1" indent="-457200" defTabSz="666750">
              <a:spcBef>
                <a:spcPts val="0"/>
              </a:spcBef>
              <a:buClrTx/>
              <a:buSzTx/>
              <a:buFont typeface="+mj-lt"/>
              <a:buAutoNum type="arabicPeriod"/>
              <a:defRPr/>
            </a:pPr>
            <a:r>
              <a:rPr lang="es-ES" sz="2800" dirty="0">
                <a:latin typeface="Times New Roman" panose="02020603050405020304" pitchFamily="18" charset="0"/>
                <a:cs typeface="Times New Roman" panose="02020603050405020304" pitchFamily="18" charset="0"/>
              </a:rPr>
              <a:t>Atención comunitaria</a:t>
            </a:r>
          </a:p>
          <a:p>
            <a:pPr marL="914400" lvl="1" indent="-457200" defTabSz="666750">
              <a:spcBef>
                <a:spcPts val="0"/>
              </a:spcBef>
              <a:buClrTx/>
              <a:buSzTx/>
              <a:buFont typeface="+mj-lt"/>
              <a:buAutoNum type="arabicPeriod"/>
              <a:defRPr/>
            </a:pPr>
            <a:r>
              <a:rPr lang="es-ES" sz="2800" dirty="0">
                <a:latin typeface="Times New Roman" panose="02020603050405020304" pitchFamily="18" charset="0"/>
                <a:cs typeface="Times New Roman" panose="02020603050405020304" pitchFamily="18" charset="0"/>
              </a:rPr>
              <a:t>Apoyos naturales</a:t>
            </a:r>
          </a:p>
          <a:p>
            <a:pPr marL="0" lvl="0" indent="0" defTabSz="666750">
              <a:lnSpc>
                <a:spcPct val="90000"/>
              </a:lnSpc>
              <a:spcBef>
                <a:spcPct val="0"/>
              </a:spcBef>
              <a:spcAft>
                <a:spcPct val="35000"/>
              </a:spcAft>
              <a:buClrTx/>
              <a:buSzTx/>
              <a:buNone/>
              <a:defRPr/>
            </a:pPr>
            <a:endParaRPr lang="es-ES" sz="2400" dirty="0">
              <a:latin typeface="Times New Roman" panose="02020603050405020304" pitchFamily="18" charset="0"/>
              <a:cs typeface="Times New Roman" panose="02020603050405020304" pitchFamily="18" charset="0"/>
            </a:endParaRPr>
          </a:p>
          <a:p>
            <a:endParaRPr lang="es-E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s-ES" sz="2400" dirty="0">
              <a:latin typeface="Times New Roman" panose="02020603050405020304" pitchFamily="18" charset="0"/>
              <a:cs typeface="Times New Roman" panose="02020603050405020304" pitchFamily="18" charset="0"/>
            </a:endParaRPr>
          </a:p>
          <a:p>
            <a:pPr marL="0" indent="0">
              <a:buNone/>
            </a:pPr>
            <a:endParaRPr lang="en-US" dirty="0"/>
          </a:p>
        </p:txBody>
      </p:sp>
      <p:sp>
        <p:nvSpPr>
          <p:cNvPr id="4" name="TextBox 3">
            <a:extLst>
              <a:ext uri="{FF2B5EF4-FFF2-40B4-BE49-F238E27FC236}">
                <a16:creationId xmlns:a16="http://schemas.microsoft.com/office/drawing/2014/main" id="{AE8EF796-83AB-46E8-9E36-689CC6B53EC6}"/>
              </a:ext>
            </a:extLst>
          </p:cNvPr>
          <p:cNvSpPr txBox="1"/>
          <p:nvPr/>
        </p:nvSpPr>
        <p:spPr>
          <a:xfrm>
            <a:off x="9266020" y="6289069"/>
            <a:ext cx="2717411" cy="369332"/>
          </a:xfrm>
          <a:prstGeom prst="rect">
            <a:avLst/>
          </a:prstGeom>
          <a:noFill/>
        </p:spPr>
        <p:txBody>
          <a:bodyPr wrap="none" rtlCol="0">
            <a:spAutoFit/>
          </a:bodyPr>
          <a:lstStyle/>
          <a:p>
            <a:pPr>
              <a:spcAft>
                <a:spcPts val="600"/>
              </a:spcAft>
            </a:pPr>
            <a:r>
              <a:rPr lang="en-US" b="1" dirty="0">
                <a:latin typeface="Times New Roman" panose="02020603050405020304" pitchFamily="18" charset="0"/>
                <a:cs typeface="Times New Roman" panose="02020603050405020304" pitchFamily="18" charset="0"/>
              </a:rPr>
              <a:t>(Burns, 2008; NWI, 2008)</a:t>
            </a:r>
          </a:p>
        </p:txBody>
      </p:sp>
    </p:spTree>
    <p:extLst>
      <p:ext uri="{BB962C8B-B14F-4D97-AF65-F5344CB8AC3E}">
        <p14:creationId xmlns:p14="http://schemas.microsoft.com/office/powerpoint/2010/main" val="327925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wipe(down)">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down)">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F6448-7F27-495B-A429-2756FCD8A075}"/>
              </a:ext>
            </a:extLst>
          </p:cNvPr>
          <p:cNvSpPr>
            <a:spLocks noGrp="1"/>
          </p:cNvSpPr>
          <p:nvPr>
            <p:ph type="title"/>
          </p:nvPr>
        </p:nvSpPr>
        <p:spPr/>
        <p:txBody>
          <a:bodyPr/>
          <a:lstStyle/>
          <a:p>
            <a:r>
              <a:rPr lang="en-US" b="1" dirty="0" err="1">
                <a:latin typeface="Times New Roman" panose="02020603050405020304" pitchFamily="18" charset="0"/>
                <a:cs typeface="Times New Roman" panose="02020603050405020304" pitchFamily="18" charset="0"/>
              </a:rPr>
              <a:t>Fase</a:t>
            </a:r>
            <a:r>
              <a:rPr lang="en-US" b="1" dirty="0">
                <a:latin typeface="Times New Roman" panose="02020603050405020304" pitchFamily="18" charset="0"/>
                <a:cs typeface="Times New Roman" panose="02020603050405020304" pitchFamily="18" charset="0"/>
              </a:rPr>
              <a:t> uno: </a:t>
            </a:r>
            <a:r>
              <a:rPr lang="en-US" b="1" dirty="0" err="1">
                <a:latin typeface="Times New Roman" panose="02020603050405020304" pitchFamily="18" charset="0"/>
                <a:cs typeface="Times New Roman" panose="02020603050405020304" pitchFamily="18" charset="0"/>
              </a:rPr>
              <a:t>Compromiso</a:t>
            </a:r>
            <a:r>
              <a:rPr lang="en-US" b="1" dirty="0">
                <a:latin typeface="Times New Roman" panose="02020603050405020304" pitchFamily="18" charset="0"/>
                <a:cs typeface="Times New Roman" panose="02020603050405020304" pitchFamily="18" charset="0"/>
              </a:rPr>
              <a:t> y </a:t>
            </a:r>
            <a:r>
              <a:rPr lang="en-US" b="1" dirty="0" err="1">
                <a:latin typeface="Times New Roman" panose="02020603050405020304" pitchFamily="18" charset="0"/>
                <a:cs typeface="Times New Roman" panose="02020603050405020304" pitchFamily="18" charset="0"/>
              </a:rPr>
              <a:t>preparacion</a:t>
            </a:r>
            <a:r>
              <a:rPr lang="en-US" b="1" dirty="0">
                <a:latin typeface="Times New Roman" panose="02020603050405020304" pitchFamily="18" charset="0"/>
                <a:cs typeface="Times New Roman" panose="02020603050405020304" pitchFamily="18" charset="0"/>
              </a:rPr>
              <a:t> del </a:t>
            </a:r>
            <a:r>
              <a:rPr lang="en-US" b="1" dirty="0" err="1">
                <a:latin typeface="Times New Roman" panose="02020603050405020304" pitchFamily="18" charset="0"/>
                <a:cs typeface="Times New Roman" panose="02020603050405020304" pitchFamily="18" charset="0"/>
              </a:rPr>
              <a:t>equipo</a:t>
            </a:r>
            <a:endParaRPr lang="en-US"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3E8127E-D297-4514-AFAE-A9750808DB67}"/>
              </a:ext>
            </a:extLst>
          </p:cNvPr>
          <p:cNvSpPr>
            <a:spLocks noGrp="1"/>
          </p:cNvSpPr>
          <p:nvPr>
            <p:ph idx="1"/>
          </p:nvPr>
        </p:nvSpPr>
        <p:spPr>
          <a:xfrm>
            <a:off x="833584" y="2165988"/>
            <a:ext cx="10819440" cy="4199727"/>
          </a:xfrm>
        </p:spPr>
        <p:txBody>
          <a:bodyPr>
            <a:normAutofit/>
          </a:bodyPr>
          <a:lstStyle/>
          <a:p>
            <a:r>
              <a:rPr lang="es-HN" sz="2400" dirty="0">
                <a:latin typeface="Times New Roman" panose="02020603050405020304" pitchFamily="18" charset="0"/>
                <a:cs typeface="Times New Roman" panose="02020603050405020304" pitchFamily="18" charset="0"/>
              </a:rPr>
              <a:t>Conversar acerca del proceso de </a:t>
            </a:r>
            <a:r>
              <a:rPr lang="es-HN" sz="2400" dirty="0" err="1">
                <a:latin typeface="Times New Roman" panose="02020603050405020304" pitchFamily="18" charset="0"/>
                <a:cs typeface="Times New Roman" panose="02020603050405020304" pitchFamily="18" charset="0"/>
              </a:rPr>
              <a:t>Wraparound</a:t>
            </a:r>
            <a:r>
              <a:rPr lang="es-HN" sz="2400" dirty="0">
                <a:latin typeface="Times New Roman" panose="02020603050405020304" pitchFamily="18" charset="0"/>
                <a:cs typeface="Times New Roman" panose="02020603050405020304" pitchFamily="18" charset="0"/>
              </a:rPr>
              <a:t>.</a:t>
            </a:r>
          </a:p>
          <a:p>
            <a:r>
              <a:rPr lang="es-HN" sz="2400" dirty="0">
                <a:latin typeface="Times New Roman" panose="02020603050405020304" pitchFamily="18" charset="0"/>
                <a:cs typeface="Times New Roman" panose="02020603050405020304" pitchFamily="18" charset="0"/>
              </a:rPr>
              <a:t>Escuchar su historia familiar. La familia elije traer su red de apoyo.</a:t>
            </a:r>
          </a:p>
          <a:p>
            <a:r>
              <a:rPr lang="es-HN" sz="2400" dirty="0">
                <a:latin typeface="Times New Roman" panose="02020603050405020304" pitchFamily="18" charset="0"/>
                <a:cs typeface="Times New Roman" panose="02020603050405020304" pitchFamily="18" charset="0"/>
              </a:rPr>
              <a:t>Hablamos sobre nuestras inquietudes, necesidades, esperanzas, sueños y fortalezas.</a:t>
            </a:r>
          </a:p>
          <a:p>
            <a:r>
              <a:rPr lang="es-HN" sz="2400" dirty="0">
                <a:latin typeface="Times New Roman" panose="02020603050405020304" pitchFamily="18" charset="0"/>
                <a:cs typeface="Times New Roman" panose="02020603050405020304" pitchFamily="18" charset="0"/>
              </a:rPr>
              <a:t>Describimos nuestra visión del futuro.</a:t>
            </a:r>
          </a:p>
          <a:p>
            <a:r>
              <a:rPr lang="es-HN" sz="2400" dirty="0">
                <a:latin typeface="Times New Roman" panose="02020603050405020304" pitchFamily="18" charset="0"/>
                <a:cs typeface="Times New Roman" panose="02020603050405020304" pitchFamily="18" charset="0"/>
              </a:rPr>
              <a:t>Identificamos a las personas que se interesan por nosotros como familia, así como a las personas que cada miembro de la familia considera que lo ha ayudado. </a:t>
            </a:r>
          </a:p>
          <a:p>
            <a:r>
              <a:rPr lang="es-HN" sz="2400" dirty="0">
                <a:latin typeface="Times New Roman" panose="02020603050405020304" pitchFamily="18" charset="0"/>
                <a:cs typeface="Times New Roman" panose="02020603050405020304" pitchFamily="18" charset="0"/>
              </a:rPr>
              <a:t>Plan para desarrollar un plan. </a:t>
            </a:r>
          </a:p>
        </p:txBody>
      </p:sp>
      <p:sp>
        <p:nvSpPr>
          <p:cNvPr id="5" name="TextBox 4">
            <a:extLst>
              <a:ext uri="{FF2B5EF4-FFF2-40B4-BE49-F238E27FC236}">
                <a16:creationId xmlns:a16="http://schemas.microsoft.com/office/drawing/2014/main" id="{A54BE70C-EC7F-4FC9-ACE3-A22F70D52DE3}"/>
              </a:ext>
            </a:extLst>
          </p:cNvPr>
          <p:cNvSpPr txBox="1"/>
          <p:nvPr/>
        </p:nvSpPr>
        <p:spPr>
          <a:xfrm>
            <a:off x="9613280" y="132403"/>
            <a:ext cx="2578720" cy="830997"/>
          </a:xfrm>
          <a:prstGeom prst="rect">
            <a:avLst/>
          </a:prstGeom>
          <a:noFill/>
        </p:spPr>
        <p:txBody>
          <a:bodyPr wrap="square">
            <a:spAutoFit/>
          </a:bodyPr>
          <a:lstStyle/>
          <a:p>
            <a:r>
              <a:rPr lang="es-ES" sz="1600" dirty="0">
                <a:latin typeface="Times New Roman" panose="02020603050405020304" pitchFamily="18" charset="0"/>
                <a:cs typeface="Times New Roman" panose="02020603050405020304" pitchFamily="18" charset="0"/>
              </a:rPr>
              <a:t>Esta fase lleva varias reuniones a lo largo de 1-2 semanas.</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5632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AFA3B-6382-46E0-BC27-9054F467643B}"/>
              </a:ext>
            </a:extLst>
          </p:cNvPr>
          <p:cNvSpPr>
            <a:spLocks noGrp="1"/>
          </p:cNvSpPr>
          <p:nvPr>
            <p:ph type="title"/>
          </p:nvPr>
        </p:nvSpPr>
        <p:spPr/>
        <p:txBody>
          <a:bodyPr/>
          <a:lstStyle/>
          <a:p>
            <a:r>
              <a:rPr lang="en-US" b="1" dirty="0" err="1">
                <a:latin typeface="Times New Roman" panose="02020603050405020304" pitchFamily="18" charset="0"/>
                <a:cs typeface="Times New Roman" panose="02020603050405020304" pitchFamily="18" charset="0"/>
              </a:rPr>
              <a:t>Fase</a:t>
            </a:r>
            <a:r>
              <a:rPr lang="en-US" b="1" dirty="0">
                <a:latin typeface="Times New Roman" panose="02020603050405020304" pitchFamily="18" charset="0"/>
                <a:cs typeface="Times New Roman" panose="02020603050405020304" pitchFamily="18" charset="0"/>
              </a:rPr>
              <a:t> dos: </a:t>
            </a:r>
            <a:r>
              <a:rPr lang="en-US" b="1" dirty="0" err="1">
                <a:latin typeface="Times New Roman" panose="02020603050405020304" pitchFamily="18" charset="0"/>
                <a:cs typeface="Times New Roman" panose="02020603050405020304" pitchFamily="18" charset="0"/>
              </a:rPr>
              <a:t>desarrolo</a:t>
            </a:r>
            <a:r>
              <a:rPr lang="en-US" b="1" dirty="0">
                <a:latin typeface="Times New Roman" panose="02020603050405020304" pitchFamily="18" charset="0"/>
                <a:cs typeface="Times New Roman" panose="02020603050405020304" pitchFamily="18" charset="0"/>
              </a:rPr>
              <a:t> del plan </a:t>
            </a:r>
            <a:r>
              <a:rPr lang="en-US" b="1" dirty="0" err="1">
                <a:latin typeface="Times New Roman" panose="02020603050405020304" pitchFamily="18" charset="0"/>
                <a:cs typeface="Times New Roman" panose="02020603050405020304" pitchFamily="18" charset="0"/>
              </a:rPr>
              <a:t>inicial</a:t>
            </a:r>
            <a:endParaRPr lang="en-US"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FE58FD3-A1A8-496B-B176-979C9C323AE4}"/>
              </a:ext>
            </a:extLst>
          </p:cNvPr>
          <p:cNvSpPr>
            <a:spLocks noGrp="1"/>
          </p:cNvSpPr>
          <p:nvPr>
            <p:ph idx="1"/>
          </p:nvPr>
        </p:nvSpPr>
        <p:spPr>
          <a:xfrm>
            <a:off x="705347" y="1902589"/>
            <a:ext cx="11173492" cy="4150892"/>
          </a:xfrm>
        </p:spPr>
        <p:txBody>
          <a:bodyPr>
            <a:normAutofit/>
          </a:bodyPr>
          <a:lstStyle/>
          <a:p>
            <a:r>
              <a:rPr lang="es-HN" dirty="0">
                <a:latin typeface="Times New Roman" panose="02020603050405020304" pitchFamily="18" charset="0"/>
                <a:cs typeface="Times New Roman" panose="02020603050405020304" pitchFamily="18" charset="0"/>
              </a:rPr>
              <a:t>Reunión con todos los profesionales y la familia para </a:t>
            </a:r>
            <a:r>
              <a:rPr lang="es-HN" dirty="0" err="1">
                <a:latin typeface="Times New Roman" panose="02020603050405020304" pitchFamily="18" charset="0"/>
                <a:cs typeface="Times New Roman" panose="02020603050405020304" pitchFamily="18" charset="0"/>
              </a:rPr>
              <a:t>idetificar</a:t>
            </a:r>
            <a:r>
              <a:rPr lang="es-HN" dirty="0">
                <a:latin typeface="Times New Roman" panose="02020603050405020304" pitchFamily="18" charset="0"/>
                <a:cs typeface="Times New Roman" panose="02020603050405020304" pitchFamily="18" charset="0"/>
              </a:rPr>
              <a:t> personas de apoyo dentro de su ambiente. </a:t>
            </a:r>
          </a:p>
          <a:p>
            <a:r>
              <a:rPr lang="es-HN" dirty="0">
                <a:latin typeface="Times New Roman" panose="02020603050405020304" pitchFamily="18" charset="0"/>
                <a:cs typeface="Times New Roman" panose="02020603050405020304" pitchFamily="18" charset="0"/>
              </a:rPr>
              <a:t>Declaración de misión.</a:t>
            </a:r>
          </a:p>
          <a:p>
            <a:r>
              <a:rPr lang="es-HN" dirty="0">
                <a:latin typeface="Times New Roman" panose="02020603050405020304" pitchFamily="18" charset="0"/>
                <a:cs typeface="Times New Roman" panose="02020603050405020304" pitchFamily="18" charset="0"/>
              </a:rPr>
              <a:t>Lista de necesidades de la familia. </a:t>
            </a:r>
          </a:p>
          <a:p>
            <a:r>
              <a:rPr lang="es-HN" dirty="0">
                <a:latin typeface="Times New Roman" panose="02020603050405020304" pitchFamily="18" charset="0"/>
                <a:cs typeface="Times New Roman" panose="02020603050405020304" pitchFamily="18" charset="0"/>
              </a:rPr>
              <a:t>Conversar de varias formas de suplir esas necesidades conectando esto con las fortalezas de la familia.</a:t>
            </a:r>
          </a:p>
          <a:p>
            <a:r>
              <a:rPr lang="es-HN" sz="2000" dirty="0">
                <a:latin typeface="Times New Roman" panose="02020603050405020304" pitchFamily="18" charset="0"/>
                <a:cs typeface="Times New Roman" panose="02020603050405020304" pitchFamily="18" charset="0"/>
              </a:rPr>
              <a:t>La familia o el joven decide sus propias metas y en cuales comenzara con apoyo de los profesionales en la junta. </a:t>
            </a:r>
            <a:r>
              <a:rPr lang="es-HN" dirty="0">
                <a:latin typeface="Times New Roman" panose="02020603050405020304" pitchFamily="18" charset="0"/>
                <a:cs typeface="Times New Roman" panose="02020603050405020304" pitchFamily="18" charset="0"/>
              </a:rPr>
              <a:t> </a:t>
            </a:r>
          </a:p>
          <a:p>
            <a:r>
              <a:rPr lang="es-HN" dirty="0">
                <a:latin typeface="Times New Roman" panose="02020603050405020304" pitchFamily="18" charset="0"/>
                <a:cs typeface="Times New Roman" panose="02020603050405020304" pitchFamily="18" charset="0"/>
              </a:rPr>
              <a:t>Cada profesional tiene un listado de tareas dentro de su rol y contacto con la familia. </a:t>
            </a:r>
          </a:p>
          <a:p>
            <a:r>
              <a:rPr lang="es-HN" dirty="0">
                <a:latin typeface="Times New Roman" panose="02020603050405020304" pitchFamily="18" charset="0"/>
                <a:cs typeface="Times New Roman" panose="02020603050405020304" pitchFamily="18" charset="0"/>
              </a:rPr>
              <a:t>Todos se van de esta reunión sabiendo que tareas tiene cada uno.</a:t>
            </a:r>
          </a:p>
        </p:txBody>
      </p:sp>
      <p:sp>
        <p:nvSpPr>
          <p:cNvPr id="7" name="TextBox 6">
            <a:extLst>
              <a:ext uri="{FF2B5EF4-FFF2-40B4-BE49-F238E27FC236}">
                <a16:creationId xmlns:a16="http://schemas.microsoft.com/office/drawing/2014/main" id="{423CBE12-4E00-49D8-A698-7982CCDED9E0}"/>
              </a:ext>
            </a:extLst>
          </p:cNvPr>
          <p:cNvSpPr txBox="1"/>
          <p:nvPr/>
        </p:nvSpPr>
        <p:spPr>
          <a:xfrm>
            <a:off x="9489689" y="143554"/>
            <a:ext cx="2578720" cy="830997"/>
          </a:xfrm>
          <a:prstGeom prst="rect">
            <a:avLst/>
          </a:prstGeom>
          <a:noFill/>
        </p:spPr>
        <p:txBody>
          <a:bodyPr wrap="square">
            <a:spAutoFit/>
          </a:bodyPr>
          <a:lstStyle/>
          <a:p>
            <a:r>
              <a:rPr lang="es-ES" sz="1600" dirty="0">
                <a:latin typeface="Times New Roman" panose="02020603050405020304" pitchFamily="18" charset="0"/>
                <a:cs typeface="Times New Roman" panose="02020603050405020304" pitchFamily="18" charset="0"/>
              </a:rPr>
              <a:t>Esta fase lleva varias reuniones a lo largo de 1-2 semanas.</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1297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8F4B2-CD5F-4539-86DC-42EB2C505FFC}"/>
              </a:ext>
            </a:extLst>
          </p:cNvPr>
          <p:cNvSpPr>
            <a:spLocks noGrp="1"/>
          </p:cNvSpPr>
          <p:nvPr>
            <p:ph type="title"/>
          </p:nvPr>
        </p:nvSpPr>
        <p:spPr/>
        <p:txBody>
          <a:bodyPr/>
          <a:lstStyle/>
          <a:p>
            <a:r>
              <a:rPr lang="en-US" b="1" dirty="0" err="1">
                <a:latin typeface="Times New Roman" panose="02020603050405020304" pitchFamily="18" charset="0"/>
                <a:cs typeface="Times New Roman" panose="02020603050405020304" pitchFamily="18" charset="0"/>
              </a:rPr>
              <a:t>Fase</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tres</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implementación</a:t>
            </a:r>
            <a:r>
              <a:rPr lang="en-US" b="1" dirty="0">
                <a:latin typeface="Times New Roman" panose="02020603050405020304" pitchFamily="18" charset="0"/>
                <a:cs typeface="Times New Roman" panose="02020603050405020304" pitchFamily="18" charset="0"/>
              </a:rPr>
              <a:t> del plan</a:t>
            </a:r>
          </a:p>
        </p:txBody>
      </p:sp>
      <p:sp>
        <p:nvSpPr>
          <p:cNvPr id="3" name="Content Placeholder 2">
            <a:extLst>
              <a:ext uri="{FF2B5EF4-FFF2-40B4-BE49-F238E27FC236}">
                <a16:creationId xmlns:a16="http://schemas.microsoft.com/office/drawing/2014/main" id="{477DCF33-EB25-46C2-B2CE-28F72F848242}"/>
              </a:ext>
            </a:extLst>
          </p:cNvPr>
          <p:cNvSpPr>
            <a:spLocks noGrp="1"/>
          </p:cNvSpPr>
          <p:nvPr>
            <p:ph idx="1"/>
          </p:nvPr>
        </p:nvSpPr>
        <p:spPr>
          <a:xfrm>
            <a:off x="1451580" y="2015732"/>
            <a:ext cx="10167992" cy="3727146"/>
          </a:xfrm>
        </p:spPr>
        <p:txBody>
          <a:bodyPr>
            <a:normAutofit/>
          </a:bodyPr>
          <a:lstStyle/>
          <a:p>
            <a:r>
              <a:rPr lang="es-ES" sz="2400" dirty="0">
                <a:latin typeface="Times New Roman" panose="02020603050405020304" pitchFamily="18" charset="0"/>
                <a:cs typeface="Times New Roman" panose="02020603050405020304" pitchFamily="18" charset="0"/>
              </a:rPr>
              <a:t>Revisamos nuestros Logros (lo que hemos hecho y lo que ha estado funcionando bien).</a:t>
            </a:r>
          </a:p>
          <a:p>
            <a:r>
              <a:rPr lang="es-ES" sz="2400" dirty="0">
                <a:latin typeface="Times New Roman" panose="02020603050405020304" pitchFamily="18" charset="0"/>
                <a:cs typeface="Times New Roman" panose="02020603050405020304" pitchFamily="18" charset="0"/>
              </a:rPr>
              <a:t>Evaluamos si nuestro plan ha estado funcionando para alcanzar nuestras metas.</a:t>
            </a:r>
          </a:p>
          <a:p>
            <a:r>
              <a:rPr lang="es-ES" sz="2400" dirty="0">
                <a:latin typeface="Times New Roman" panose="02020603050405020304" pitchFamily="18" charset="0"/>
                <a:cs typeface="Times New Roman" panose="02020603050405020304" pitchFamily="18" charset="0"/>
              </a:rPr>
              <a:t>Ajustamos las cosas que no están funcionando según el plan.  </a:t>
            </a:r>
          </a:p>
          <a:p>
            <a:r>
              <a:rPr lang="es-ES" sz="2400" dirty="0">
                <a:latin typeface="Times New Roman" panose="02020603050405020304" pitchFamily="18" charset="0"/>
                <a:cs typeface="Times New Roman" panose="02020603050405020304" pitchFamily="18" charset="0"/>
              </a:rPr>
              <a:t>Asignamos nuevas tareas a los miembros del equipo.</a:t>
            </a: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A163190-F920-472E-BDD8-50F38B06A7A3}"/>
              </a:ext>
            </a:extLst>
          </p:cNvPr>
          <p:cNvSpPr txBox="1"/>
          <p:nvPr/>
        </p:nvSpPr>
        <p:spPr>
          <a:xfrm>
            <a:off x="9894881" y="227042"/>
            <a:ext cx="2297119" cy="830997"/>
          </a:xfrm>
          <a:prstGeom prst="rect">
            <a:avLst/>
          </a:prstGeom>
          <a:noFill/>
        </p:spPr>
        <p:txBody>
          <a:bodyPr wrap="square">
            <a:spAutoFit/>
          </a:bodyPr>
          <a:lstStyle/>
          <a:p>
            <a:r>
              <a:rPr lang="es-ES" sz="1600" dirty="0">
                <a:latin typeface="Times New Roman" panose="02020603050405020304" pitchFamily="18" charset="0"/>
                <a:cs typeface="Times New Roman" panose="02020603050405020304" pitchFamily="18" charset="0"/>
              </a:rPr>
              <a:t>Esta fase requiere reuniones regulares del equipo. </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2173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FBB44-9304-4FDD-8434-D9606A7AC5CE}"/>
              </a:ext>
            </a:extLst>
          </p:cNvPr>
          <p:cNvSpPr>
            <a:spLocks noGrp="1"/>
          </p:cNvSpPr>
          <p:nvPr>
            <p:ph type="title"/>
          </p:nvPr>
        </p:nvSpPr>
        <p:spPr>
          <a:xfrm>
            <a:off x="1451580" y="804520"/>
            <a:ext cx="3530157" cy="1049235"/>
          </a:xfrm>
        </p:spPr>
        <p:txBody>
          <a:bodyPr>
            <a:normAutofit fontScale="90000"/>
          </a:bodyPr>
          <a:lstStyle/>
          <a:p>
            <a:r>
              <a:rPr lang="en-US" b="1" dirty="0" err="1">
                <a:latin typeface="Times New Roman" panose="02020603050405020304" pitchFamily="18" charset="0"/>
                <a:cs typeface="Times New Roman" panose="02020603050405020304" pitchFamily="18" charset="0"/>
              </a:rPr>
              <a:t>Fase</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tres</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implementación</a:t>
            </a:r>
            <a:r>
              <a:rPr lang="en-US" b="1" dirty="0">
                <a:latin typeface="Times New Roman" panose="02020603050405020304" pitchFamily="18" charset="0"/>
                <a:cs typeface="Times New Roman" panose="02020603050405020304" pitchFamily="18" charset="0"/>
              </a:rPr>
              <a:t> del plan</a:t>
            </a:r>
            <a:endParaRPr lang="en-US" dirty="0"/>
          </a:p>
        </p:txBody>
      </p:sp>
      <p:sp>
        <p:nvSpPr>
          <p:cNvPr id="3" name="Content Placeholder 2">
            <a:extLst>
              <a:ext uri="{FF2B5EF4-FFF2-40B4-BE49-F238E27FC236}">
                <a16:creationId xmlns:a16="http://schemas.microsoft.com/office/drawing/2014/main" id="{FD516E88-CC26-4424-8634-97F32A044984}"/>
              </a:ext>
            </a:extLst>
          </p:cNvPr>
          <p:cNvSpPr>
            <a:spLocks noGrp="1"/>
          </p:cNvSpPr>
          <p:nvPr>
            <p:ph idx="1"/>
          </p:nvPr>
        </p:nvSpPr>
        <p:spPr>
          <a:xfrm>
            <a:off x="1276523" y="2620504"/>
            <a:ext cx="3526523" cy="872434"/>
          </a:xfrm>
        </p:spPr>
        <p:txBody>
          <a:bodyPr>
            <a:normAutofit/>
          </a:bodyPr>
          <a:lstStyle/>
          <a:p>
            <a:r>
              <a:rPr lang="es-HN" dirty="0">
                <a:latin typeface="Times New Roman" panose="02020603050405020304" pitchFamily="18" charset="0"/>
                <a:cs typeface="Times New Roman" panose="02020603050405020304" pitchFamily="18" charset="0"/>
              </a:rPr>
              <a:t>Se crea un plan utilizando objetivos SMART. </a:t>
            </a:r>
          </a:p>
          <a:p>
            <a:endParaRPr lang="en-US" dirty="0"/>
          </a:p>
        </p:txBody>
      </p:sp>
      <p:grpSp>
        <p:nvGrpSpPr>
          <p:cNvPr id="9" name="Group 8">
            <a:extLst>
              <a:ext uri="{FF2B5EF4-FFF2-40B4-BE49-F238E27FC236}">
                <a16:creationId xmlns:a16="http://schemas.microsoft.com/office/drawing/2014/main" id="{F6ECD7E6-4E68-4AA6-864A-6828B6EC1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131" y="482171"/>
            <a:ext cx="6091791" cy="5149101"/>
            <a:chOff x="5460131" y="482171"/>
            <a:chExt cx="6091791" cy="5149101"/>
          </a:xfrm>
        </p:grpSpPr>
        <p:sp>
          <p:nvSpPr>
            <p:cNvPr id="10" name="Rectangle 9">
              <a:extLst>
                <a:ext uri="{FF2B5EF4-FFF2-40B4-BE49-F238E27FC236}">
                  <a16:creationId xmlns:a16="http://schemas.microsoft.com/office/drawing/2014/main" id="{5015161F-D342-4A16-AA7A-F3ECC1284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99EC793-B1FE-496C-A671-5F3663264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4" descr="La gente no sabe definir los objetivos del Link Building">
            <a:extLst>
              <a:ext uri="{FF2B5EF4-FFF2-40B4-BE49-F238E27FC236}">
                <a16:creationId xmlns:a16="http://schemas.microsoft.com/office/drawing/2014/main" id="{748144DF-D914-4A3F-A15B-FC0B288D08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405" r="2" b="10428"/>
          <a:stretch/>
        </p:blipFill>
        <p:spPr bwMode="auto">
          <a:xfrm>
            <a:off x="6093926" y="1116345"/>
            <a:ext cx="4821551" cy="386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4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28179-3DBF-478C-A1AB-C4FA40F0896B}"/>
              </a:ext>
            </a:extLst>
          </p:cNvPr>
          <p:cNvSpPr>
            <a:spLocks noGrp="1"/>
          </p:cNvSpPr>
          <p:nvPr>
            <p:ph type="title"/>
          </p:nvPr>
        </p:nvSpPr>
        <p:spPr/>
        <p:txBody>
          <a:bodyPr/>
          <a:lstStyle/>
          <a:p>
            <a:r>
              <a:rPr lang="en-US" b="1" dirty="0" err="1">
                <a:latin typeface="Times New Roman" panose="02020603050405020304" pitchFamily="18" charset="0"/>
                <a:cs typeface="Times New Roman" panose="02020603050405020304" pitchFamily="18" charset="0"/>
              </a:rPr>
              <a:t>Fase</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cuatro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transición</a:t>
            </a:r>
            <a:endParaRPr lang="en-US"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CBD5598-D92D-44E0-9C2C-9B06696C1BAD}"/>
              </a:ext>
            </a:extLst>
          </p:cNvPr>
          <p:cNvSpPr>
            <a:spLocks noGrp="1"/>
          </p:cNvSpPr>
          <p:nvPr>
            <p:ph idx="1"/>
          </p:nvPr>
        </p:nvSpPr>
        <p:spPr>
          <a:xfrm>
            <a:off x="1262009" y="1884136"/>
            <a:ext cx="9688489" cy="4169345"/>
          </a:xfrm>
        </p:spPr>
        <p:txBody>
          <a:bodyPr>
            <a:normAutofit/>
          </a:bodyPr>
          <a:lstStyle/>
          <a:p>
            <a:r>
              <a:rPr lang="es-ES" sz="2400" dirty="0">
                <a:latin typeface="Times New Roman" panose="02020603050405020304" pitchFamily="18" charset="0"/>
                <a:cs typeface="Times New Roman" panose="02020603050405020304" pitchFamily="18" charset="0"/>
              </a:rPr>
              <a:t>La culminación puede incluir una reunión final del equipo completo, una pequeña celebración, o simplemente anunciar que estamos listos para seguir adelante. </a:t>
            </a:r>
          </a:p>
          <a:p>
            <a:r>
              <a:rPr lang="es-ES" sz="2400" dirty="0">
                <a:latin typeface="Times New Roman" panose="02020603050405020304" pitchFamily="18" charset="0"/>
                <a:cs typeface="Times New Roman" panose="02020603050405020304" pitchFamily="18" charset="0"/>
              </a:rPr>
              <a:t>tendremos un registro de lo que hicimos y una lista de lo que sí funcionó.</a:t>
            </a:r>
          </a:p>
          <a:p>
            <a:r>
              <a:rPr lang="es-ES" sz="2400" dirty="0">
                <a:latin typeface="Times New Roman" panose="02020603050405020304" pitchFamily="18" charset="0"/>
                <a:cs typeface="Times New Roman" panose="02020603050405020304" pitchFamily="18" charset="0"/>
              </a:rPr>
              <a:t>También haremos un plan para el futuro, que incluye a quién se puede llamar si necesitamos ayuda o si necesitamos volver a reunirnos con nuestro equipo</a:t>
            </a: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29FB956-B187-4D70-95EC-E14428099B7D}"/>
              </a:ext>
            </a:extLst>
          </p:cNvPr>
          <p:cNvSpPr txBox="1"/>
          <p:nvPr/>
        </p:nvSpPr>
        <p:spPr>
          <a:xfrm>
            <a:off x="9698772" y="219744"/>
            <a:ext cx="2400300" cy="584775"/>
          </a:xfrm>
          <a:prstGeom prst="rect">
            <a:avLst/>
          </a:prstGeom>
          <a:noFill/>
        </p:spPr>
        <p:txBody>
          <a:bodyPr wrap="square">
            <a:spAutoFit/>
          </a:bodyPr>
          <a:lstStyle/>
          <a:p>
            <a:r>
              <a:rPr lang="es-ES" sz="1600" dirty="0">
                <a:latin typeface="Times New Roman" panose="02020603050405020304" pitchFamily="18" charset="0"/>
                <a:cs typeface="Times New Roman" panose="02020603050405020304" pitchFamily="18" charset="0"/>
              </a:rPr>
              <a:t>Las transiciones ocurren durante todo el proceso. </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5002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3" name="Picture 72">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75" name="Straight Connector 74">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Family's Social Standing May Be Key to Happiness for Teens">
            <a:extLst>
              <a:ext uri="{FF2B5EF4-FFF2-40B4-BE49-F238E27FC236}">
                <a16:creationId xmlns:a16="http://schemas.microsoft.com/office/drawing/2014/main" id="{BE2D048A-04BF-4F14-ABD9-CD856499384E}"/>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r="-1" b="24998"/>
          <a:stretch/>
        </p:blipFill>
        <p:spPr bwMode="auto">
          <a:xfrm>
            <a:off x="20" y="10"/>
            <a:ext cx="12191675"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B7FD9E-62EC-40A6-B017-43A1C09896D0}"/>
              </a:ext>
            </a:extLst>
          </p:cNvPr>
          <p:cNvSpPr>
            <a:spLocks noGrp="1"/>
          </p:cNvSpPr>
          <p:nvPr>
            <p:ph type="title"/>
          </p:nvPr>
        </p:nvSpPr>
        <p:spPr>
          <a:xfrm>
            <a:off x="4976636" y="992221"/>
            <a:ext cx="6247308" cy="4873558"/>
          </a:xfrm>
        </p:spPr>
        <p:txBody>
          <a:bodyPr vert="horz" lIns="91440" tIns="45720" rIns="91440" bIns="0" rtlCol="0" anchor="ctr">
            <a:normAutofit/>
          </a:bodyPr>
          <a:lstStyle/>
          <a:p>
            <a:r>
              <a:rPr lang="en-US" sz="4800" b="1" dirty="0" err="1">
                <a:solidFill>
                  <a:schemeClr val="tx1"/>
                </a:solidFill>
                <a:latin typeface="Times New Roman" panose="02020603050405020304" pitchFamily="18" charset="0"/>
                <a:cs typeface="Times New Roman" panose="02020603050405020304" pitchFamily="18" charset="0"/>
              </a:rPr>
              <a:t>Intervenciones</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individuales</a:t>
            </a:r>
            <a:endParaRPr lang="en-US" sz="4800" b="1" dirty="0">
              <a:solidFill>
                <a:schemeClr val="tx1"/>
              </a:solidFill>
              <a:latin typeface="Times New Roman" panose="02020603050405020304" pitchFamily="18" charset="0"/>
              <a:cs typeface="Times New Roman" panose="02020603050405020304" pitchFamily="18" charset="0"/>
            </a:endParaRPr>
          </a:p>
        </p:txBody>
      </p:sp>
      <p:cxnSp>
        <p:nvCxnSpPr>
          <p:cNvPr id="79" name="Straight Connector 78">
            <a:extLst>
              <a:ext uri="{FF2B5EF4-FFF2-40B4-BE49-F238E27FC236}">
                <a16:creationId xmlns:a16="http://schemas.microsoft.com/office/drawing/2014/main" id="{580B8A35-DEA7-4D43-9DF8-90B4681D0F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300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EB162-87C1-43C5-99F7-FBA19EE802B4}"/>
              </a:ext>
            </a:extLst>
          </p:cNvPr>
          <p:cNvSpPr>
            <a:spLocks noGrp="1"/>
          </p:cNvSpPr>
          <p:nvPr>
            <p:ph type="title"/>
          </p:nvPr>
        </p:nvSpPr>
        <p:spPr>
          <a:xfrm>
            <a:off x="1451579" y="342418"/>
            <a:ext cx="9741869" cy="1049235"/>
          </a:xfrm>
        </p:spPr>
        <p:txBody>
          <a:bodyPr>
            <a:normAutofit fontScale="90000"/>
          </a:bodyPr>
          <a:lstStyle/>
          <a:p>
            <a:pPr algn="ctr"/>
            <a:r>
              <a:rPr lang="es-ES" b="1" dirty="0">
                <a:latin typeface="Times New Roman" panose="02020603050405020304" pitchFamily="18" charset="0"/>
                <a:cs typeface="Times New Roman" panose="02020603050405020304" pitchFamily="18" charset="0"/>
              </a:rPr>
              <a:t>Factores basados en la investigación que promueven el bienestar y el desarrollo de los jóvenes.</a:t>
            </a:r>
            <a:endParaRPr lang="en-US" dirty="0"/>
          </a:p>
        </p:txBody>
      </p:sp>
      <p:sp>
        <p:nvSpPr>
          <p:cNvPr id="3" name="Content Placeholder 2">
            <a:extLst>
              <a:ext uri="{FF2B5EF4-FFF2-40B4-BE49-F238E27FC236}">
                <a16:creationId xmlns:a16="http://schemas.microsoft.com/office/drawing/2014/main" id="{32560575-C0C2-4265-9998-145AA854EA9E}"/>
              </a:ext>
            </a:extLst>
          </p:cNvPr>
          <p:cNvSpPr>
            <a:spLocks noGrp="1"/>
          </p:cNvSpPr>
          <p:nvPr>
            <p:ph idx="1"/>
          </p:nvPr>
        </p:nvSpPr>
        <p:spPr>
          <a:xfrm>
            <a:off x="747132" y="2062977"/>
            <a:ext cx="5575381" cy="2687444"/>
          </a:xfrm>
        </p:spPr>
        <p:txBody>
          <a:bodyPr>
            <a:normAutofit/>
          </a:bodyPr>
          <a:lstStyle/>
          <a:p>
            <a:r>
              <a:rPr lang="es-ES" sz="2800" dirty="0">
                <a:latin typeface="Times New Roman" panose="02020603050405020304" pitchFamily="18" charset="0"/>
                <a:cs typeface="Times New Roman" panose="02020603050405020304" pitchFamily="18" charset="0"/>
              </a:rPr>
              <a:t>Investigaciones recientes han identificado cinco esferas centrales que mejoran significativamente el bienestar y el desarrollo de los jóvenes.</a:t>
            </a:r>
            <a:endParaRPr lang="en-US" sz="2800" dirty="0"/>
          </a:p>
        </p:txBody>
      </p:sp>
      <p:sp>
        <p:nvSpPr>
          <p:cNvPr id="14" name="TextBox 13">
            <a:extLst>
              <a:ext uri="{FF2B5EF4-FFF2-40B4-BE49-F238E27FC236}">
                <a16:creationId xmlns:a16="http://schemas.microsoft.com/office/drawing/2014/main" id="{66B60D6B-66A1-4FB0-B359-47A065ED42BB}"/>
              </a:ext>
            </a:extLst>
          </p:cNvPr>
          <p:cNvSpPr txBox="1"/>
          <p:nvPr/>
        </p:nvSpPr>
        <p:spPr>
          <a:xfrm>
            <a:off x="10071100" y="6386731"/>
            <a:ext cx="145873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(CSSP, 2020)</a:t>
            </a:r>
          </a:p>
        </p:txBody>
      </p:sp>
      <p:graphicFrame>
        <p:nvGraphicFramePr>
          <p:cNvPr id="5" name="Diagram 4">
            <a:extLst>
              <a:ext uri="{FF2B5EF4-FFF2-40B4-BE49-F238E27FC236}">
                <a16:creationId xmlns:a16="http://schemas.microsoft.com/office/drawing/2014/main" id="{E16F82BE-7187-441A-8C0E-202B343248FB}"/>
              </a:ext>
            </a:extLst>
          </p:cNvPr>
          <p:cNvGraphicFramePr/>
          <p:nvPr>
            <p:extLst>
              <p:ext uri="{D42A27DB-BD31-4B8C-83A1-F6EECF244321}">
                <p14:modId xmlns:p14="http://schemas.microsoft.com/office/powerpoint/2010/main" val="755270018"/>
              </p:ext>
            </p:extLst>
          </p:nvPr>
        </p:nvGraphicFramePr>
        <p:xfrm>
          <a:off x="6322513" y="1822850"/>
          <a:ext cx="6130693" cy="4383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9575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F2C5B-EF02-4E8F-B43C-1115C321C000}"/>
              </a:ext>
            </a:extLst>
          </p:cNvPr>
          <p:cNvSpPr>
            <a:spLocks noGrp="1"/>
          </p:cNvSpPr>
          <p:nvPr>
            <p:ph type="title"/>
          </p:nvPr>
        </p:nvSpPr>
        <p:spPr>
          <a:xfrm>
            <a:off x="994379" y="189572"/>
            <a:ext cx="10368714" cy="1675334"/>
          </a:xfrm>
        </p:spPr>
        <p:txBody>
          <a:bodyPr>
            <a:normAutofit/>
          </a:bodyPr>
          <a:lstStyle/>
          <a:p>
            <a:pPr algn="ctr"/>
            <a:r>
              <a:rPr lang="es-HN" sz="3600" b="1" dirty="0">
                <a:latin typeface="Times New Roman" panose="02020603050405020304" pitchFamily="18" charset="0"/>
                <a:cs typeface="Times New Roman" panose="02020603050405020304" pitchFamily="18" charset="0"/>
              </a:rPr>
              <a:t>La relación entre pobreza y violencia</a:t>
            </a:r>
          </a:p>
        </p:txBody>
      </p:sp>
      <p:sp>
        <p:nvSpPr>
          <p:cNvPr id="3" name="Content Placeholder 2">
            <a:extLst>
              <a:ext uri="{FF2B5EF4-FFF2-40B4-BE49-F238E27FC236}">
                <a16:creationId xmlns:a16="http://schemas.microsoft.com/office/drawing/2014/main" id="{0645F97D-6D05-4F03-B21B-7F146026A59D}"/>
              </a:ext>
            </a:extLst>
          </p:cNvPr>
          <p:cNvSpPr>
            <a:spLocks noGrp="1"/>
          </p:cNvSpPr>
          <p:nvPr>
            <p:ph idx="1"/>
          </p:nvPr>
        </p:nvSpPr>
        <p:spPr>
          <a:xfrm>
            <a:off x="461731" y="1699708"/>
            <a:ext cx="11434010" cy="4199727"/>
          </a:xfrm>
        </p:spPr>
        <p:txBody>
          <a:bodyPr>
            <a:noAutofit/>
          </a:bodyPr>
          <a:lstStyle/>
          <a:p>
            <a:r>
              <a:rPr lang="es-HN" sz="2800" dirty="0">
                <a:latin typeface="Aparajita" panose="02020603050405020304" pitchFamily="18" charset="0"/>
                <a:cs typeface="Aparajita" panose="02020603050405020304" pitchFamily="18" charset="0"/>
              </a:rPr>
              <a:t>La pobreza y violencia coexisten a nivel global.</a:t>
            </a:r>
          </a:p>
          <a:p>
            <a:r>
              <a:rPr lang="es-HN" sz="2800" dirty="0">
                <a:latin typeface="Aparajita" panose="02020603050405020304" pitchFamily="18" charset="0"/>
                <a:cs typeface="Aparajita" panose="02020603050405020304" pitchFamily="18" charset="0"/>
              </a:rPr>
              <a:t>Comunidades con altos niveles de pobreza están expuestos a mas eventos traumáticos que comunidades mas afluyentes.  </a:t>
            </a:r>
          </a:p>
          <a:p>
            <a:r>
              <a:rPr lang="es-HN" sz="2800" dirty="0">
                <a:latin typeface="Aparajita" panose="02020603050405020304" pitchFamily="18" charset="0"/>
                <a:cs typeface="Aparajita" panose="02020603050405020304" pitchFamily="18" charset="0"/>
              </a:rPr>
              <a:t>Las personas en comunidades de alta pobreza se exponen a un promedio de un evento violento por día. </a:t>
            </a:r>
          </a:p>
          <a:p>
            <a:r>
              <a:rPr lang="es-HN" sz="2800" dirty="0">
                <a:latin typeface="Aparajita" panose="02020603050405020304" pitchFamily="18" charset="0"/>
                <a:cs typeface="Aparajita" panose="02020603050405020304" pitchFamily="18" charset="0"/>
              </a:rPr>
              <a:t>Los espacios recreacionales y comunitarios carecen de fondos para funcionar apropiadamente</a:t>
            </a:r>
            <a:r>
              <a:rPr lang="es-HN" sz="2400" dirty="0">
                <a:latin typeface="Aparajita" panose="02020603050405020304" pitchFamily="18" charset="0"/>
                <a:cs typeface="Aparajita" panose="02020603050405020304" pitchFamily="18" charset="0"/>
              </a:rPr>
              <a:t>.</a:t>
            </a:r>
          </a:p>
        </p:txBody>
      </p:sp>
      <p:sp>
        <p:nvSpPr>
          <p:cNvPr id="4" name="TextBox 3">
            <a:extLst>
              <a:ext uri="{FF2B5EF4-FFF2-40B4-BE49-F238E27FC236}">
                <a16:creationId xmlns:a16="http://schemas.microsoft.com/office/drawing/2014/main" id="{8630A0B7-E1AE-4AB7-B3C2-A23DCDEB9A57}"/>
              </a:ext>
            </a:extLst>
          </p:cNvPr>
          <p:cNvSpPr txBox="1"/>
          <p:nvPr/>
        </p:nvSpPr>
        <p:spPr>
          <a:xfrm>
            <a:off x="3992138" y="6211669"/>
            <a:ext cx="8184170" cy="584775"/>
          </a:xfrm>
          <a:prstGeom prst="rect">
            <a:avLst/>
          </a:prstGeom>
          <a:noFill/>
        </p:spPr>
        <p:txBody>
          <a:bodyPr wrap="square" rtlCol="0">
            <a:spAutoFit/>
          </a:bodyPr>
          <a:lstStyle/>
          <a:p>
            <a:r>
              <a:rPr lang="en-US" sz="1600" b="1" dirty="0">
                <a:latin typeface="Aparajita" panose="02020603050405020304" pitchFamily="18" charset="0"/>
                <a:cs typeface="Aparajita" panose="02020603050405020304" pitchFamily="18" charset="0"/>
              </a:rPr>
              <a:t>(Stoops, 2004; Carlson, 2006; </a:t>
            </a:r>
            <a:r>
              <a:rPr lang="en-US" sz="1600" b="1" dirty="0" err="1">
                <a:latin typeface="Aparajita" panose="02020603050405020304" pitchFamily="18" charset="0"/>
                <a:cs typeface="Aparajita" panose="02020603050405020304" pitchFamily="18" charset="0"/>
              </a:rPr>
              <a:t>DeNavas</a:t>
            </a:r>
            <a:r>
              <a:rPr lang="en-US" sz="1600" b="1" dirty="0">
                <a:latin typeface="Aparajita" panose="02020603050405020304" pitchFamily="18" charset="0"/>
                <a:cs typeface="Aparajita" panose="02020603050405020304" pitchFamily="18" charset="0"/>
              </a:rPr>
              <a:t>-Walt, Proctor &amp; Smith, 2008; </a:t>
            </a:r>
            <a:r>
              <a:rPr lang="en-US" sz="1600" b="1" dirty="0" err="1">
                <a:effectLst/>
                <a:latin typeface="Aparajita" panose="02020603050405020304" pitchFamily="18" charset="0"/>
                <a:ea typeface="MS Mincho" panose="02020609040205080304" pitchFamily="49" charset="-128"/>
                <a:cs typeface="Aparajita" panose="02020603050405020304" pitchFamily="18" charset="0"/>
              </a:rPr>
              <a:t>Simbandumwe</a:t>
            </a:r>
            <a:r>
              <a:rPr lang="en-US" sz="1600" b="1" dirty="0">
                <a:effectLst/>
                <a:latin typeface="Aparajita" panose="02020603050405020304" pitchFamily="18" charset="0"/>
                <a:ea typeface="MS Mincho" panose="02020609040205080304" pitchFamily="49" charset="-128"/>
                <a:cs typeface="Aparajita" panose="02020603050405020304" pitchFamily="18" charset="0"/>
              </a:rPr>
              <a:t>, Bailey, </a:t>
            </a:r>
            <a:r>
              <a:rPr lang="en-US" sz="1600" b="1" dirty="0" err="1">
                <a:effectLst/>
                <a:latin typeface="Aparajita" panose="02020603050405020304" pitchFamily="18" charset="0"/>
                <a:ea typeface="MS Mincho" panose="02020609040205080304" pitchFamily="49" charset="-128"/>
                <a:cs typeface="Aparajita" panose="02020603050405020304" pitchFamily="18" charset="0"/>
              </a:rPr>
              <a:t>Denetto</a:t>
            </a:r>
            <a:r>
              <a:rPr lang="en-US" sz="1600" b="1" dirty="0">
                <a:effectLst/>
                <a:latin typeface="Aparajita" panose="02020603050405020304" pitchFamily="18" charset="0"/>
                <a:ea typeface="MS Mincho" panose="02020609040205080304" pitchFamily="49" charset="-128"/>
                <a:cs typeface="Aparajita" panose="02020603050405020304" pitchFamily="18" charset="0"/>
              </a:rPr>
              <a:t> et al, 2008;</a:t>
            </a:r>
            <a:r>
              <a:rPr lang="en-US" sz="1600" b="1" dirty="0">
                <a:effectLst/>
                <a:latin typeface="Aparajita" panose="02020603050405020304" pitchFamily="18" charset="0"/>
                <a:ea typeface="Calibri" panose="020F0502020204030204" pitchFamily="34" charset="0"/>
                <a:cs typeface="Aparajita" panose="02020603050405020304" pitchFamily="18" charset="0"/>
              </a:rPr>
              <a:t> </a:t>
            </a:r>
            <a:r>
              <a:rPr lang="en-US" sz="1600" b="1" dirty="0" err="1">
                <a:effectLst/>
                <a:latin typeface="Aparajita" panose="02020603050405020304" pitchFamily="18" charset="0"/>
                <a:ea typeface="Calibri" panose="020F0502020204030204" pitchFamily="34" charset="0"/>
                <a:cs typeface="Aparajita" panose="02020603050405020304" pitchFamily="18" charset="0"/>
              </a:rPr>
              <a:t>Stodolska</a:t>
            </a:r>
            <a:r>
              <a:rPr lang="en-US" sz="1600" b="1" dirty="0">
                <a:effectLst/>
                <a:latin typeface="Aparajita" panose="02020603050405020304" pitchFamily="18" charset="0"/>
                <a:ea typeface="Calibri" panose="020F0502020204030204" pitchFamily="34" charset="0"/>
                <a:cs typeface="Aparajita" panose="02020603050405020304" pitchFamily="18" charset="0"/>
              </a:rPr>
              <a:t>, Acevedo &amp; </a:t>
            </a:r>
            <a:r>
              <a:rPr lang="en-US" sz="1600" b="1" dirty="0" err="1">
                <a:effectLst/>
                <a:latin typeface="Aparajita" panose="02020603050405020304" pitchFamily="18" charset="0"/>
                <a:ea typeface="Calibri" panose="020F0502020204030204" pitchFamily="34" charset="0"/>
                <a:cs typeface="Aparajita" panose="02020603050405020304" pitchFamily="18" charset="0"/>
              </a:rPr>
              <a:t>Shinew</a:t>
            </a:r>
            <a:r>
              <a:rPr lang="en-US" sz="1600" b="1" dirty="0">
                <a:effectLst/>
                <a:latin typeface="Aparajita" panose="02020603050405020304" pitchFamily="18" charset="0"/>
                <a:ea typeface="MS Mincho" panose="02020609040205080304" pitchFamily="49" charset="-128"/>
                <a:cs typeface="Aparajita" panose="02020603050405020304" pitchFamily="18" charset="0"/>
              </a:rPr>
              <a:t>, 2009;  </a:t>
            </a:r>
            <a:r>
              <a:rPr lang="en-US" sz="1600" b="1" dirty="0">
                <a:latin typeface="Aparajita" panose="02020603050405020304" pitchFamily="18" charset="0"/>
                <a:cs typeface="Aparajita" panose="02020603050405020304" pitchFamily="18" charset="0"/>
              </a:rPr>
              <a:t>Hughes, Griner, Guarino &amp; Williams, 2012; Richards et al, 2014)</a:t>
            </a:r>
          </a:p>
        </p:txBody>
      </p:sp>
    </p:spTree>
    <p:extLst>
      <p:ext uri="{BB962C8B-B14F-4D97-AF65-F5344CB8AC3E}">
        <p14:creationId xmlns:p14="http://schemas.microsoft.com/office/powerpoint/2010/main" val="49981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9519F-EB61-4611-A8D4-BB742B1B0EE5}"/>
              </a:ext>
            </a:extLst>
          </p:cNvPr>
          <p:cNvSpPr>
            <a:spLocks noGrp="1"/>
          </p:cNvSpPr>
          <p:nvPr>
            <p:ph type="title"/>
          </p:nvPr>
        </p:nvSpPr>
        <p:spPr/>
        <p:txBody>
          <a:bodyPr>
            <a:normAutofit/>
          </a:bodyPr>
          <a:lstStyle/>
          <a:p>
            <a:pPr algn="ctr"/>
            <a:r>
              <a:rPr lang="es-HN" sz="4000" b="1" dirty="0">
                <a:latin typeface="Times New Roman" panose="02020603050405020304" pitchFamily="18" charset="0"/>
                <a:cs typeface="Times New Roman" panose="02020603050405020304" pitchFamily="18" charset="0"/>
              </a:rPr>
              <a:t>resiliencia juvenil</a:t>
            </a:r>
          </a:p>
        </p:txBody>
      </p:sp>
      <p:sp>
        <p:nvSpPr>
          <p:cNvPr id="3" name="Content Placeholder 2">
            <a:extLst>
              <a:ext uri="{FF2B5EF4-FFF2-40B4-BE49-F238E27FC236}">
                <a16:creationId xmlns:a16="http://schemas.microsoft.com/office/drawing/2014/main" id="{68C9C0E9-A98D-4105-BF0F-0FA407E4A088}"/>
              </a:ext>
            </a:extLst>
          </p:cNvPr>
          <p:cNvSpPr>
            <a:spLocks noGrp="1"/>
          </p:cNvSpPr>
          <p:nvPr>
            <p:ph idx="1"/>
          </p:nvPr>
        </p:nvSpPr>
        <p:spPr>
          <a:xfrm>
            <a:off x="739549" y="1853754"/>
            <a:ext cx="10315305" cy="4216626"/>
          </a:xfrm>
        </p:spPr>
        <p:txBody>
          <a:bodyPr>
            <a:normAutofit lnSpcReduction="10000"/>
          </a:bodyPr>
          <a:lstStyle/>
          <a:p>
            <a:r>
              <a:rPr lang="es-HN" sz="2000" dirty="0">
                <a:solidFill>
                  <a:schemeClr val="tx1"/>
                </a:solidFill>
                <a:latin typeface="Times New Roman" panose="02020603050405020304" pitchFamily="18" charset="0"/>
                <a:cs typeface="Times New Roman" panose="02020603050405020304" pitchFamily="18" charset="0"/>
              </a:rPr>
              <a:t>El manejo del estrés y la respuesta adecuada a las crisis (factores estresantes, desafíos o adversidades) al mismo tiempo que se basan en características, fortalezas e intereses individuales ayudan al adolescente a ganar resiliencia.</a:t>
            </a:r>
          </a:p>
          <a:p>
            <a:pPr lvl="1"/>
            <a:r>
              <a:rPr lang="es-HN" dirty="0">
                <a:latin typeface="Times New Roman" panose="02020603050405020304" pitchFamily="18" charset="0"/>
                <a:cs typeface="Times New Roman" panose="02020603050405020304" pitchFamily="18" charset="0"/>
              </a:rPr>
              <a:t>Manejo de estrés adecuado </a:t>
            </a:r>
          </a:p>
          <a:p>
            <a:pPr lvl="1"/>
            <a:r>
              <a:rPr lang="es-HN" dirty="0">
                <a:latin typeface="Times New Roman" panose="02020603050405020304" pitchFamily="18" charset="0"/>
                <a:cs typeface="Times New Roman" panose="02020603050405020304" pitchFamily="18" charset="0"/>
              </a:rPr>
              <a:t>Fortaleza interna / motivación interna</a:t>
            </a:r>
          </a:p>
          <a:p>
            <a:pPr lvl="1"/>
            <a:r>
              <a:rPr lang="es-HN" dirty="0">
                <a:solidFill>
                  <a:schemeClr val="tx1"/>
                </a:solidFill>
                <a:latin typeface="Times New Roman" panose="02020603050405020304" pitchFamily="18" charset="0"/>
                <a:cs typeface="Times New Roman" panose="02020603050405020304" pitchFamily="18" charset="0"/>
              </a:rPr>
              <a:t>Actitud positiva ante la adversidad / tener esperanza</a:t>
            </a:r>
          </a:p>
          <a:p>
            <a:pPr lvl="1"/>
            <a:r>
              <a:rPr lang="es-HN" dirty="0">
                <a:latin typeface="Times New Roman" panose="02020603050405020304" pitchFamily="18" charset="0"/>
                <a:cs typeface="Times New Roman" panose="02020603050405020304" pitchFamily="18" charset="0"/>
              </a:rPr>
              <a:t>Confianza en si mismo </a:t>
            </a:r>
          </a:p>
          <a:p>
            <a:pPr lvl="1"/>
            <a:r>
              <a:rPr lang="es-HN" dirty="0">
                <a:solidFill>
                  <a:schemeClr val="tx1"/>
                </a:solidFill>
                <a:latin typeface="Times New Roman" panose="02020603050405020304" pitchFamily="18" charset="0"/>
                <a:cs typeface="Times New Roman" panose="02020603050405020304" pitchFamily="18" charset="0"/>
              </a:rPr>
              <a:t>Seguridad en poder cambiar su situación por si mismo</a:t>
            </a:r>
          </a:p>
          <a:p>
            <a:pPr lvl="1"/>
            <a:r>
              <a:rPr lang="es-HN" dirty="0">
                <a:latin typeface="Times New Roman" panose="02020603050405020304" pitchFamily="18" charset="0"/>
                <a:cs typeface="Times New Roman" panose="02020603050405020304" pitchFamily="18" charset="0"/>
              </a:rPr>
              <a:t>Trabajar en metas a futuro</a:t>
            </a:r>
          </a:p>
          <a:p>
            <a:pPr lvl="1"/>
            <a:r>
              <a:rPr lang="es-HN" dirty="0">
                <a:solidFill>
                  <a:schemeClr val="tx1"/>
                </a:solidFill>
                <a:latin typeface="Times New Roman" panose="02020603050405020304" pitchFamily="18" charset="0"/>
                <a:cs typeface="Times New Roman" panose="02020603050405020304" pitchFamily="18" charset="0"/>
              </a:rPr>
              <a:t>Buscar ayuda cuando la necesite</a:t>
            </a:r>
          </a:p>
          <a:p>
            <a:pPr lvl="1"/>
            <a:r>
              <a:rPr lang="es-HN" dirty="0">
                <a:latin typeface="Times New Roman" panose="02020603050405020304" pitchFamily="18" charset="0"/>
                <a:cs typeface="Times New Roman" panose="02020603050405020304" pitchFamily="18" charset="0"/>
              </a:rPr>
              <a:t>Ser auto responsable por decisiones</a:t>
            </a:r>
            <a:endParaRPr lang="es-HN" dirty="0">
              <a:solidFill>
                <a:schemeClr val="tx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01CFA8D-6C26-4697-A58D-D3D48554D9BF}"/>
              </a:ext>
            </a:extLst>
          </p:cNvPr>
          <p:cNvSpPr txBox="1"/>
          <p:nvPr/>
        </p:nvSpPr>
        <p:spPr>
          <a:xfrm>
            <a:off x="10144208" y="6386731"/>
            <a:ext cx="145873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(CSSP, 2020)</a:t>
            </a:r>
          </a:p>
        </p:txBody>
      </p:sp>
    </p:spTree>
    <p:extLst>
      <p:ext uri="{BB962C8B-B14F-4D97-AF65-F5344CB8AC3E}">
        <p14:creationId xmlns:p14="http://schemas.microsoft.com/office/powerpoint/2010/main" val="211499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wipe(down)">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F5B9-3B01-43A6-A819-92DCD5E4A848}"/>
              </a:ext>
            </a:extLst>
          </p:cNvPr>
          <p:cNvSpPr>
            <a:spLocks noGrp="1"/>
          </p:cNvSpPr>
          <p:nvPr>
            <p:ph type="title"/>
          </p:nvPr>
        </p:nvSpPr>
        <p:spPr/>
        <p:txBody>
          <a:bodyPr>
            <a:normAutofit/>
          </a:bodyPr>
          <a:lstStyle/>
          <a:p>
            <a:pPr algn="ctr"/>
            <a:r>
              <a:rPr lang="es-HN" sz="4000" b="1" dirty="0">
                <a:latin typeface="Times New Roman" panose="02020603050405020304" pitchFamily="18" charset="0"/>
                <a:cs typeface="Times New Roman" panose="02020603050405020304" pitchFamily="18" charset="0"/>
              </a:rPr>
              <a:t>Conexiones sociales</a:t>
            </a:r>
          </a:p>
        </p:txBody>
      </p:sp>
      <p:sp>
        <p:nvSpPr>
          <p:cNvPr id="3" name="Content Placeholder 2">
            <a:extLst>
              <a:ext uri="{FF2B5EF4-FFF2-40B4-BE49-F238E27FC236}">
                <a16:creationId xmlns:a16="http://schemas.microsoft.com/office/drawing/2014/main" id="{5D42C989-C126-42E6-8AE1-D8BC748E08D2}"/>
              </a:ext>
            </a:extLst>
          </p:cNvPr>
          <p:cNvSpPr>
            <a:spLocks noGrp="1"/>
          </p:cNvSpPr>
          <p:nvPr>
            <p:ph idx="1"/>
          </p:nvPr>
        </p:nvSpPr>
        <p:spPr>
          <a:xfrm>
            <a:off x="775920" y="1853754"/>
            <a:ext cx="10834553" cy="4199727"/>
          </a:xfrm>
        </p:spPr>
        <p:txBody>
          <a:bodyPr>
            <a:normAutofit/>
          </a:bodyPr>
          <a:lstStyle/>
          <a:p>
            <a:r>
              <a:rPr lang="es-ES" sz="2000" dirty="0">
                <a:latin typeface="Times New Roman" panose="02020603050405020304" pitchFamily="18" charset="0"/>
                <a:cs typeface="Times New Roman" panose="02020603050405020304" pitchFamily="18" charset="0"/>
              </a:rPr>
              <a:t>Redes de apoyo y relaciones saludables y sostenidas con personas, instituciones, la comunidad y un poder superior que promueven un sentido de confianza, pertenencia y la creencia de que uno es importante.</a:t>
            </a:r>
          </a:p>
          <a:p>
            <a:pPr lvl="1"/>
            <a:r>
              <a:rPr lang="es-ES" dirty="0">
                <a:latin typeface="Times New Roman" panose="02020603050405020304" pitchFamily="18" charset="0"/>
                <a:cs typeface="Times New Roman" panose="02020603050405020304" pitchFamily="18" charset="0"/>
              </a:rPr>
              <a:t>Conectar al joven con apoyos sociales que el joven perciba como personas que los entienden y los quieren. </a:t>
            </a:r>
          </a:p>
          <a:p>
            <a:pPr lvl="1"/>
            <a:r>
              <a:rPr lang="es-ES" dirty="0">
                <a:latin typeface="Times New Roman" panose="02020603050405020304" pitchFamily="18" charset="0"/>
                <a:cs typeface="Times New Roman" panose="02020603050405020304" pitchFamily="18" charset="0"/>
              </a:rPr>
              <a:t>Conectar al joven con apoyos sociales en la comunidad; escuela, organizaciones comunitarias, iglesias o grupos recreacionales. </a:t>
            </a:r>
          </a:p>
          <a:p>
            <a:pPr lvl="1"/>
            <a:r>
              <a:rPr lang="es-ES" dirty="0">
                <a:latin typeface="Times New Roman" panose="02020603050405020304" pitchFamily="18" charset="0"/>
                <a:cs typeface="Times New Roman" panose="02020603050405020304" pitchFamily="18" charset="0"/>
              </a:rPr>
              <a:t>Ensenarle al joven a escoger amistades que sean positivas</a:t>
            </a:r>
          </a:p>
          <a:p>
            <a:pPr lvl="1"/>
            <a:r>
              <a:rPr lang="es-ES" dirty="0">
                <a:latin typeface="Times New Roman" panose="02020603050405020304" pitchFamily="18" charset="0"/>
                <a:cs typeface="Times New Roman" panose="02020603050405020304" pitchFamily="18" charset="0"/>
              </a:rPr>
              <a:t>Involucrar al joven en la comunidad para incrementar el sentido de conexión social positiva y el valor de sus contribuciones a la sociedad. </a:t>
            </a:r>
          </a:p>
          <a:p>
            <a:pPr lvl="1"/>
            <a:endParaRPr lang="es-ES" dirty="0">
              <a:latin typeface="Times New Roman" panose="02020603050405020304" pitchFamily="18" charset="0"/>
              <a:cs typeface="Times New Roman" panose="02020603050405020304" pitchFamily="18" charset="0"/>
            </a:endParaRPr>
          </a:p>
          <a:p>
            <a:pPr lvl="1"/>
            <a:endParaRPr lang="en-US" dirty="0"/>
          </a:p>
        </p:txBody>
      </p:sp>
    </p:spTree>
    <p:extLst>
      <p:ext uri="{BB962C8B-B14F-4D97-AF65-F5344CB8AC3E}">
        <p14:creationId xmlns:p14="http://schemas.microsoft.com/office/powerpoint/2010/main" val="177803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D50C1-3603-43FF-9F0E-F571FDCCAC50}"/>
              </a:ext>
            </a:extLst>
          </p:cNvPr>
          <p:cNvSpPr>
            <a:spLocks noGrp="1"/>
          </p:cNvSpPr>
          <p:nvPr>
            <p:ph type="title"/>
          </p:nvPr>
        </p:nvSpPr>
        <p:spPr/>
        <p:txBody>
          <a:bodyPr>
            <a:noAutofit/>
          </a:bodyPr>
          <a:lstStyle/>
          <a:p>
            <a:pPr algn="ctr"/>
            <a:r>
              <a:rPr lang="en-US" sz="3600" b="1" dirty="0">
                <a:latin typeface="Times New Roman" panose="02020603050405020304" pitchFamily="18" charset="0"/>
                <a:cs typeface="Times New Roman" panose="02020603050405020304" pitchFamily="18" charset="0"/>
              </a:rPr>
              <a:t>CONOCIMIENTO DE SU DESARROLLO </a:t>
            </a:r>
          </a:p>
        </p:txBody>
      </p:sp>
      <p:sp>
        <p:nvSpPr>
          <p:cNvPr id="3" name="Content Placeholder 2">
            <a:extLst>
              <a:ext uri="{FF2B5EF4-FFF2-40B4-BE49-F238E27FC236}">
                <a16:creationId xmlns:a16="http://schemas.microsoft.com/office/drawing/2014/main" id="{EA8860C4-DB7D-438E-A217-7F5F78C700C7}"/>
              </a:ext>
            </a:extLst>
          </p:cNvPr>
          <p:cNvSpPr>
            <a:spLocks noGrp="1"/>
          </p:cNvSpPr>
          <p:nvPr>
            <p:ph idx="1"/>
          </p:nvPr>
        </p:nvSpPr>
        <p:spPr>
          <a:xfrm>
            <a:off x="813905" y="1943542"/>
            <a:ext cx="10715928" cy="4024121"/>
          </a:xfrm>
        </p:spPr>
        <p:txBody>
          <a:bodyPr>
            <a:normAutofit/>
          </a:bodyPr>
          <a:lstStyle/>
          <a:p>
            <a:r>
              <a:rPr lang="es-HN" sz="2000" dirty="0">
                <a:latin typeface="Times New Roman" panose="02020603050405020304" pitchFamily="18" charset="0"/>
                <a:cs typeface="Times New Roman" panose="02020603050405020304" pitchFamily="18" charset="0"/>
              </a:rPr>
              <a:t>Aprenda sobre los cambios físicos durante la adolescencia, especialmente sobre el desarrollo físico y neurológico, el impacto del trauma y el desarrollo de la identidad.</a:t>
            </a:r>
          </a:p>
          <a:p>
            <a:pPr lvl="1"/>
            <a:r>
              <a:rPr lang="es-HN" dirty="0">
                <a:latin typeface="Times New Roman" panose="02020603050405020304" pitchFamily="18" charset="0"/>
                <a:cs typeface="Times New Roman" panose="02020603050405020304" pitchFamily="18" charset="0"/>
              </a:rPr>
              <a:t>Empoderar al joven a conocer su estado de desarrollo y el impacto de sus decisiones a su ser a corto plazo. </a:t>
            </a:r>
          </a:p>
          <a:p>
            <a:pPr lvl="1"/>
            <a:r>
              <a:rPr lang="es-HN" dirty="0">
                <a:latin typeface="Times New Roman" panose="02020603050405020304" pitchFamily="18" charset="0"/>
                <a:cs typeface="Times New Roman" panose="02020603050405020304" pitchFamily="18" charset="0"/>
              </a:rPr>
              <a:t>Ensenar al joven a entender mas acerca de si mismo; su cultura, su origen y su habilidad de crear su propio futuro. </a:t>
            </a:r>
          </a:p>
          <a:p>
            <a:pPr lvl="1"/>
            <a:r>
              <a:rPr lang="es-HN" dirty="0">
                <a:latin typeface="Times New Roman" panose="02020603050405020304" pitchFamily="18" charset="0"/>
                <a:cs typeface="Times New Roman" panose="02020603050405020304" pitchFamily="18" charset="0"/>
              </a:rPr>
              <a:t>Ensenar al joven habilidades practicas (manejo de dinero, como encontrar empleo)</a:t>
            </a:r>
          </a:p>
          <a:p>
            <a:pPr lvl="1"/>
            <a:r>
              <a:rPr lang="es-HN" dirty="0">
                <a:latin typeface="Times New Roman" panose="02020603050405020304" pitchFamily="18" charset="0"/>
                <a:cs typeface="Times New Roman" panose="02020603050405020304" pitchFamily="18" charset="0"/>
              </a:rPr>
              <a:t>Alentar a decisiones de alto riesgo positivas (aprender algo nuevo, trazar metas altas)</a:t>
            </a:r>
          </a:p>
          <a:p>
            <a:pPr lvl="1"/>
            <a:r>
              <a:rPr lang="es-HN" dirty="0">
                <a:latin typeface="Times New Roman" panose="02020603050405020304" pitchFamily="18" charset="0"/>
                <a:cs typeface="Times New Roman" panose="02020603050405020304" pitchFamily="18" charset="0"/>
              </a:rPr>
              <a:t>Nutrir los intereses del joven que sean positivas. </a:t>
            </a:r>
          </a:p>
          <a:p>
            <a:pPr lvl="1"/>
            <a:r>
              <a:rPr lang="es-HN" dirty="0">
                <a:latin typeface="Times New Roman" panose="02020603050405020304" pitchFamily="18" charset="0"/>
                <a:cs typeface="Times New Roman" panose="02020603050405020304" pitchFamily="18" charset="0"/>
              </a:rPr>
              <a:t>Alentar al joven a tener relaciones saludables con adultos dentro de su entorno. </a:t>
            </a:r>
          </a:p>
          <a:p>
            <a:pPr lvl="1"/>
            <a:r>
              <a:rPr lang="es-HN" dirty="0">
                <a:latin typeface="Times New Roman" panose="02020603050405020304" pitchFamily="18" charset="0"/>
                <a:cs typeface="Times New Roman" panose="02020603050405020304" pitchFamily="18" charset="0"/>
              </a:rPr>
              <a:t>Proveer al joven un sentido de independencia dentro de su entorno. </a:t>
            </a:r>
          </a:p>
          <a:p>
            <a:pPr lvl="1"/>
            <a:endParaRPr lang="es-HN" dirty="0"/>
          </a:p>
          <a:p>
            <a:pPr lvl="1"/>
            <a:endParaRPr lang="es-HN" dirty="0"/>
          </a:p>
        </p:txBody>
      </p:sp>
      <p:sp>
        <p:nvSpPr>
          <p:cNvPr id="4" name="TextBox 3">
            <a:extLst>
              <a:ext uri="{FF2B5EF4-FFF2-40B4-BE49-F238E27FC236}">
                <a16:creationId xmlns:a16="http://schemas.microsoft.com/office/drawing/2014/main" id="{E4B86069-D505-4776-B9DB-A1A50B96157A}"/>
              </a:ext>
            </a:extLst>
          </p:cNvPr>
          <p:cNvSpPr txBox="1"/>
          <p:nvPr/>
        </p:nvSpPr>
        <p:spPr>
          <a:xfrm>
            <a:off x="10071100" y="6386731"/>
            <a:ext cx="145873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(CSSP, 2020)</a:t>
            </a:r>
          </a:p>
        </p:txBody>
      </p:sp>
    </p:spTree>
    <p:extLst>
      <p:ext uri="{BB962C8B-B14F-4D97-AF65-F5344CB8AC3E}">
        <p14:creationId xmlns:p14="http://schemas.microsoft.com/office/powerpoint/2010/main" val="83629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04F4-8701-4980-A543-7FA1AC998AC0}"/>
              </a:ext>
            </a:extLst>
          </p:cNvPr>
          <p:cNvSpPr>
            <a:spLocks noGrp="1"/>
          </p:cNvSpPr>
          <p:nvPr>
            <p:ph type="title"/>
          </p:nvPr>
        </p:nvSpPr>
        <p:spPr/>
        <p:txBody>
          <a:bodyPr/>
          <a:lstStyle/>
          <a:p>
            <a:pPr algn="ctr"/>
            <a:r>
              <a:rPr lang="en-US" b="1" dirty="0" err="1">
                <a:latin typeface="Times New Roman" panose="02020603050405020304" pitchFamily="18" charset="0"/>
                <a:cs typeface="Times New Roman" panose="02020603050405020304" pitchFamily="18" charset="0"/>
              </a:rPr>
              <a:t>Apoyo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concreto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en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tiempos</a:t>
            </a:r>
            <a:r>
              <a:rPr lang="en-US" b="1" dirty="0">
                <a:latin typeface="Times New Roman" panose="02020603050405020304" pitchFamily="18" charset="0"/>
                <a:cs typeface="Times New Roman" panose="02020603050405020304" pitchFamily="18" charset="0"/>
              </a:rPr>
              <a:t> de alto </a:t>
            </a:r>
            <a:r>
              <a:rPr lang="en-US" b="1" dirty="0" err="1">
                <a:latin typeface="Times New Roman" panose="02020603050405020304" pitchFamily="18" charset="0"/>
                <a:cs typeface="Times New Roman" panose="02020603050405020304" pitchFamily="18" charset="0"/>
              </a:rPr>
              <a:t>estres</a:t>
            </a:r>
            <a:endParaRPr lang="en-US" dirty="0"/>
          </a:p>
        </p:txBody>
      </p:sp>
      <p:sp>
        <p:nvSpPr>
          <p:cNvPr id="3" name="Content Placeholder 2">
            <a:extLst>
              <a:ext uri="{FF2B5EF4-FFF2-40B4-BE49-F238E27FC236}">
                <a16:creationId xmlns:a16="http://schemas.microsoft.com/office/drawing/2014/main" id="{DB57E144-C884-4AD2-B436-7DD6E5BAD274}"/>
              </a:ext>
            </a:extLst>
          </p:cNvPr>
          <p:cNvSpPr>
            <a:spLocks noGrp="1"/>
          </p:cNvSpPr>
          <p:nvPr>
            <p:ph idx="1"/>
          </p:nvPr>
        </p:nvSpPr>
        <p:spPr>
          <a:xfrm>
            <a:off x="669073" y="1853754"/>
            <a:ext cx="10720416" cy="4060909"/>
          </a:xfrm>
        </p:spPr>
        <p:txBody>
          <a:bodyPr/>
          <a:lstStyle/>
          <a:p>
            <a:r>
              <a:rPr lang="es-ES" sz="2400" dirty="0">
                <a:latin typeface="Times New Roman" panose="02020603050405020304" pitchFamily="18" charset="0"/>
                <a:cs typeface="Times New Roman" panose="02020603050405020304" pitchFamily="18" charset="0"/>
              </a:rPr>
              <a:t>Comprender la importancia de pedir ayuda y abogar por uno mismo; recibir servicios de calidad (por ejemplo, atención médica, vivienda, educación) diseñados para preservar la dignidad de los jóvenes, brindar oportunidades para el desarrollo de habilidades y promover un desarrollo saludable.</a:t>
            </a:r>
          </a:p>
          <a:p>
            <a:pPr lvl="1"/>
            <a:r>
              <a:rPr lang="es-ES" sz="2000" dirty="0">
                <a:latin typeface="Times New Roman" panose="02020603050405020304" pitchFamily="18" charset="0"/>
                <a:cs typeface="Times New Roman" panose="02020603050405020304" pitchFamily="18" charset="0"/>
              </a:rPr>
              <a:t>Reconocer los recursos en su entorno que pueden apoyar. </a:t>
            </a:r>
          </a:p>
          <a:p>
            <a:pPr lvl="1"/>
            <a:r>
              <a:rPr lang="es-ES" sz="2000" dirty="0">
                <a:latin typeface="Times New Roman" panose="02020603050405020304" pitchFamily="18" charset="0"/>
                <a:cs typeface="Times New Roman" panose="02020603050405020304" pitchFamily="18" charset="0"/>
              </a:rPr>
              <a:t>Aprender a navegar el sistema de servicios y de salud.</a:t>
            </a:r>
          </a:p>
          <a:p>
            <a:pPr lvl="1"/>
            <a:r>
              <a:rPr lang="es-ES" sz="2000" dirty="0">
                <a:latin typeface="Times New Roman" panose="02020603050405020304" pitchFamily="18" charset="0"/>
                <a:cs typeface="Times New Roman" panose="02020603050405020304" pitchFamily="18" charset="0"/>
              </a:rPr>
              <a:t>Sentido de independencia al buscar ayuda cuando la necesita.</a:t>
            </a:r>
          </a:p>
          <a:p>
            <a:pPr lvl="1"/>
            <a:r>
              <a:rPr lang="es-ES" sz="2000" dirty="0">
                <a:latin typeface="Times New Roman" panose="02020603050405020304" pitchFamily="18" charset="0"/>
                <a:cs typeface="Times New Roman" panose="02020603050405020304" pitchFamily="18" charset="0"/>
              </a:rPr>
              <a:t>Ser tratado con respeto y dignidad durante el tratamiento. </a:t>
            </a:r>
          </a:p>
          <a:p>
            <a:pPr lvl="1"/>
            <a:endParaRPr lang="en-US" dirty="0"/>
          </a:p>
        </p:txBody>
      </p:sp>
      <p:sp>
        <p:nvSpPr>
          <p:cNvPr id="4" name="TextBox 3">
            <a:extLst>
              <a:ext uri="{FF2B5EF4-FFF2-40B4-BE49-F238E27FC236}">
                <a16:creationId xmlns:a16="http://schemas.microsoft.com/office/drawing/2014/main" id="{40500DB6-8BAB-4327-BEEB-7C3A3EBC8978}"/>
              </a:ext>
            </a:extLst>
          </p:cNvPr>
          <p:cNvSpPr txBox="1"/>
          <p:nvPr/>
        </p:nvSpPr>
        <p:spPr>
          <a:xfrm>
            <a:off x="10071100" y="6386731"/>
            <a:ext cx="145873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(CSSP, 2020)</a:t>
            </a:r>
          </a:p>
        </p:txBody>
      </p:sp>
    </p:spTree>
    <p:extLst>
      <p:ext uri="{BB962C8B-B14F-4D97-AF65-F5344CB8AC3E}">
        <p14:creationId xmlns:p14="http://schemas.microsoft.com/office/powerpoint/2010/main" val="232585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38E6B-6180-4E57-8D68-30FF0BF634C2}"/>
              </a:ext>
            </a:extLst>
          </p:cNvPr>
          <p:cNvSpPr>
            <a:spLocks noGrp="1"/>
          </p:cNvSpPr>
          <p:nvPr>
            <p:ph type="title"/>
          </p:nvPr>
        </p:nvSpPr>
        <p:spPr/>
        <p:txBody>
          <a:bodyPr/>
          <a:lstStyle/>
          <a:p>
            <a:pPr algn="ctr"/>
            <a:r>
              <a:rPr lang="es-ES" b="1" dirty="0">
                <a:latin typeface="Times New Roman" panose="02020603050405020304" pitchFamily="18" charset="0"/>
                <a:cs typeface="Times New Roman" panose="02020603050405020304" pitchFamily="18" charset="0"/>
              </a:rPr>
              <a:t>COMPETENCIA EMOCIONAL COGNITIVA Y SOCIAL</a:t>
            </a:r>
            <a:endParaRPr lang="en-US" dirty="0"/>
          </a:p>
        </p:txBody>
      </p:sp>
      <p:sp>
        <p:nvSpPr>
          <p:cNvPr id="3" name="Content Placeholder 2">
            <a:extLst>
              <a:ext uri="{FF2B5EF4-FFF2-40B4-BE49-F238E27FC236}">
                <a16:creationId xmlns:a16="http://schemas.microsoft.com/office/drawing/2014/main" id="{F0F17F70-6987-431D-813E-1A5678A36FC8}"/>
              </a:ext>
            </a:extLst>
          </p:cNvPr>
          <p:cNvSpPr>
            <a:spLocks noGrp="1"/>
          </p:cNvSpPr>
          <p:nvPr>
            <p:ph idx="1"/>
          </p:nvPr>
        </p:nvSpPr>
        <p:spPr/>
        <p:txBody>
          <a:bodyPr/>
          <a:lstStyle/>
          <a:p>
            <a:r>
              <a:rPr lang="es-ES" sz="2400" dirty="0">
                <a:latin typeface="Times New Roman" panose="02020603050405020304" pitchFamily="18" charset="0"/>
                <a:cs typeface="Times New Roman" panose="02020603050405020304" pitchFamily="18" charset="0"/>
              </a:rPr>
              <a:t>Adquirir habilidades y actitudes que son esenciales para formar una identidad independiente y tener una edad adulta productiva, responsable y satisfactoria.</a:t>
            </a:r>
          </a:p>
          <a:p>
            <a:pPr lvl="1"/>
            <a:r>
              <a:rPr lang="es-ES" sz="2000" dirty="0">
                <a:latin typeface="Times New Roman" panose="02020603050405020304" pitchFamily="18" charset="0"/>
                <a:cs typeface="Times New Roman" panose="02020603050405020304" pitchFamily="18" charset="0"/>
              </a:rPr>
              <a:t>Procesar consecuencias, alternativas para solucionar problemas</a:t>
            </a:r>
          </a:p>
          <a:p>
            <a:pPr lvl="1"/>
            <a:r>
              <a:rPr lang="es-ES" sz="2000" dirty="0">
                <a:latin typeface="Times New Roman" panose="02020603050405020304" pitchFamily="18" charset="0"/>
                <a:cs typeface="Times New Roman" panose="02020603050405020304" pitchFamily="18" charset="0"/>
              </a:rPr>
              <a:t>Autorregulación de las emociones</a:t>
            </a:r>
          </a:p>
          <a:p>
            <a:pPr lvl="1"/>
            <a:r>
              <a:rPr lang="es-ES" sz="2000" dirty="0">
                <a:latin typeface="Times New Roman" panose="02020603050405020304" pitchFamily="18" charset="0"/>
                <a:cs typeface="Times New Roman" panose="02020603050405020304" pitchFamily="18" charset="0"/>
              </a:rPr>
              <a:t>Desarrollar su carácter moral</a:t>
            </a:r>
          </a:p>
          <a:p>
            <a:pPr lvl="1"/>
            <a:endParaRPr lang="en-US" dirty="0"/>
          </a:p>
        </p:txBody>
      </p:sp>
      <p:sp>
        <p:nvSpPr>
          <p:cNvPr id="4" name="TextBox 3">
            <a:extLst>
              <a:ext uri="{FF2B5EF4-FFF2-40B4-BE49-F238E27FC236}">
                <a16:creationId xmlns:a16="http://schemas.microsoft.com/office/drawing/2014/main" id="{E5D24E32-945B-44FD-99BD-D8E2CE189AA9}"/>
              </a:ext>
            </a:extLst>
          </p:cNvPr>
          <p:cNvSpPr txBox="1"/>
          <p:nvPr/>
        </p:nvSpPr>
        <p:spPr>
          <a:xfrm>
            <a:off x="10071100" y="6386731"/>
            <a:ext cx="145873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(CSSP, 2020)</a:t>
            </a:r>
          </a:p>
        </p:txBody>
      </p:sp>
    </p:spTree>
    <p:extLst>
      <p:ext uri="{BB962C8B-B14F-4D97-AF65-F5344CB8AC3E}">
        <p14:creationId xmlns:p14="http://schemas.microsoft.com/office/powerpoint/2010/main" val="264306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F6DA3-F630-4AF8-A13E-ED879A85D348}"/>
              </a:ext>
            </a:extLst>
          </p:cNvPr>
          <p:cNvSpPr>
            <a:spLocks noGrp="1"/>
          </p:cNvSpPr>
          <p:nvPr>
            <p:ph type="title"/>
          </p:nvPr>
        </p:nvSpPr>
        <p:spPr>
          <a:xfrm>
            <a:off x="1450392" y="2379765"/>
            <a:ext cx="9291215" cy="1049235"/>
          </a:xfrm>
        </p:spPr>
        <p:txBody>
          <a:bodyPr>
            <a:normAutofit/>
          </a:bodyPr>
          <a:lstStyle/>
          <a:p>
            <a:r>
              <a:rPr lang="en-US" sz="4000" b="1" dirty="0" err="1">
                <a:latin typeface="Times New Roman" panose="02020603050405020304" pitchFamily="18" charset="0"/>
                <a:cs typeface="Times New Roman" panose="02020603050405020304" pitchFamily="18" charset="0"/>
              </a:rPr>
              <a:t>Herramienta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Genograma</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34610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HN" b="1" dirty="0">
                <a:latin typeface="Times New Roman" panose="02020603050405020304" pitchFamily="18" charset="0"/>
                <a:cs typeface="Times New Roman" panose="02020603050405020304" pitchFamily="18" charset="0"/>
              </a:rPr>
              <a:t>Genograma como herramienta practica</a:t>
            </a:r>
          </a:p>
        </p:txBody>
      </p:sp>
      <p:sp>
        <p:nvSpPr>
          <p:cNvPr id="3" name="Marcador de contenido 2"/>
          <p:cNvSpPr>
            <a:spLocks noGrp="1"/>
          </p:cNvSpPr>
          <p:nvPr>
            <p:ph idx="1"/>
          </p:nvPr>
        </p:nvSpPr>
        <p:spPr>
          <a:xfrm>
            <a:off x="1097280" y="2168463"/>
            <a:ext cx="10058400" cy="3712384"/>
          </a:xfrm>
        </p:spPr>
        <p:txBody>
          <a:bodyPr>
            <a:normAutofit fontScale="92500" lnSpcReduction="20000"/>
          </a:bodyPr>
          <a:lstStyle/>
          <a:p>
            <a:pPr algn="ctr"/>
            <a:r>
              <a:rPr lang="es-ES" sz="4000" dirty="0">
                <a:latin typeface="Times New Roman" panose="02020603050405020304" pitchFamily="18" charset="0"/>
                <a:cs typeface="Times New Roman" panose="02020603050405020304" pitchFamily="18" charset="0"/>
              </a:rPr>
              <a:t>Un genograma es una herramienta popular entre los terapeutas que profundizan en la terapia. La herramienta gráfica proporciona información detallada sobre la relación interpersonal dentro de una unidad familiar. Tiene en cuenta los aspectos pasados ​​y presentes que afectan la situación actual.</a:t>
            </a:r>
            <a:endParaRPr lang="en-US" sz="4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9796692" y="6412930"/>
            <a:ext cx="2717975" cy="400110"/>
          </a:xfrm>
          <a:prstGeom prst="rect">
            <a:avLst/>
          </a:prstGeom>
          <a:noFill/>
        </p:spPr>
        <p:txBody>
          <a:bodyPr wrap="square" rtlCol="0">
            <a:spAutoFit/>
          </a:bodyPr>
          <a:lstStyle/>
          <a:p>
            <a:r>
              <a:rPr lang="en-US" dirty="0"/>
              <a:t>(</a:t>
            </a:r>
            <a:r>
              <a:rPr lang="en-US" sz="2000" b="1" dirty="0">
                <a:latin typeface="Times New Roman" panose="02020603050405020304" pitchFamily="18" charset="0"/>
                <a:cs typeface="Times New Roman" panose="02020603050405020304" pitchFamily="18" charset="0"/>
              </a:rPr>
              <a:t>www.genopro.com)</a:t>
            </a:r>
          </a:p>
        </p:txBody>
      </p:sp>
    </p:spTree>
    <p:extLst>
      <p:ext uri="{BB962C8B-B14F-4D97-AF65-F5344CB8AC3E}">
        <p14:creationId xmlns:p14="http://schemas.microsoft.com/office/powerpoint/2010/main" val="2486372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7280" y="286604"/>
            <a:ext cx="10058400" cy="974638"/>
          </a:xfrm>
        </p:spPr>
        <p:txBody>
          <a:bodyPr>
            <a:normAutofit/>
          </a:bodyPr>
          <a:lstStyle/>
          <a:p>
            <a:pPr algn="ctr"/>
            <a:r>
              <a:rPr lang="en-US" b="1" dirty="0">
                <a:latin typeface="Times New Roman" panose="02020603050405020304" pitchFamily="18" charset="0"/>
                <a:cs typeface="Times New Roman" panose="02020603050405020304" pitchFamily="18" charset="0"/>
              </a:rPr>
              <a:t>COMO CREAR UN GENOGRAMA</a:t>
            </a:r>
          </a:p>
        </p:txBody>
      </p:sp>
      <p:sp>
        <p:nvSpPr>
          <p:cNvPr id="3" name="Marcador de contenido 2"/>
          <p:cNvSpPr>
            <a:spLocks noGrp="1"/>
          </p:cNvSpPr>
          <p:nvPr>
            <p:ph idx="1"/>
          </p:nvPr>
        </p:nvSpPr>
        <p:spPr>
          <a:xfrm>
            <a:off x="395416" y="1971858"/>
            <a:ext cx="11590638" cy="4023360"/>
          </a:xfrm>
        </p:spPr>
        <p:txBody>
          <a:bodyPr>
            <a:normAutofit fontScale="92500" lnSpcReduction="20000"/>
          </a:bodyPr>
          <a:lstStyle/>
          <a:p>
            <a:pPr algn="just" fontAlgn="base"/>
            <a:r>
              <a:rPr lang="es-ES" sz="3600" dirty="0">
                <a:latin typeface="Times New Roman" panose="02020603050405020304" pitchFamily="18" charset="0"/>
                <a:cs typeface="Times New Roman" panose="02020603050405020304" pitchFamily="18" charset="0"/>
              </a:rPr>
              <a:t>Los </a:t>
            </a:r>
            <a:r>
              <a:rPr lang="es-ES" sz="3600" dirty="0" err="1">
                <a:latin typeface="Times New Roman" panose="02020603050405020304" pitchFamily="18" charset="0"/>
                <a:cs typeface="Times New Roman" panose="02020603050405020304" pitchFamily="18" charset="0"/>
              </a:rPr>
              <a:t>genogramas</a:t>
            </a:r>
            <a:r>
              <a:rPr lang="es-ES" sz="3600" dirty="0">
                <a:latin typeface="Times New Roman" panose="02020603050405020304" pitchFamily="18" charset="0"/>
                <a:cs typeface="Times New Roman" panose="02020603050405020304" pitchFamily="18" charset="0"/>
              </a:rPr>
              <a:t> usan una combinación de reglas y símbolos especiales para representar una gran cantidad de información sobre las familias de la manera más sucinta posible. Algunas de estas reglas y prácticas se han estandarizado y deben seguirse para que los futuros lectores puedan comprender su documentación.</a:t>
            </a:r>
          </a:p>
          <a:p>
            <a:pPr algn="just" fontAlgn="base"/>
            <a:r>
              <a:rPr lang="es-ES" sz="3600" dirty="0">
                <a:latin typeface="Times New Roman" panose="02020603050405020304" pitchFamily="18" charset="0"/>
                <a:cs typeface="Times New Roman" panose="02020603050405020304" pitchFamily="18" charset="0"/>
              </a:rPr>
              <a:t>Otras reglas y símbolos utilizados en los </a:t>
            </a:r>
            <a:r>
              <a:rPr lang="es-ES" sz="3600" dirty="0" err="1">
                <a:latin typeface="Times New Roman" panose="02020603050405020304" pitchFamily="18" charset="0"/>
                <a:cs typeface="Times New Roman" panose="02020603050405020304" pitchFamily="18" charset="0"/>
              </a:rPr>
              <a:t>genogramas</a:t>
            </a:r>
            <a:r>
              <a:rPr lang="es-ES" sz="3600" dirty="0">
                <a:latin typeface="Times New Roman" panose="02020603050405020304" pitchFamily="18" charset="0"/>
                <a:cs typeface="Times New Roman" panose="02020603050405020304" pitchFamily="18" charset="0"/>
              </a:rPr>
              <a:t> difieren según a quién le pregunte o qué referencia utilice.</a:t>
            </a:r>
            <a:endParaRPr lang="en-US" dirty="0"/>
          </a:p>
        </p:txBody>
      </p:sp>
      <p:sp>
        <p:nvSpPr>
          <p:cNvPr id="4" name="CuadroTexto 3"/>
          <p:cNvSpPr txBox="1"/>
          <p:nvPr/>
        </p:nvSpPr>
        <p:spPr>
          <a:xfrm>
            <a:off x="9228083" y="6305724"/>
            <a:ext cx="2963917"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(www.therapistaid.com)</a:t>
            </a:r>
          </a:p>
        </p:txBody>
      </p:sp>
    </p:spTree>
    <p:extLst>
      <p:ext uri="{BB962C8B-B14F-4D97-AF65-F5344CB8AC3E}">
        <p14:creationId xmlns:p14="http://schemas.microsoft.com/office/powerpoint/2010/main" val="3775157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9228083" y="6305724"/>
            <a:ext cx="2963917"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(www.therapistaid.com)</a:t>
            </a:r>
          </a:p>
        </p:txBody>
      </p:sp>
      <p:pic>
        <p:nvPicPr>
          <p:cNvPr id="3074" name="Picture 2" descr="simbolos genograma">
            <a:extLst>
              <a:ext uri="{FF2B5EF4-FFF2-40B4-BE49-F238E27FC236}">
                <a16:creationId xmlns:a16="http://schemas.microsoft.com/office/drawing/2014/main" id="{DB8D060F-24A8-4832-9151-D3361B24B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816" y="152166"/>
            <a:ext cx="9382481" cy="5942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7582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9228083" y="6305724"/>
            <a:ext cx="2963917"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(www.therapistaid.com)</a:t>
            </a:r>
          </a:p>
        </p:txBody>
      </p:sp>
      <p:sp>
        <p:nvSpPr>
          <p:cNvPr id="7" name="Rectángulo 6"/>
          <p:cNvSpPr/>
          <p:nvPr/>
        </p:nvSpPr>
        <p:spPr>
          <a:xfrm>
            <a:off x="1493520" y="2947130"/>
            <a:ext cx="4749625" cy="1077218"/>
          </a:xfrm>
          <a:prstGeom prst="rect">
            <a:avLst/>
          </a:prstGeom>
        </p:spPr>
        <p:txBody>
          <a:bodyPr wrap="square">
            <a:spAutoFit/>
          </a:bodyPr>
          <a:lstStyle/>
          <a:p>
            <a:pPr algn="just" fontAlgn="base"/>
            <a:r>
              <a:rPr lang="en-US" sz="3200" b="1" u="sng" dirty="0" err="1">
                <a:latin typeface="Times New Roman" panose="02020603050405020304" pitchFamily="18" charset="0"/>
                <a:cs typeface="Times New Roman" panose="02020603050405020304" pitchFamily="18" charset="0"/>
              </a:rPr>
              <a:t>Hijo</a:t>
            </a:r>
            <a:r>
              <a:rPr lang="en-US" sz="3200" b="1" u="sng" dirty="0">
                <a:latin typeface="Times New Roman" panose="02020603050405020304" pitchFamily="18" charset="0"/>
                <a:cs typeface="Times New Roman" panose="02020603050405020304" pitchFamily="18" charset="0"/>
              </a:rPr>
              <a:t>/as</a:t>
            </a:r>
          </a:p>
          <a:p>
            <a:pPr algn="just" fontAlgn="base"/>
            <a:endParaRPr lang="en-US" sz="3200" dirty="0">
              <a:latin typeface="Times New Roman" panose="02020603050405020304" pitchFamily="18" charset="0"/>
              <a:cs typeface="Times New Roman" panose="02020603050405020304" pitchFamily="18" charset="0"/>
            </a:endParaRPr>
          </a:p>
        </p:txBody>
      </p:sp>
      <p:pic>
        <p:nvPicPr>
          <p:cNvPr id="1028" name="Picture 4" descr="Genograma 2016">
            <a:extLst>
              <a:ext uri="{FF2B5EF4-FFF2-40B4-BE49-F238E27FC236}">
                <a16:creationId xmlns:a16="http://schemas.microsoft.com/office/drawing/2014/main" id="{6A1DD0F3-7332-4789-80BE-9ABAB4AF9E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69" r="-724" b="10945"/>
          <a:stretch/>
        </p:blipFill>
        <p:spPr bwMode="auto">
          <a:xfrm>
            <a:off x="3478820" y="0"/>
            <a:ext cx="8107297" cy="6086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536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DCB61-C300-46EF-A65D-74311697E3D3}"/>
              </a:ext>
            </a:extLst>
          </p:cNvPr>
          <p:cNvSpPr>
            <a:spLocks noGrp="1"/>
          </p:cNvSpPr>
          <p:nvPr>
            <p:ph idx="1"/>
          </p:nvPr>
        </p:nvSpPr>
        <p:spPr>
          <a:xfrm>
            <a:off x="517359" y="2015732"/>
            <a:ext cx="11321716" cy="4037749"/>
          </a:xfrm>
        </p:spPr>
        <p:txBody>
          <a:bodyPr>
            <a:normAutofit/>
          </a:bodyPr>
          <a:lstStyle/>
          <a:p>
            <a:r>
              <a:rPr lang="es-HN" sz="2800" dirty="0">
                <a:latin typeface="Aparajita" panose="02020603050405020304" pitchFamily="18" charset="0"/>
                <a:cs typeface="Aparajita" panose="02020603050405020304" pitchFamily="18" charset="0"/>
              </a:rPr>
              <a:t>Las investigaciones has demostrado que cuando una familia se muda de una comunidad de alta pobreza, esto reduce las probabilidades de que los jóvenes sean arrestados por un 50%. </a:t>
            </a:r>
          </a:p>
          <a:p>
            <a:r>
              <a:rPr lang="es-HN" sz="2800" dirty="0">
                <a:latin typeface="Aparajita" panose="02020603050405020304" pitchFamily="18" charset="0"/>
                <a:cs typeface="Aparajita" panose="02020603050405020304" pitchFamily="18" charset="0"/>
              </a:rPr>
              <a:t>Las personas que viven en comunidades vulnerables tienen desconfianza al sistema de la ley, lo cual incrementa la impunidad de crímenes en las comunidades. </a:t>
            </a:r>
          </a:p>
          <a:p>
            <a:r>
              <a:rPr lang="es-HN" sz="2800" dirty="0">
                <a:latin typeface="Aparajita" panose="02020603050405020304" pitchFamily="18" charset="0"/>
                <a:cs typeface="Aparajita" panose="02020603050405020304" pitchFamily="18" charset="0"/>
              </a:rPr>
              <a:t>El ciclo que perpetua la violencia y pobreza continua de generación a generación en comunidades mas vulnerables. </a:t>
            </a:r>
          </a:p>
          <a:p>
            <a:endParaRPr lang="es-HN" dirty="0"/>
          </a:p>
        </p:txBody>
      </p:sp>
      <p:sp>
        <p:nvSpPr>
          <p:cNvPr id="4" name="TextBox 3">
            <a:extLst>
              <a:ext uri="{FF2B5EF4-FFF2-40B4-BE49-F238E27FC236}">
                <a16:creationId xmlns:a16="http://schemas.microsoft.com/office/drawing/2014/main" id="{56A63DB0-994C-4109-8561-FD391CBBEBC1}"/>
              </a:ext>
            </a:extLst>
          </p:cNvPr>
          <p:cNvSpPr txBox="1"/>
          <p:nvPr/>
        </p:nvSpPr>
        <p:spPr>
          <a:xfrm>
            <a:off x="7384748" y="6150114"/>
            <a:ext cx="4728411" cy="707886"/>
          </a:xfrm>
          <a:prstGeom prst="rect">
            <a:avLst/>
          </a:prstGeom>
          <a:noFill/>
        </p:spPr>
        <p:txBody>
          <a:bodyPr wrap="square" rtlCol="0">
            <a:spAutoFit/>
          </a:bodyPr>
          <a:lstStyle/>
          <a:p>
            <a:r>
              <a:rPr lang="en-US" sz="2000" b="1" dirty="0">
                <a:effectLst/>
                <a:latin typeface="Aparajita" panose="02020603050405020304" pitchFamily="18" charset="0"/>
                <a:ea typeface="MS Mincho" panose="02020609040205080304" pitchFamily="49" charset="-128"/>
                <a:cs typeface="Aparajita" panose="02020603050405020304" pitchFamily="18" charset="0"/>
              </a:rPr>
              <a:t>(Ludwig, Duncan &amp; Hirschfield, 2001; </a:t>
            </a:r>
            <a:r>
              <a:rPr lang="en-US" sz="2000" b="1" dirty="0" err="1">
                <a:effectLst/>
                <a:latin typeface="Aparajita" panose="02020603050405020304" pitchFamily="18" charset="0"/>
                <a:ea typeface="MS Mincho" panose="02020609040205080304" pitchFamily="49" charset="-128"/>
                <a:cs typeface="Aparajita" panose="02020603050405020304" pitchFamily="18" charset="0"/>
              </a:rPr>
              <a:t>Dass</a:t>
            </a:r>
            <a:r>
              <a:rPr lang="en-US" sz="2000" b="1" dirty="0">
                <a:effectLst/>
                <a:latin typeface="Aparajita" panose="02020603050405020304" pitchFamily="18" charset="0"/>
                <a:ea typeface="MS Mincho" panose="02020609040205080304" pitchFamily="49" charset="-128"/>
                <a:cs typeface="Aparajita" panose="02020603050405020304" pitchFamily="18" charset="0"/>
              </a:rPr>
              <a:t>-Brailsford, Eck</a:t>
            </a:r>
            <a:r>
              <a:rPr lang="en-US" sz="2000" b="1" dirty="0">
                <a:latin typeface="Aparajita" panose="02020603050405020304" pitchFamily="18" charset="0"/>
                <a:ea typeface="MS Mincho" panose="02020609040205080304" pitchFamily="49" charset="-128"/>
                <a:cs typeface="Aparajita" panose="02020603050405020304" pitchFamily="18" charset="0"/>
              </a:rPr>
              <a:t>man &amp; </a:t>
            </a:r>
            <a:r>
              <a:rPr lang="en-US" sz="2000" b="1" dirty="0" err="1">
                <a:latin typeface="Aparajita" panose="02020603050405020304" pitchFamily="18" charset="0"/>
                <a:ea typeface="MS Mincho" panose="02020609040205080304" pitchFamily="49" charset="-128"/>
                <a:cs typeface="Aparajita" panose="02020603050405020304" pitchFamily="18" charset="0"/>
              </a:rPr>
              <a:t>Kwasnik</a:t>
            </a:r>
            <a:r>
              <a:rPr lang="en-US" sz="2000" b="1" dirty="0">
                <a:latin typeface="Aparajita" panose="02020603050405020304" pitchFamily="18" charset="0"/>
                <a:ea typeface="MS Mincho" panose="02020609040205080304" pitchFamily="49" charset="-128"/>
                <a:cs typeface="Aparajita" panose="02020603050405020304" pitchFamily="18" charset="0"/>
              </a:rPr>
              <a:t>, 2014</a:t>
            </a:r>
            <a:r>
              <a:rPr lang="en-US" sz="2000" b="1" dirty="0">
                <a:effectLst/>
                <a:latin typeface="Aparajita" panose="02020603050405020304" pitchFamily="18" charset="0"/>
                <a:ea typeface="MS Mincho" panose="02020609040205080304" pitchFamily="49" charset="-128"/>
                <a:cs typeface="Aparajita" panose="02020603050405020304" pitchFamily="18" charset="0"/>
              </a:rPr>
              <a:t>). </a:t>
            </a:r>
            <a:endParaRPr lang="en-US" sz="2000" b="1" dirty="0">
              <a:latin typeface="Aparajita" panose="02020603050405020304" pitchFamily="18" charset="0"/>
              <a:cs typeface="Aparajita" panose="02020603050405020304" pitchFamily="18" charset="0"/>
            </a:endParaRPr>
          </a:p>
        </p:txBody>
      </p:sp>
      <p:sp>
        <p:nvSpPr>
          <p:cNvPr id="7" name="Title 1">
            <a:extLst>
              <a:ext uri="{FF2B5EF4-FFF2-40B4-BE49-F238E27FC236}">
                <a16:creationId xmlns:a16="http://schemas.microsoft.com/office/drawing/2014/main" id="{9331C3EA-D83F-4D15-ABEE-61B06C2BABAB}"/>
              </a:ext>
            </a:extLst>
          </p:cNvPr>
          <p:cNvSpPr>
            <a:spLocks noGrp="1"/>
          </p:cNvSpPr>
          <p:nvPr>
            <p:ph type="title"/>
          </p:nvPr>
        </p:nvSpPr>
        <p:spPr>
          <a:xfrm>
            <a:off x="994379" y="189572"/>
            <a:ext cx="10368714" cy="1675334"/>
          </a:xfrm>
        </p:spPr>
        <p:txBody>
          <a:bodyPr>
            <a:normAutofit/>
          </a:bodyPr>
          <a:lstStyle/>
          <a:p>
            <a:pPr algn="ctr"/>
            <a:r>
              <a:rPr lang="es-HN" sz="3600" b="1" dirty="0">
                <a:latin typeface="Times New Roman" panose="02020603050405020304" pitchFamily="18" charset="0"/>
                <a:cs typeface="Times New Roman" panose="02020603050405020304" pitchFamily="18" charset="0"/>
              </a:rPr>
              <a:t>La relación entre pobreza y violencia</a:t>
            </a:r>
          </a:p>
        </p:txBody>
      </p:sp>
    </p:spTree>
    <p:extLst>
      <p:ext uri="{BB962C8B-B14F-4D97-AF65-F5344CB8AC3E}">
        <p14:creationId xmlns:p14="http://schemas.microsoft.com/office/powerpoint/2010/main" val="362616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DCF7D-A72B-483E-8F76-BCA327B7FA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DC895A-E805-4B6D-9BA4-1C55DBDFDFAE}"/>
              </a:ext>
            </a:extLst>
          </p:cNvPr>
          <p:cNvSpPr>
            <a:spLocks noGrp="1"/>
          </p:cNvSpPr>
          <p:nvPr>
            <p:ph idx="1"/>
          </p:nvPr>
        </p:nvSpPr>
        <p:spPr/>
        <p:txBody>
          <a:bodyPr/>
          <a:lstStyle/>
          <a:p>
            <a:endParaRPr lang="en-US" dirty="0"/>
          </a:p>
        </p:txBody>
      </p:sp>
      <p:pic>
        <p:nvPicPr>
          <p:cNvPr id="2050" name="Picture 2" descr="EL GENOGRAMA: HERRAMIENTA PARA EL ESTUDIO Y ABORDAJE DE LA FAMILIA">
            <a:extLst>
              <a:ext uri="{FF2B5EF4-FFF2-40B4-BE49-F238E27FC236}">
                <a16:creationId xmlns:a16="http://schemas.microsoft.com/office/drawing/2014/main" id="{FFAC98E7-FCB2-40E1-B65D-5D117DB6A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112" y="0"/>
            <a:ext cx="9996616" cy="6872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8043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677BA-116E-451F-AF1E-42B2B05BD3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35F5E8-2D5C-4BFE-8AEC-42ED29022D7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2AB6421-3BEB-46CD-B14C-ACDDE8AB889C}"/>
              </a:ext>
            </a:extLst>
          </p:cNvPr>
          <p:cNvPicPr>
            <a:picLocks noChangeAspect="1"/>
          </p:cNvPicPr>
          <p:nvPr/>
        </p:nvPicPr>
        <p:blipFill rotWithShape="1">
          <a:blip r:embed="rId3"/>
          <a:srcRect l="38140" t="23252" r="21067" b="24553"/>
          <a:stretch/>
        </p:blipFill>
        <p:spPr>
          <a:xfrm>
            <a:off x="1661079" y="128041"/>
            <a:ext cx="8687253" cy="6252487"/>
          </a:xfrm>
          <a:prstGeom prst="rect">
            <a:avLst/>
          </a:prstGeom>
        </p:spPr>
      </p:pic>
    </p:spTree>
    <p:extLst>
      <p:ext uri="{BB962C8B-B14F-4D97-AF65-F5344CB8AC3E}">
        <p14:creationId xmlns:p14="http://schemas.microsoft.com/office/powerpoint/2010/main" val="32318249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6F417-0301-48A9-98D5-CE329428B6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8784C1-8687-4041-8E68-959F103741E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0226222-73BA-4A23-8B7C-6C72C601CA19}"/>
              </a:ext>
            </a:extLst>
          </p:cNvPr>
          <p:cNvPicPr>
            <a:picLocks noChangeAspect="1"/>
          </p:cNvPicPr>
          <p:nvPr/>
        </p:nvPicPr>
        <p:blipFill rotWithShape="1">
          <a:blip r:embed="rId3"/>
          <a:srcRect l="36952" t="29392" r="28475" b="27030"/>
          <a:stretch/>
        </p:blipFill>
        <p:spPr>
          <a:xfrm>
            <a:off x="2018372" y="120025"/>
            <a:ext cx="8586438" cy="6087715"/>
          </a:xfrm>
          <a:prstGeom prst="rect">
            <a:avLst/>
          </a:prstGeom>
        </p:spPr>
      </p:pic>
    </p:spTree>
    <p:extLst>
      <p:ext uri="{BB962C8B-B14F-4D97-AF65-F5344CB8AC3E}">
        <p14:creationId xmlns:p14="http://schemas.microsoft.com/office/powerpoint/2010/main" val="34208582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232B6-BBF9-4F8C-AB7E-32112FF7F0D9}"/>
              </a:ext>
            </a:extLst>
          </p:cNvPr>
          <p:cNvSpPr>
            <a:spLocks noGrp="1"/>
          </p:cNvSpPr>
          <p:nvPr>
            <p:ph type="title"/>
          </p:nvPr>
        </p:nvSpPr>
        <p:spPr>
          <a:xfrm>
            <a:off x="847493" y="312235"/>
            <a:ext cx="9895301" cy="1541520"/>
          </a:xfrm>
        </p:spPr>
        <p:txBody>
          <a:bodyPr>
            <a:normAutofit/>
          </a:bodyPr>
          <a:lstStyle/>
          <a:p>
            <a:pPr algn="ctr"/>
            <a:r>
              <a:rPr lang="es-HN" sz="4000" b="1" dirty="0">
                <a:latin typeface="Times New Roman" panose="02020603050405020304" pitchFamily="18" charset="0"/>
                <a:cs typeface="Times New Roman" panose="02020603050405020304" pitchFamily="18" charset="0"/>
              </a:rPr>
              <a:t>PRACTIQUEMOS </a:t>
            </a:r>
          </a:p>
        </p:txBody>
      </p:sp>
      <p:sp>
        <p:nvSpPr>
          <p:cNvPr id="3" name="Content Placeholder 2">
            <a:extLst>
              <a:ext uri="{FF2B5EF4-FFF2-40B4-BE49-F238E27FC236}">
                <a16:creationId xmlns:a16="http://schemas.microsoft.com/office/drawing/2014/main" id="{012044D0-ECA9-4EFF-9152-DF935643031D}"/>
              </a:ext>
            </a:extLst>
          </p:cNvPr>
          <p:cNvSpPr>
            <a:spLocks noGrp="1"/>
          </p:cNvSpPr>
          <p:nvPr>
            <p:ph idx="1"/>
          </p:nvPr>
        </p:nvSpPr>
        <p:spPr>
          <a:xfrm>
            <a:off x="591015" y="1694985"/>
            <a:ext cx="10923205" cy="4477215"/>
          </a:xfrm>
        </p:spPr>
        <p:txBody>
          <a:bodyPr>
            <a:normAutofit/>
          </a:bodyPr>
          <a:lstStyle/>
          <a:p>
            <a:r>
              <a:rPr lang="es-ES" sz="2400" dirty="0">
                <a:latin typeface="Times New Roman" panose="02020603050405020304" pitchFamily="18" charset="0"/>
                <a:cs typeface="Times New Roman" panose="02020603050405020304" pitchFamily="18" charset="0"/>
              </a:rPr>
              <a:t>1.Dibuja tu genograma durante al menos 3 generaciones. Etiqueta todo lo que te parezca importante. Vea si puede ubicar imágenes de miembros de la familia para ir con los círculos y cuadrados en su página.</a:t>
            </a:r>
          </a:p>
          <a:p>
            <a:r>
              <a:rPr lang="es-ES" sz="2400" dirty="0">
                <a:latin typeface="Times New Roman" panose="02020603050405020304" pitchFamily="18" charset="0"/>
                <a:cs typeface="Times New Roman" panose="02020603050405020304" pitchFamily="18" charset="0"/>
              </a:rPr>
              <a:t>2. Intente identificar cualquier adicción, enfermedad, tensión familiar, conflictos o incidentes de niños criando a sus padres. ¿Qué patrones surgen? ¿Qué sabes ahora sobre ti que no pudiste ver antes? ¿Qué historias son lo suficientemente importantes como para ser transmitidas? ¿De quién / de qué está orgullosa la familia? ¿Qué secretos esconde la familia de los demás?</a:t>
            </a:r>
          </a:p>
          <a:p>
            <a:r>
              <a:rPr lang="es-ES" sz="2400" dirty="0">
                <a:latin typeface="Times New Roman" panose="02020603050405020304" pitchFamily="18" charset="0"/>
                <a:cs typeface="Times New Roman" panose="02020603050405020304" pitchFamily="18" charset="0"/>
              </a:rPr>
              <a:t>3. Discuta su genograma con otras 2 personas en su clase que elija.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8875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094" name="Rectangle 70">
            <a:extLst>
              <a:ext uri="{FF2B5EF4-FFF2-40B4-BE49-F238E27FC236}">
                <a16:creationId xmlns:a16="http://schemas.microsoft.com/office/drawing/2014/main" id="{A9663C92-81CA-46B1-B5AE-F46DF8D7E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095" name="Picture 72">
            <a:extLst>
              <a:ext uri="{FF2B5EF4-FFF2-40B4-BE49-F238E27FC236}">
                <a16:creationId xmlns:a16="http://schemas.microsoft.com/office/drawing/2014/main" id="{449D3543-8D0A-40E1-9AF0-8F6CA1B45A6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096" name="Straight Connector 74">
            <a:extLst>
              <a:ext uri="{FF2B5EF4-FFF2-40B4-BE49-F238E27FC236}">
                <a16:creationId xmlns:a16="http://schemas.microsoft.com/office/drawing/2014/main" id="{93DEAED4-B139-47BA-8465-055B31546B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050" name="Picture 2" descr="How to Become a Cognitive Psychologist | Education | Salary ...">
            <a:extLst>
              <a:ext uri="{FF2B5EF4-FFF2-40B4-BE49-F238E27FC236}">
                <a16:creationId xmlns:a16="http://schemas.microsoft.com/office/drawing/2014/main" id="{33F55C9A-49FE-4046-AA49-5F898D39AD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2" r="-1" b="5725"/>
          <a:stretch/>
        </p:blipFill>
        <p:spPr bwMode="auto">
          <a:xfrm>
            <a:off x="2" y="10"/>
            <a:ext cx="12191695" cy="6857990"/>
          </a:xfrm>
          <a:prstGeom prst="rect">
            <a:avLst/>
          </a:prstGeom>
          <a:noFill/>
          <a:extLst>
            <a:ext uri="{909E8E84-426E-40DD-AFC4-6F175D3DCCD1}">
              <a14:hiddenFill xmlns:a14="http://schemas.microsoft.com/office/drawing/2010/main">
                <a:solidFill>
                  <a:srgbClr val="FFFFFF"/>
                </a:solidFill>
              </a14:hiddenFill>
            </a:ext>
          </a:extLst>
        </p:spPr>
      </p:pic>
      <p:sp>
        <p:nvSpPr>
          <p:cNvPr id="2097" name="Rectangle 76">
            <a:extLst>
              <a:ext uri="{FF2B5EF4-FFF2-40B4-BE49-F238E27FC236}">
                <a16:creationId xmlns:a16="http://schemas.microsoft.com/office/drawing/2014/main" id="{80B6C404-E8F9-4E2B-9BB2-AD7DAEFEDA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0686" y="4905349"/>
            <a:ext cx="5610646" cy="1450464"/>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ítulo 1">
            <a:extLst>
              <a:ext uri="{FF2B5EF4-FFF2-40B4-BE49-F238E27FC236}">
                <a16:creationId xmlns:a16="http://schemas.microsoft.com/office/drawing/2014/main" id="{5341115F-704D-4B29-A71F-7B4BED4B5D86}"/>
              </a:ext>
            </a:extLst>
          </p:cNvPr>
          <p:cNvSpPr>
            <a:spLocks noGrp="1"/>
          </p:cNvSpPr>
          <p:nvPr>
            <p:ph type="title"/>
          </p:nvPr>
        </p:nvSpPr>
        <p:spPr>
          <a:xfrm>
            <a:off x="6094412" y="5073597"/>
            <a:ext cx="5815090" cy="1282216"/>
          </a:xfrm>
        </p:spPr>
        <p:txBody>
          <a:bodyPr vert="horz" lIns="91440" tIns="45720" rIns="91440" bIns="45720" rtlCol="0" anchor="b">
            <a:normAutofit/>
          </a:bodyPr>
          <a:lstStyle/>
          <a:p>
            <a:pPr algn="l"/>
            <a:r>
              <a:rPr lang="en-US" sz="2800" b="1" dirty="0">
                <a:latin typeface="Times New Roman" panose="02020603050405020304" pitchFamily="18" charset="0"/>
                <a:cs typeface="Times New Roman" panose="02020603050405020304" pitchFamily="18" charset="0"/>
              </a:rPr>
              <a:t>TERAPIA COGNITIVA CONDUCTUAL FOCALIZADA EN TRAUMA (</a:t>
            </a:r>
            <a:r>
              <a:rPr lang="en-US" sz="2800" b="1" dirty="0" err="1">
                <a:latin typeface="Times New Roman" panose="02020603050405020304" pitchFamily="18" charset="0"/>
                <a:cs typeface="Times New Roman" panose="02020603050405020304" pitchFamily="18" charset="0"/>
              </a:rPr>
              <a:t>tcc</a:t>
            </a:r>
            <a:r>
              <a:rPr lang="en-US" sz="2800" b="1" dirty="0">
                <a:latin typeface="Times New Roman" panose="02020603050405020304" pitchFamily="18" charset="0"/>
                <a:cs typeface="Times New Roman" panose="02020603050405020304" pitchFamily="18" charset="0"/>
              </a:rPr>
              <a:t>-ft)</a:t>
            </a:r>
          </a:p>
        </p:txBody>
      </p:sp>
    </p:spTree>
    <p:extLst>
      <p:ext uri="{BB962C8B-B14F-4D97-AF65-F5344CB8AC3E}">
        <p14:creationId xmlns:p14="http://schemas.microsoft.com/office/powerpoint/2010/main" val="6015211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7042" y="210239"/>
            <a:ext cx="10524831" cy="1664183"/>
          </a:xfrm>
        </p:spPr>
        <p:txBody>
          <a:bodyPr>
            <a:normAutofit/>
          </a:bodyPr>
          <a:lstStyle/>
          <a:p>
            <a:pPr algn="ctr"/>
            <a:r>
              <a:rPr lang="en-US" sz="3600" b="1" dirty="0">
                <a:latin typeface="Times New Roman" panose="02020603050405020304" pitchFamily="18" charset="0"/>
                <a:cs typeface="Times New Roman" panose="02020603050405020304" pitchFamily="18" charset="0"/>
              </a:rPr>
              <a:t>TERAPIA COGNITIVA CONDUCTUAL FOCALIZADA EN TRAUMA (</a:t>
            </a:r>
            <a:r>
              <a:rPr lang="en-US" sz="3600" b="1" dirty="0" err="1">
                <a:latin typeface="Times New Roman" panose="02020603050405020304" pitchFamily="18" charset="0"/>
                <a:cs typeface="Times New Roman" panose="02020603050405020304" pitchFamily="18" charset="0"/>
              </a:rPr>
              <a:t>tcc</a:t>
            </a:r>
            <a:r>
              <a:rPr lang="en-US" sz="3600" b="1" dirty="0">
                <a:latin typeface="Times New Roman" panose="02020603050405020304" pitchFamily="18" charset="0"/>
                <a:cs typeface="Times New Roman" panose="02020603050405020304" pitchFamily="18" charset="0"/>
              </a:rPr>
              <a:t>-ft)</a:t>
            </a:r>
          </a:p>
        </p:txBody>
      </p:sp>
      <p:sp>
        <p:nvSpPr>
          <p:cNvPr id="3" name="Marcador de contenido 2"/>
          <p:cNvSpPr>
            <a:spLocks noGrp="1"/>
          </p:cNvSpPr>
          <p:nvPr>
            <p:ph idx="1"/>
          </p:nvPr>
        </p:nvSpPr>
        <p:spPr>
          <a:xfrm>
            <a:off x="1324238" y="1874422"/>
            <a:ext cx="9543523" cy="3838658"/>
          </a:xfrm>
        </p:spPr>
        <p:txBody>
          <a:bodyPr>
            <a:normAutofit fontScale="70000" lnSpcReduction="20000"/>
          </a:bodyPr>
          <a:lstStyle/>
          <a:p>
            <a:pPr marL="0" indent="0">
              <a:buNone/>
            </a:pPr>
            <a:r>
              <a:rPr lang="es-ES" sz="2800" dirty="0">
                <a:latin typeface="Times New Roman" panose="02020603050405020304" pitchFamily="18" charset="0"/>
                <a:cs typeface="Times New Roman" panose="02020603050405020304" pitchFamily="18" charset="0"/>
              </a:rPr>
              <a:t>TF-CBT es:</a:t>
            </a:r>
          </a:p>
          <a:p>
            <a:r>
              <a:rPr lang="es-ES" sz="2800" dirty="0">
                <a:latin typeface="Times New Roman" panose="02020603050405020304" pitchFamily="18" charset="0"/>
                <a:cs typeface="Times New Roman" panose="02020603050405020304" pitchFamily="18" charset="0"/>
              </a:rPr>
              <a:t>  Un tratamiento basado en la evidencia para niños que experimentan dificultades relacionadas con el trauma.</a:t>
            </a:r>
          </a:p>
          <a:p>
            <a:pPr marL="0" indent="0">
              <a:buNone/>
            </a:pPr>
            <a:endParaRPr lang="es-ES" sz="2800" dirty="0">
              <a:latin typeface="Times New Roman" panose="02020603050405020304" pitchFamily="18" charset="0"/>
              <a:cs typeface="Times New Roman" panose="02020603050405020304" pitchFamily="18" charset="0"/>
            </a:endParaRPr>
          </a:p>
          <a:p>
            <a:r>
              <a:rPr lang="es-ES" sz="2800" dirty="0">
                <a:latin typeface="Times New Roman" panose="02020603050405020304" pitchFamily="18" charset="0"/>
                <a:cs typeface="Times New Roman" panose="02020603050405020304" pitchFamily="18" charset="0"/>
              </a:rPr>
              <a:t>  Aborda experiencias traumáticas. </a:t>
            </a:r>
          </a:p>
          <a:p>
            <a:pPr marL="0" indent="0">
              <a:buNone/>
            </a:pPr>
            <a:endParaRPr lang="es-ES" sz="2800" dirty="0">
              <a:latin typeface="Times New Roman" panose="02020603050405020304" pitchFamily="18" charset="0"/>
              <a:cs typeface="Times New Roman" panose="02020603050405020304" pitchFamily="18" charset="0"/>
            </a:endParaRPr>
          </a:p>
          <a:p>
            <a:r>
              <a:rPr lang="es-ES" sz="2800" dirty="0">
                <a:latin typeface="Times New Roman" panose="02020603050405020304" pitchFamily="18" charset="0"/>
                <a:cs typeface="Times New Roman" panose="02020603050405020304" pitchFamily="18" charset="0"/>
              </a:rPr>
              <a:t> Desarrollado para jóvenes de 3 a 18 años.</a:t>
            </a:r>
          </a:p>
          <a:p>
            <a:endParaRPr lang="es-ES" sz="2800" dirty="0">
              <a:latin typeface="Times New Roman" panose="02020603050405020304" pitchFamily="18" charset="0"/>
              <a:cs typeface="Times New Roman" panose="02020603050405020304" pitchFamily="18" charset="0"/>
            </a:endParaRPr>
          </a:p>
          <a:p>
            <a:r>
              <a:rPr lang="es-ES" sz="2800" dirty="0">
                <a:latin typeface="Times New Roman" panose="02020603050405020304" pitchFamily="18" charset="0"/>
                <a:cs typeface="Times New Roman" panose="02020603050405020304" pitchFamily="18" charset="0"/>
              </a:rPr>
              <a:t>Basado en resultados</a:t>
            </a:r>
            <a:endParaRPr lang="en-US" sz="28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8601308" y="6457890"/>
            <a:ext cx="3590692"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(https://rm.coe.int/1680470eeb)</a:t>
            </a:r>
          </a:p>
        </p:txBody>
      </p:sp>
      <p:pic>
        <p:nvPicPr>
          <p:cNvPr id="5" name="Imagen 4"/>
          <p:cNvPicPr>
            <a:picLocks noChangeAspect="1"/>
          </p:cNvPicPr>
          <p:nvPr/>
        </p:nvPicPr>
        <p:blipFill rotWithShape="1">
          <a:blip r:embed="rId3"/>
          <a:srcRect l="1037" b="15352"/>
          <a:stretch/>
        </p:blipFill>
        <p:spPr>
          <a:xfrm>
            <a:off x="8382218" y="3212282"/>
            <a:ext cx="3424517" cy="2254063"/>
          </a:xfrm>
          <a:prstGeom prst="rect">
            <a:avLst/>
          </a:prstGeom>
        </p:spPr>
      </p:pic>
    </p:spTree>
    <p:extLst>
      <p:ext uri="{BB962C8B-B14F-4D97-AF65-F5344CB8AC3E}">
        <p14:creationId xmlns:p14="http://schemas.microsoft.com/office/powerpoint/2010/main" val="344219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down)">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wipe(down)">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17042" y="1662199"/>
            <a:ext cx="10058400" cy="4023360"/>
          </a:xfrm>
        </p:spPr>
        <p:txBody>
          <a:bodyPr>
            <a:normAutofit fontScale="85000" lnSpcReduction="20000"/>
          </a:bodyPr>
          <a:lstStyle/>
          <a:p>
            <a:pPr marL="0" indent="0">
              <a:buNone/>
            </a:pPr>
            <a:r>
              <a:rPr lang="es-ES" sz="4000" dirty="0">
                <a:latin typeface="Times New Roman" panose="02020603050405020304" pitchFamily="18" charset="0"/>
                <a:cs typeface="Times New Roman" panose="02020603050405020304" pitchFamily="18" charset="0"/>
              </a:rPr>
              <a:t>TF-CBT es:</a:t>
            </a:r>
          </a:p>
          <a:p>
            <a:r>
              <a:rPr lang="es-ES" sz="4000" dirty="0">
                <a:latin typeface="Times New Roman" panose="02020603050405020304" pitchFamily="18" charset="0"/>
                <a:cs typeface="Times New Roman" panose="02020603050405020304" pitchFamily="18" charset="0"/>
              </a:rPr>
              <a:t>  Protocolo de tratamiento basado en 9 componentes.</a:t>
            </a:r>
          </a:p>
          <a:p>
            <a:endParaRPr lang="es-ES" sz="4000" dirty="0">
              <a:latin typeface="Times New Roman" panose="02020603050405020304" pitchFamily="18" charset="0"/>
              <a:cs typeface="Times New Roman" panose="02020603050405020304" pitchFamily="18" charset="0"/>
            </a:endParaRPr>
          </a:p>
          <a:p>
            <a:r>
              <a:rPr lang="es-ES" sz="4000" dirty="0">
                <a:latin typeface="Times New Roman" panose="02020603050405020304" pitchFamily="18" charset="0"/>
                <a:cs typeface="Times New Roman" panose="02020603050405020304" pitchFamily="18" charset="0"/>
              </a:rPr>
              <a:t>  Tiempo limitado, estructurado (12-20 sesiones).</a:t>
            </a:r>
          </a:p>
          <a:p>
            <a:endParaRPr lang="es-ES" sz="4000" dirty="0">
              <a:latin typeface="Times New Roman" panose="02020603050405020304" pitchFamily="18" charset="0"/>
              <a:cs typeface="Times New Roman" panose="02020603050405020304" pitchFamily="18" charset="0"/>
            </a:endParaRPr>
          </a:p>
          <a:p>
            <a:r>
              <a:rPr lang="es-ES" sz="4000" dirty="0">
                <a:latin typeface="Times New Roman" panose="02020603050405020304" pitchFamily="18" charset="0"/>
                <a:cs typeface="Times New Roman" panose="02020603050405020304" pitchFamily="18" charset="0"/>
              </a:rPr>
              <a:t>  Los padres son una parte integral del tratamiento.</a:t>
            </a:r>
            <a:endParaRPr lang="en-US" sz="40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8601308" y="6457890"/>
            <a:ext cx="3590692"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(https://rm.coe.int/1680470eeb)</a:t>
            </a:r>
          </a:p>
        </p:txBody>
      </p:sp>
      <p:sp>
        <p:nvSpPr>
          <p:cNvPr id="7" name="Título 1">
            <a:extLst>
              <a:ext uri="{FF2B5EF4-FFF2-40B4-BE49-F238E27FC236}">
                <a16:creationId xmlns:a16="http://schemas.microsoft.com/office/drawing/2014/main" id="{28CF2865-1580-4F8A-9A53-AD64BB2212EE}"/>
              </a:ext>
            </a:extLst>
          </p:cNvPr>
          <p:cNvSpPr txBox="1">
            <a:spLocks/>
          </p:cNvSpPr>
          <p:nvPr/>
        </p:nvSpPr>
        <p:spPr>
          <a:xfrm>
            <a:off x="1117042" y="210239"/>
            <a:ext cx="10524831" cy="16641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600" b="1">
                <a:latin typeface="Times New Roman" panose="02020603050405020304" pitchFamily="18" charset="0"/>
                <a:cs typeface="Times New Roman" panose="02020603050405020304" pitchFamily="18" charset="0"/>
              </a:rPr>
              <a:t>TERAPIA COGNITIVA CONDUCTUAL FOCALIZADA EN TRAUMA (tcc-ft)</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56345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7280" y="1845734"/>
            <a:ext cx="9786310" cy="4376646"/>
          </a:xfrm>
        </p:spPr>
        <p:txBody>
          <a:bodyPr>
            <a:normAutofit fontScale="77500" lnSpcReduction="20000"/>
          </a:bodyPr>
          <a:lstStyle/>
          <a:p>
            <a:pPr marL="0" indent="0">
              <a:buNone/>
            </a:pPr>
            <a:r>
              <a:rPr lang="es-ES" sz="2800" dirty="0">
                <a:latin typeface="Times New Roman" panose="02020603050405020304" pitchFamily="18" charset="0"/>
                <a:cs typeface="Times New Roman" panose="02020603050405020304" pitchFamily="18" charset="0"/>
              </a:rPr>
              <a:t>Componentes</a:t>
            </a:r>
          </a:p>
          <a:p>
            <a:r>
              <a:rPr lang="es-ES" sz="2800" dirty="0">
                <a:latin typeface="Times New Roman" panose="02020603050405020304" pitchFamily="18" charset="0"/>
                <a:cs typeface="Times New Roman" panose="02020603050405020304" pitchFamily="18" charset="0"/>
              </a:rPr>
              <a:t>  Psicoeducación y habilidades parentales</a:t>
            </a:r>
          </a:p>
          <a:p>
            <a:r>
              <a:rPr lang="es-ES" sz="2800" dirty="0">
                <a:latin typeface="Times New Roman" panose="02020603050405020304" pitchFamily="18" charset="0"/>
                <a:cs typeface="Times New Roman" panose="02020603050405020304" pitchFamily="18" charset="0"/>
              </a:rPr>
              <a:t>  Habilidades de relajación</a:t>
            </a:r>
          </a:p>
          <a:p>
            <a:r>
              <a:rPr lang="es-ES" sz="2800" dirty="0">
                <a:latin typeface="Times New Roman" panose="02020603050405020304" pitchFamily="18" charset="0"/>
                <a:cs typeface="Times New Roman" panose="02020603050405020304" pitchFamily="18" charset="0"/>
              </a:rPr>
              <a:t>  Habilidades de modulación afectiva</a:t>
            </a:r>
          </a:p>
          <a:p>
            <a:r>
              <a:rPr lang="es-ES" sz="2800" dirty="0">
                <a:latin typeface="Times New Roman" panose="02020603050405020304" pitchFamily="18" charset="0"/>
                <a:cs typeface="Times New Roman" panose="02020603050405020304" pitchFamily="18" charset="0"/>
              </a:rPr>
              <a:t>  Habilidades cognitivas de afrontamiento</a:t>
            </a:r>
          </a:p>
          <a:p>
            <a:r>
              <a:rPr lang="es-ES" sz="2800" dirty="0">
                <a:latin typeface="Times New Roman" panose="02020603050405020304" pitchFamily="18" charset="0"/>
                <a:cs typeface="Times New Roman" panose="02020603050405020304" pitchFamily="18" charset="0"/>
              </a:rPr>
              <a:t>  Trauma narrativa y procesamiento cognitivo de los eventos traumáticos</a:t>
            </a:r>
          </a:p>
          <a:p>
            <a:r>
              <a:rPr lang="es-ES" sz="2800" dirty="0">
                <a:latin typeface="Times New Roman" panose="02020603050405020304" pitchFamily="18" charset="0"/>
                <a:cs typeface="Times New Roman" panose="02020603050405020304" pitchFamily="18" charset="0"/>
              </a:rPr>
              <a:t>  Dominio in vivo de recordatorios de trauma</a:t>
            </a:r>
          </a:p>
          <a:p>
            <a:r>
              <a:rPr lang="es-ES" sz="2800" dirty="0">
                <a:latin typeface="Times New Roman" panose="02020603050405020304" pitchFamily="18" charset="0"/>
                <a:cs typeface="Times New Roman" panose="02020603050405020304" pitchFamily="18" charset="0"/>
              </a:rPr>
              <a:t>  Sesiones conjuntas de padres e hijos</a:t>
            </a:r>
          </a:p>
          <a:p>
            <a:r>
              <a:rPr lang="es-ES" sz="2800" dirty="0">
                <a:latin typeface="Times New Roman" panose="02020603050405020304" pitchFamily="18" charset="0"/>
                <a:cs typeface="Times New Roman" panose="02020603050405020304" pitchFamily="18" charset="0"/>
              </a:rPr>
              <a:t>  Mejorando la seguridad y la futura trayectoria de desarrollo</a:t>
            </a:r>
            <a:endParaRPr lang="en-US" sz="28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8601308" y="6457890"/>
            <a:ext cx="3590692"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(https://rm.coe.int/1680470eeb)</a:t>
            </a:r>
          </a:p>
        </p:txBody>
      </p:sp>
      <p:sp>
        <p:nvSpPr>
          <p:cNvPr id="7" name="Título 1">
            <a:extLst>
              <a:ext uri="{FF2B5EF4-FFF2-40B4-BE49-F238E27FC236}">
                <a16:creationId xmlns:a16="http://schemas.microsoft.com/office/drawing/2014/main" id="{B292C18C-A5BF-4FA7-84F4-6344F1507A45}"/>
              </a:ext>
            </a:extLst>
          </p:cNvPr>
          <p:cNvSpPr txBox="1">
            <a:spLocks/>
          </p:cNvSpPr>
          <p:nvPr/>
        </p:nvSpPr>
        <p:spPr>
          <a:xfrm>
            <a:off x="1117042" y="210239"/>
            <a:ext cx="10524831" cy="16641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600" b="1" dirty="0">
                <a:latin typeface="Times New Roman" panose="02020603050405020304" pitchFamily="18" charset="0"/>
                <a:cs typeface="Times New Roman" panose="02020603050405020304" pitchFamily="18" charset="0"/>
              </a:rPr>
              <a:t>TERAPIA COGNITIVA CONDUCTUAL FOCALIZADA EN TRAUMA (</a:t>
            </a:r>
            <a:r>
              <a:rPr lang="en-US" sz="3600" b="1" dirty="0" err="1">
                <a:latin typeface="Times New Roman" panose="02020603050405020304" pitchFamily="18" charset="0"/>
                <a:cs typeface="Times New Roman" panose="02020603050405020304" pitchFamily="18" charset="0"/>
              </a:rPr>
              <a:t>tcc</a:t>
            </a:r>
            <a:r>
              <a:rPr lang="en-US" sz="3600" b="1" dirty="0">
                <a:latin typeface="Times New Roman" panose="02020603050405020304" pitchFamily="18" charset="0"/>
                <a:cs typeface="Times New Roman" panose="02020603050405020304" pitchFamily="18" charset="0"/>
              </a:rPr>
              <a:t>-ft)</a:t>
            </a:r>
          </a:p>
        </p:txBody>
      </p:sp>
    </p:spTree>
    <p:extLst>
      <p:ext uri="{BB962C8B-B14F-4D97-AF65-F5344CB8AC3E}">
        <p14:creationId xmlns:p14="http://schemas.microsoft.com/office/powerpoint/2010/main" val="242415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wipe(down)">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822B6D52-F50F-4501-9363-2BAE35257EDF}"/>
              </a:ext>
            </a:extLst>
          </p:cNvPr>
          <p:cNvSpPr>
            <a:spLocks noGrp="1"/>
          </p:cNvSpPr>
          <p:nvPr>
            <p:ph type="title"/>
          </p:nvPr>
        </p:nvSpPr>
        <p:spPr>
          <a:xfrm>
            <a:off x="1117042" y="210239"/>
            <a:ext cx="10524831" cy="1664183"/>
          </a:xfrm>
        </p:spPr>
        <p:txBody>
          <a:bodyPr>
            <a:normAutofit/>
          </a:bodyPr>
          <a:lstStyle/>
          <a:p>
            <a:pPr algn="ctr"/>
            <a:r>
              <a:rPr lang="en-US" sz="3600" b="1" dirty="0">
                <a:solidFill>
                  <a:schemeClr val="tx1"/>
                </a:solidFill>
                <a:latin typeface="Times New Roman" panose="02020603050405020304" pitchFamily="18" charset="0"/>
                <a:cs typeface="Times New Roman" panose="02020603050405020304" pitchFamily="18" charset="0"/>
              </a:rPr>
              <a:t>TERAPIA COGNITIVA CONDUCTUAL FOCALIZADA EN TRAUMA (</a:t>
            </a:r>
            <a:r>
              <a:rPr lang="en-US" sz="3600" b="1" dirty="0" err="1">
                <a:solidFill>
                  <a:schemeClr val="tx1"/>
                </a:solidFill>
                <a:latin typeface="Times New Roman" panose="02020603050405020304" pitchFamily="18" charset="0"/>
                <a:cs typeface="Times New Roman" panose="02020603050405020304" pitchFamily="18" charset="0"/>
              </a:rPr>
              <a:t>tcc</a:t>
            </a:r>
            <a:r>
              <a:rPr lang="en-US" sz="3600" b="1" dirty="0">
                <a:solidFill>
                  <a:schemeClr val="tx1"/>
                </a:solidFill>
                <a:latin typeface="Times New Roman" panose="02020603050405020304" pitchFamily="18" charset="0"/>
                <a:cs typeface="Times New Roman" panose="02020603050405020304" pitchFamily="18" charset="0"/>
              </a:rPr>
              <a:t>-ft)</a:t>
            </a:r>
          </a:p>
        </p:txBody>
      </p:sp>
      <p:sp>
        <p:nvSpPr>
          <p:cNvPr id="3" name="Marcador de contenido 2"/>
          <p:cNvSpPr>
            <a:spLocks noGrp="1"/>
          </p:cNvSpPr>
          <p:nvPr>
            <p:ph idx="1"/>
          </p:nvPr>
        </p:nvSpPr>
        <p:spPr>
          <a:xfrm>
            <a:off x="1097279" y="1821102"/>
            <a:ext cx="10419217" cy="4451157"/>
          </a:xfrm>
        </p:spPr>
        <p:txBody>
          <a:bodyPr>
            <a:normAutofit fontScale="77500" lnSpcReduction="20000"/>
          </a:bodyPr>
          <a:lstStyle/>
          <a:p>
            <a:pPr marL="0" indent="0">
              <a:buNone/>
            </a:pPr>
            <a:r>
              <a:rPr lang="es-ES" sz="3600" dirty="0">
                <a:latin typeface="Times New Roman" panose="02020603050405020304" pitchFamily="18" charset="0"/>
                <a:cs typeface="Times New Roman" panose="02020603050405020304" pitchFamily="18" charset="0"/>
              </a:rPr>
              <a:t>La primera adaptación simplemente cambió las etiquetas para los distintos pasos, a fin de facilitar la comprensión:</a:t>
            </a:r>
          </a:p>
          <a:p>
            <a:pPr marL="0" indent="0">
              <a:buNone/>
            </a:pPr>
            <a:r>
              <a:rPr lang="es-ES" sz="3600" dirty="0">
                <a:latin typeface="Times New Roman" panose="02020603050405020304" pitchFamily="18" charset="0"/>
                <a:cs typeface="Times New Roman" panose="02020603050405020304" pitchFamily="18" charset="0"/>
              </a:rPr>
              <a:t>10 pasos para trabajar con TF-CBT</a:t>
            </a:r>
          </a:p>
          <a:p>
            <a:pPr marL="0" indent="0">
              <a:buNone/>
            </a:pPr>
            <a:r>
              <a:rPr lang="es-ES" sz="3600" dirty="0">
                <a:latin typeface="Times New Roman" panose="02020603050405020304" pitchFamily="18" charset="0"/>
                <a:cs typeface="Times New Roman" panose="02020603050405020304" pitchFamily="18" charset="0"/>
              </a:rPr>
              <a:t>Paso 1: Recolectar</a:t>
            </a:r>
          </a:p>
          <a:p>
            <a:pPr marL="0" indent="0">
              <a:buNone/>
            </a:pPr>
            <a:r>
              <a:rPr lang="es-ES" sz="3600" dirty="0">
                <a:latin typeface="Times New Roman" panose="02020603050405020304" pitchFamily="18" charset="0"/>
                <a:cs typeface="Times New Roman" panose="02020603050405020304" pitchFamily="18" charset="0"/>
              </a:rPr>
              <a:t>Paso 2: Aprendizaje</a:t>
            </a:r>
          </a:p>
          <a:p>
            <a:pPr marL="0" indent="0">
              <a:buNone/>
            </a:pPr>
            <a:r>
              <a:rPr lang="es-ES" sz="3600" dirty="0">
                <a:latin typeface="Times New Roman" panose="02020603050405020304" pitchFamily="18" charset="0"/>
                <a:cs typeface="Times New Roman" panose="02020603050405020304" pitchFamily="18" charset="0"/>
              </a:rPr>
              <a:t>Paso 3: Ayuda</a:t>
            </a:r>
          </a:p>
          <a:p>
            <a:pPr marL="0" indent="0">
              <a:buNone/>
            </a:pPr>
            <a:r>
              <a:rPr lang="es-ES" sz="3600" dirty="0">
                <a:latin typeface="Times New Roman" panose="02020603050405020304" pitchFamily="18" charset="0"/>
                <a:cs typeface="Times New Roman" panose="02020603050405020304" pitchFamily="18" charset="0"/>
              </a:rPr>
              <a:t>Paso 4: Relajarse</a:t>
            </a:r>
          </a:p>
          <a:p>
            <a:pPr marL="0" indent="0">
              <a:buNone/>
            </a:pPr>
            <a:r>
              <a:rPr lang="es-ES" sz="3600" dirty="0">
                <a:latin typeface="Times New Roman" panose="02020603050405020304" pitchFamily="18" charset="0"/>
                <a:cs typeface="Times New Roman" panose="02020603050405020304" pitchFamily="18" charset="0"/>
              </a:rPr>
              <a:t>Paso 5: Sentir</a:t>
            </a:r>
            <a:endParaRPr lang="en-US" sz="3600" dirty="0">
              <a:latin typeface="Times New Roman" panose="02020603050405020304" pitchFamily="18" charset="0"/>
              <a:cs typeface="Times New Roman" panose="02020603050405020304" pitchFamily="18" charset="0"/>
            </a:endParaRPr>
          </a:p>
        </p:txBody>
      </p:sp>
      <p:sp>
        <p:nvSpPr>
          <p:cNvPr id="5" name="Marcador de contenido 2"/>
          <p:cNvSpPr txBox="1">
            <a:spLocks/>
          </p:cNvSpPr>
          <p:nvPr/>
        </p:nvSpPr>
        <p:spPr>
          <a:xfrm>
            <a:off x="6716037" y="3318865"/>
            <a:ext cx="7333998" cy="305950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s-ES" sz="2800" dirty="0">
                <a:latin typeface="Times New Roman" panose="02020603050405020304" pitchFamily="18" charset="0"/>
                <a:cs typeface="Times New Roman" panose="02020603050405020304" pitchFamily="18" charset="0"/>
              </a:rPr>
              <a:t>Paso 6: Pensar</a:t>
            </a:r>
          </a:p>
          <a:p>
            <a:pPr marL="0" indent="0">
              <a:buFont typeface="Calibri" panose="020F0502020204030204" pitchFamily="34" charset="0"/>
              <a:buNone/>
            </a:pPr>
            <a:r>
              <a:rPr lang="es-ES" sz="2800" dirty="0">
                <a:latin typeface="Times New Roman" panose="02020603050405020304" pitchFamily="18" charset="0"/>
                <a:cs typeface="Times New Roman" panose="02020603050405020304" pitchFamily="18" charset="0"/>
              </a:rPr>
              <a:t>Paso 7: Compartir 1 (narrativa)</a:t>
            </a:r>
          </a:p>
          <a:p>
            <a:pPr marL="0" indent="0">
              <a:buFont typeface="Calibri" panose="020F0502020204030204" pitchFamily="34" charset="0"/>
              <a:buNone/>
            </a:pPr>
            <a:r>
              <a:rPr lang="es-ES" sz="2800" dirty="0">
                <a:latin typeface="Times New Roman" panose="02020603050405020304" pitchFamily="18" charset="0"/>
                <a:cs typeface="Times New Roman" panose="02020603050405020304" pitchFamily="18" charset="0"/>
              </a:rPr>
              <a:t>Paso 8: Evaluación</a:t>
            </a:r>
          </a:p>
          <a:p>
            <a:pPr marL="0" indent="0">
              <a:buFont typeface="Calibri" panose="020F0502020204030204" pitchFamily="34" charset="0"/>
              <a:buNone/>
            </a:pPr>
            <a:r>
              <a:rPr lang="es-ES" sz="2800" dirty="0">
                <a:latin typeface="Times New Roman" panose="02020603050405020304" pitchFamily="18" charset="0"/>
                <a:cs typeface="Times New Roman" panose="02020603050405020304" pitchFamily="18" charset="0"/>
              </a:rPr>
              <a:t>Paso 9: Compartir 2</a:t>
            </a:r>
          </a:p>
          <a:p>
            <a:pPr marL="0" indent="0">
              <a:buFont typeface="Calibri" panose="020F0502020204030204" pitchFamily="34" charset="0"/>
              <a:buNone/>
            </a:pPr>
            <a:r>
              <a:rPr lang="es-ES" sz="2800" dirty="0">
                <a:latin typeface="Times New Roman" panose="02020603050405020304" pitchFamily="18" charset="0"/>
                <a:cs typeface="Times New Roman" panose="02020603050405020304" pitchFamily="18" charset="0"/>
              </a:rPr>
              <a:t>Paso 10: Vivir</a:t>
            </a:r>
            <a:endParaRPr lang="en-US" sz="2800" dirty="0">
              <a:latin typeface="Times New Roman" panose="02020603050405020304" pitchFamily="18" charset="0"/>
              <a:cs typeface="Times New Roman" panose="02020603050405020304" pitchFamily="18" charset="0"/>
            </a:endParaRPr>
          </a:p>
        </p:txBody>
      </p:sp>
      <p:sp>
        <p:nvSpPr>
          <p:cNvPr id="7" name="CuadroTexto 6"/>
          <p:cNvSpPr txBox="1"/>
          <p:nvPr/>
        </p:nvSpPr>
        <p:spPr>
          <a:xfrm>
            <a:off x="8830962" y="6378367"/>
            <a:ext cx="3361038"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Becca</a:t>
            </a:r>
            <a:r>
              <a:rPr lang="en-US" sz="2000" b="1" dirty="0">
                <a:latin typeface="Times New Roman" panose="02020603050405020304" pitchFamily="18" charset="0"/>
                <a:cs typeface="Times New Roman" panose="02020603050405020304" pitchFamily="18" charset="0"/>
              </a:rPr>
              <a:t> Johnson, </a:t>
            </a:r>
            <a:r>
              <a:rPr lang="en-US" sz="2000" b="1" dirty="0" err="1">
                <a:latin typeface="Times New Roman" panose="02020603050405020304" pitchFamily="18" charset="0"/>
                <a:cs typeface="Times New Roman" panose="02020603050405020304" pitchFamily="18" charset="0"/>
              </a:rPr>
              <a:t>Ph.D</a:t>
            </a:r>
            <a:r>
              <a:rPr lang="en-US" sz="2000" b="1" dirty="0">
                <a:latin typeface="Times New Roman" panose="02020603050405020304" pitchFamily="18" charset="0"/>
                <a:cs typeface="Times New Roman" panose="02020603050405020304" pitchFamily="18" charset="0"/>
              </a:rPr>
              <a:t>, 2012)</a:t>
            </a:r>
          </a:p>
        </p:txBody>
      </p:sp>
    </p:spTree>
    <p:extLst>
      <p:ext uri="{BB962C8B-B14F-4D97-AF65-F5344CB8AC3E}">
        <p14:creationId xmlns:p14="http://schemas.microsoft.com/office/powerpoint/2010/main" val="4518559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50128" y="1349273"/>
            <a:ext cx="11415130" cy="4555066"/>
          </a:xfrm>
        </p:spPr>
        <p:txBody>
          <a:bodyPr>
            <a:normAutofit fontScale="85000" lnSpcReduction="20000"/>
          </a:bodyPr>
          <a:lstStyle/>
          <a:p>
            <a:pPr marL="0" indent="0" algn="ctr">
              <a:buNone/>
            </a:pPr>
            <a:r>
              <a:rPr lang="es-ES" sz="2800" b="1" dirty="0">
                <a:latin typeface="Times New Roman" panose="02020603050405020304" pitchFamily="18" charset="0"/>
                <a:cs typeface="Times New Roman" panose="02020603050405020304" pitchFamily="18" charset="0"/>
              </a:rPr>
              <a:t>TF-CBT Paso 1: Recolectar </a:t>
            </a:r>
          </a:p>
          <a:p>
            <a:pPr eaLnBrk="1" hangingPunct="1">
              <a:buFont typeface="Arial" pitchFamily="34" charset="0"/>
              <a:buNone/>
              <a:defRPr/>
            </a:pPr>
            <a:r>
              <a:rPr lang="es-ES" sz="2800" b="1" dirty="0">
                <a:latin typeface="Times New Roman" panose="02020603050405020304" pitchFamily="18" charset="0"/>
              </a:rPr>
              <a:t>OBJETIVOS</a:t>
            </a:r>
            <a:r>
              <a:rPr lang="es-ES" sz="2400" dirty="0">
                <a:latin typeface="Times New Roman" panose="02020603050405020304" pitchFamily="18" charset="0"/>
              </a:rPr>
              <a:t>:</a:t>
            </a:r>
          </a:p>
          <a:p>
            <a:pPr>
              <a:defRPr/>
            </a:pPr>
            <a:r>
              <a:rPr lang="es-ES" sz="2800" dirty="0">
                <a:latin typeface="Times New Roman" panose="02020603050405020304" pitchFamily="18" charset="0"/>
              </a:rPr>
              <a:t>Desarrollar </a:t>
            </a:r>
            <a:r>
              <a:rPr lang="es-ES" sz="2800" dirty="0" err="1">
                <a:latin typeface="Times New Roman" panose="02020603050405020304" pitchFamily="18" charset="0"/>
              </a:rPr>
              <a:t>rapport</a:t>
            </a:r>
            <a:r>
              <a:rPr lang="es-ES" sz="2800" dirty="0">
                <a:latin typeface="Times New Roman" panose="02020603050405020304" pitchFamily="18" charset="0"/>
              </a:rPr>
              <a:t>: una RELACION positiva, de confianza, y abierta con el niño </a:t>
            </a:r>
          </a:p>
          <a:p>
            <a:pPr>
              <a:defRPr/>
            </a:pPr>
            <a:r>
              <a:rPr lang="es-ES" sz="2800" dirty="0">
                <a:latin typeface="Times New Roman" panose="02020603050405020304" pitchFamily="18" charset="0"/>
              </a:rPr>
              <a:t>Recolectar información útil: HECHOS y SINTOMAS</a:t>
            </a:r>
          </a:p>
          <a:p>
            <a:pPr marL="0" indent="0" algn="just">
              <a:buNone/>
            </a:pPr>
            <a:r>
              <a:rPr lang="es-ES" sz="2800" b="1" dirty="0">
                <a:latin typeface="Times New Roman" panose="02020603050405020304" pitchFamily="18" charset="0"/>
                <a:cs typeface="Times New Roman" panose="02020603050405020304" pitchFamily="18" charset="0"/>
              </a:rPr>
              <a:t>ACIVIDADES:</a:t>
            </a:r>
          </a:p>
          <a:p>
            <a:pPr algn="just"/>
            <a:r>
              <a:rPr lang="es-ES" sz="2800" dirty="0">
                <a:latin typeface="Times New Roman" panose="02020603050405020304" pitchFamily="18" charset="0"/>
                <a:cs typeface="Times New Roman" panose="02020603050405020304" pitchFamily="18" charset="0"/>
              </a:rPr>
              <a:t>Establecer una buena relación de confianza</a:t>
            </a:r>
          </a:p>
          <a:p>
            <a:pPr algn="just"/>
            <a:r>
              <a:rPr lang="es-ES" sz="2800" dirty="0">
                <a:latin typeface="Times New Roman" panose="02020603050405020304" pitchFamily="18" charset="0"/>
                <a:cs typeface="Times New Roman" panose="02020603050405020304" pitchFamily="18" charset="0"/>
              </a:rPr>
              <a:t>Motivaciones del cliente / intereses</a:t>
            </a:r>
          </a:p>
          <a:p>
            <a:pPr algn="just"/>
            <a:r>
              <a:rPr lang="es-ES" sz="2800" dirty="0">
                <a:latin typeface="Times New Roman" panose="02020603050405020304" pitchFamily="18" charset="0"/>
                <a:cs typeface="Times New Roman" panose="02020603050405020304" pitchFamily="18" charset="0"/>
              </a:rPr>
              <a:t>Síntomas iniciales completos y evaluaciones clínicas (utilizar herramientas apropiadas)</a:t>
            </a:r>
          </a:p>
          <a:p>
            <a:pPr algn="just"/>
            <a:r>
              <a:rPr lang="es-ES" sz="2800" dirty="0">
                <a:latin typeface="Times New Roman" panose="02020603050405020304" pitchFamily="18" charset="0"/>
                <a:cs typeface="Times New Roman" panose="02020603050405020304" pitchFamily="18" charset="0"/>
              </a:rPr>
              <a:t>Practica contar historias / recordar un recuerdo positivo / conversaciones no amenazantes</a:t>
            </a:r>
            <a:endParaRPr lang="en-US" sz="2600" dirty="0">
              <a:latin typeface="Times New Roman" panose="02020603050405020304" pitchFamily="18" charset="0"/>
              <a:cs typeface="Times New Roman" panose="02020603050405020304" pitchFamily="18" charset="0"/>
            </a:endParaRPr>
          </a:p>
        </p:txBody>
      </p:sp>
      <p:sp>
        <p:nvSpPr>
          <p:cNvPr id="4" name="CuadroTexto 3"/>
          <p:cNvSpPr txBox="1"/>
          <p:nvPr/>
        </p:nvSpPr>
        <p:spPr>
          <a:xfrm>
            <a:off x="8830962" y="6400800"/>
            <a:ext cx="3361038"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Becca</a:t>
            </a:r>
            <a:r>
              <a:rPr lang="en-US" sz="2000" b="1" dirty="0">
                <a:latin typeface="Times New Roman" panose="02020603050405020304" pitchFamily="18" charset="0"/>
                <a:cs typeface="Times New Roman" panose="02020603050405020304" pitchFamily="18" charset="0"/>
              </a:rPr>
              <a:t> Johnson, </a:t>
            </a:r>
            <a:r>
              <a:rPr lang="en-US" sz="2000" b="1" dirty="0" err="1">
                <a:latin typeface="Times New Roman" panose="02020603050405020304" pitchFamily="18" charset="0"/>
                <a:cs typeface="Times New Roman" panose="02020603050405020304" pitchFamily="18" charset="0"/>
              </a:rPr>
              <a:t>Ph.D</a:t>
            </a:r>
            <a:r>
              <a:rPr lang="en-US" sz="2000" b="1" dirty="0">
                <a:latin typeface="Times New Roman" panose="02020603050405020304" pitchFamily="18" charset="0"/>
                <a:cs typeface="Times New Roman" panose="02020603050405020304" pitchFamily="18" charset="0"/>
              </a:rPr>
              <a:t>, 2012)</a:t>
            </a:r>
          </a:p>
        </p:txBody>
      </p:sp>
      <p:sp>
        <p:nvSpPr>
          <p:cNvPr id="7" name="Título 1">
            <a:extLst>
              <a:ext uri="{FF2B5EF4-FFF2-40B4-BE49-F238E27FC236}">
                <a16:creationId xmlns:a16="http://schemas.microsoft.com/office/drawing/2014/main" id="{28BFEAA7-89CF-4EAF-BB97-E147D0C163C9}"/>
              </a:ext>
            </a:extLst>
          </p:cNvPr>
          <p:cNvSpPr txBox="1">
            <a:spLocks/>
          </p:cNvSpPr>
          <p:nvPr/>
        </p:nvSpPr>
        <p:spPr>
          <a:xfrm>
            <a:off x="1117042" y="210239"/>
            <a:ext cx="10524831" cy="16641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3600" b="1">
                <a:latin typeface="Times New Roman" panose="02020603050405020304" pitchFamily="18" charset="0"/>
                <a:cs typeface="Times New Roman" panose="02020603050405020304" pitchFamily="18" charset="0"/>
              </a:rPr>
              <a:t>TERAPIA COGNITIVA CONDUCTUAL FOCALIZADA EN TRAUMA (tcc-ft)</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8154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2394A-7323-4992-8226-77AD30790F6A}"/>
              </a:ext>
            </a:extLst>
          </p:cNvPr>
          <p:cNvSpPr>
            <a:spLocks noGrp="1"/>
          </p:cNvSpPr>
          <p:nvPr>
            <p:ph type="title"/>
          </p:nvPr>
        </p:nvSpPr>
        <p:spPr>
          <a:xfrm>
            <a:off x="1451579" y="474563"/>
            <a:ext cx="9717991" cy="1379192"/>
          </a:xfrm>
        </p:spPr>
        <p:txBody>
          <a:bodyPr>
            <a:normAutofit fontScale="90000"/>
          </a:bodyPr>
          <a:lstStyle/>
          <a:p>
            <a:pPr algn="ctr"/>
            <a:r>
              <a:rPr lang="es-HN" sz="4000" b="1" dirty="0">
                <a:latin typeface="Times New Roman" panose="02020603050405020304" pitchFamily="18" charset="0"/>
                <a:cs typeface="Times New Roman" panose="02020603050405020304" pitchFamily="18" charset="0"/>
              </a:rPr>
              <a:t>El uso temprano de Drogas en adolescentes –factores de riesgo</a:t>
            </a:r>
          </a:p>
        </p:txBody>
      </p:sp>
      <p:sp>
        <p:nvSpPr>
          <p:cNvPr id="3" name="Content Placeholder 2">
            <a:extLst>
              <a:ext uri="{FF2B5EF4-FFF2-40B4-BE49-F238E27FC236}">
                <a16:creationId xmlns:a16="http://schemas.microsoft.com/office/drawing/2014/main" id="{25D2B115-70AE-4EBA-85E9-4E542DC74FBF}"/>
              </a:ext>
            </a:extLst>
          </p:cNvPr>
          <p:cNvSpPr>
            <a:spLocks noGrp="1"/>
          </p:cNvSpPr>
          <p:nvPr>
            <p:ph idx="1"/>
          </p:nvPr>
        </p:nvSpPr>
        <p:spPr>
          <a:xfrm>
            <a:off x="340871" y="1853754"/>
            <a:ext cx="11671832" cy="4264752"/>
          </a:xfrm>
        </p:spPr>
        <p:txBody>
          <a:bodyPr>
            <a:normAutofit fontScale="92500" lnSpcReduction="20000"/>
          </a:bodyPr>
          <a:lstStyle/>
          <a:p>
            <a:r>
              <a:rPr lang="es-HN" sz="3000" dirty="0">
                <a:latin typeface="Aparajita" panose="02020603050405020304" pitchFamily="18" charset="0"/>
                <a:cs typeface="Aparajita" panose="02020603050405020304" pitchFamily="18" charset="0"/>
              </a:rPr>
              <a:t>Ambiente familiar</a:t>
            </a:r>
          </a:p>
          <a:p>
            <a:r>
              <a:rPr lang="es-HN" sz="3000" dirty="0">
                <a:latin typeface="Aparajita" panose="02020603050405020304" pitchFamily="18" charset="0"/>
                <a:cs typeface="Aparajita" panose="02020603050405020304" pitchFamily="18" charset="0"/>
              </a:rPr>
              <a:t>El estrés financiero se ha identificado como la mayor causa de violencia en comunidades en desventaja. </a:t>
            </a:r>
          </a:p>
          <a:p>
            <a:r>
              <a:rPr lang="es-HN" sz="3000" dirty="0">
                <a:latin typeface="Aparajita" panose="02020603050405020304" pitchFamily="18" charset="0"/>
                <a:cs typeface="Aparajita" panose="02020603050405020304" pitchFamily="18" charset="0"/>
              </a:rPr>
              <a:t>Jóvenes que crecen en comunidades vulnerables han tenido experiencias de abuso físico (28.3%), sexual (20%), emocional (10.6%) y negligencia (10.6%). </a:t>
            </a:r>
          </a:p>
          <a:p>
            <a:r>
              <a:rPr lang="es-HN" sz="3000" dirty="0">
                <a:latin typeface="Aparajita" panose="02020603050405020304" pitchFamily="18" charset="0"/>
                <a:cs typeface="Aparajita" panose="02020603050405020304" pitchFamily="18" charset="0"/>
              </a:rPr>
              <a:t>Problemas de abuso de sustancias en familias también tienen mas probabilidades de ser encarcelados.  </a:t>
            </a:r>
          </a:p>
          <a:p>
            <a:r>
              <a:rPr lang="es-HN" sz="3000" dirty="0">
                <a:latin typeface="Aparajita" panose="02020603050405020304" pitchFamily="18" charset="0"/>
                <a:cs typeface="Aparajita" panose="02020603050405020304" pitchFamily="18" charset="0"/>
              </a:rPr>
              <a:t>Los jóvenes en comunidades vulnerables tienen menos guía y menos monitoreo parental. </a:t>
            </a:r>
          </a:p>
          <a:p>
            <a:endParaRPr lang="es-HN" sz="2000" dirty="0">
              <a:latin typeface="Aparajita" panose="02020603050405020304" pitchFamily="18" charset="0"/>
              <a:cs typeface="Aparajita" panose="02020603050405020304" pitchFamily="18" charset="0"/>
            </a:endParaRPr>
          </a:p>
          <a:p>
            <a:endParaRPr lang="en-US" dirty="0"/>
          </a:p>
        </p:txBody>
      </p:sp>
      <p:sp>
        <p:nvSpPr>
          <p:cNvPr id="4" name="TextBox 3">
            <a:extLst>
              <a:ext uri="{FF2B5EF4-FFF2-40B4-BE49-F238E27FC236}">
                <a16:creationId xmlns:a16="http://schemas.microsoft.com/office/drawing/2014/main" id="{3F55FFDC-74B0-418F-8337-CDCAC273AAC9}"/>
              </a:ext>
            </a:extLst>
          </p:cNvPr>
          <p:cNvSpPr txBox="1"/>
          <p:nvPr/>
        </p:nvSpPr>
        <p:spPr>
          <a:xfrm>
            <a:off x="7456746" y="6249729"/>
            <a:ext cx="4555957" cy="584775"/>
          </a:xfrm>
          <a:prstGeom prst="rect">
            <a:avLst/>
          </a:prstGeom>
          <a:noFill/>
        </p:spPr>
        <p:txBody>
          <a:bodyPr wrap="square" rtlCol="0">
            <a:spAutoFit/>
          </a:bodyPr>
          <a:lstStyle/>
          <a:p>
            <a:r>
              <a:rPr lang="en-US" sz="1600" b="1" dirty="0">
                <a:effectLst/>
                <a:latin typeface="Aparajita" panose="02020603050405020304" pitchFamily="18" charset="0"/>
                <a:ea typeface="MS Mincho" panose="02020609040205080304" pitchFamily="49" charset="-128"/>
                <a:cs typeface="Aparajita" panose="02020603050405020304" pitchFamily="18" charset="0"/>
              </a:rPr>
              <a:t>(Baskin, Quintana &amp; </a:t>
            </a:r>
            <a:r>
              <a:rPr lang="en-US" sz="1600" b="1" dirty="0" err="1">
                <a:effectLst/>
                <a:latin typeface="Aparajita" panose="02020603050405020304" pitchFamily="18" charset="0"/>
                <a:ea typeface="MS Mincho" panose="02020609040205080304" pitchFamily="49" charset="-128"/>
                <a:cs typeface="Aparajita" panose="02020603050405020304" pitchFamily="18" charset="0"/>
              </a:rPr>
              <a:t>Slaten</a:t>
            </a:r>
            <a:r>
              <a:rPr lang="en-US" sz="1600" b="1" dirty="0">
                <a:effectLst/>
                <a:latin typeface="Aparajita" panose="02020603050405020304" pitchFamily="18" charset="0"/>
                <a:ea typeface="MS Mincho" panose="02020609040205080304" pitchFamily="49" charset="-128"/>
                <a:cs typeface="Aparajita" panose="02020603050405020304" pitchFamily="18" charset="0"/>
              </a:rPr>
              <a:t>, 2014; CDC, 2010; Child Welfare, 2013; De La Rue &amp; </a:t>
            </a:r>
            <a:r>
              <a:rPr lang="en-US" sz="1600" b="1" dirty="0" err="1">
                <a:effectLst/>
                <a:latin typeface="Aparajita" panose="02020603050405020304" pitchFamily="18" charset="0"/>
                <a:ea typeface="MS Mincho" panose="02020609040205080304" pitchFamily="49" charset="-128"/>
                <a:cs typeface="Aparajita" panose="02020603050405020304" pitchFamily="18" charset="0"/>
              </a:rPr>
              <a:t>Espelage</a:t>
            </a:r>
            <a:r>
              <a:rPr lang="en-US" sz="1600" b="1" dirty="0">
                <a:effectLst/>
                <a:latin typeface="Aparajita" panose="02020603050405020304" pitchFamily="18" charset="0"/>
                <a:ea typeface="MS Mincho" panose="02020609040205080304" pitchFamily="49" charset="-128"/>
                <a:cs typeface="Aparajita" panose="02020603050405020304" pitchFamily="18" charset="0"/>
              </a:rPr>
              <a:t>, 2014 </a:t>
            </a:r>
            <a:r>
              <a:rPr lang="en-US" sz="1600" b="1" dirty="0" err="1">
                <a:effectLst/>
                <a:latin typeface="Aparajita" panose="02020603050405020304" pitchFamily="18" charset="0"/>
                <a:ea typeface="MS Mincho" panose="02020609040205080304" pitchFamily="49" charset="-128"/>
                <a:cs typeface="Aparajita" panose="02020603050405020304" pitchFamily="18" charset="0"/>
              </a:rPr>
              <a:t>Swahn</a:t>
            </a:r>
            <a:r>
              <a:rPr lang="en-US" sz="1600" b="1" dirty="0">
                <a:effectLst/>
                <a:latin typeface="Aparajita" panose="02020603050405020304" pitchFamily="18" charset="0"/>
                <a:ea typeface="MS Mincho" panose="02020609040205080304" pitchFamily="49" charset="-128"/>
                <a:cs typeface="Aparajita" panose="02020603050405020304" pitchFamily="18" charset="0"/>
              </a:rPr>
              <a:t> &amp; </a:t>
            </a:r>
            <a:r>
              <a:rPr lang="en-US" sz="1600" b="1" dirty="0" err="1">
                <a:effectLst/>
                <a:latin typeface="Aparajita" panose="02020603050405020304" pitchFamily="18" charset="0"/>
                <a:ea typeface="MS Mincho" panose="02020609040205080304" pitchFamily="49" charset="-128"/>
                <a:cs typeface="Aparajita" panose="02020603050405020304" pitchFamily="18" charset="0"/>
              </a:rPr>
              <a:t>Bossarte</a:t>
            </a:r>
            <a:r>
              <a:rPr lang="en-US" sz="1600" b="1" dirty="0">
                <a:effectLst/>
                <a:latin typeface="Aparajita" panose="02020603050405020304" pitchFamily="18" charset="0"/>
                <a:ea typeface="MS Mincho" panose="02020609040205080304" pitchFamily="49" charset="-128"/>
                <a:cs typeface="Aparajita" panose="02020603050405020304" pitchFamily="18" charset="0"/>
              </a:rPr>
              <a:t>, 2009). </a:t>
            </a:r>
            <a:endParaRPr lang="en-US" sz="1600" b="1" dirty="0">
              <a:latin typeface="Aparajita" panose="02020603050405020304" pitchFamily="18" charset="0"/>
              <a:cs typeface="Aparajita" panose="02020603050405020304" pitchFamily="18" charset="0"/>
            </a:endParaRPr>
          </a:p>
        </p:txBody>
      </p:sp>
    </p:spTree>
    <p:extLst>
      <p:ext uri="{BB962C8B-B14F-4D97-AF65-F5344CB8AC3E}">
        <p14:creationId xmlns:p14="http://schemas.microsoft.com/office/powerpoint/2010/main" val="325050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D81023-531A-4ED2-894D-F69A83118B91}"/>
              </a:ext>
            </a:extLst>
          </p:cNvPr>
          <p:cNvPicPr>
            <a:picLocks noChangeAspect="1"/>
          </p:cNvPicPr>
          <p:nvPr/>
        </p:nvPicPr>
        <p:blipFill rotWithShape="1">
          <a:blip r:embed="rId3"/>
          <a:srcRect l="23872" t="22601" r="25091" b="23090"/>
          <a:stretch/>
        </p:blipFill>
        <p:spPr>
          <a:xfrm>
            <a:off x="3124533" y="245327"/>
            <a:ext cx="5942933" cy="3557239"/>
          </a:xfrm>
          <a:prstGeom prst="rect">
            <a:avLst/>
          </a:prstGeom>
        </p:spPr>
      </p:pic>
      <p:pic>
        <p:nvPicPr>
          <p:cNvPr id="7" name="Picture 6">
            <a:extLst>
              <a:ext uri="{FF2B5EF4-FFF2-40B4-BE49-F238E27FC236}">
                <a16:creationId xmlns:a16="http://schemas.microsoft.com/office/drawing/2014/main" id="{DEE6D81E-9D6F-4115-9F24-22A5FC4CA0CD}"/>
              </a:ext>
            </a:extLst>
          </p:cNvPr>
          <p:cNvPicPr>
            <a:picLocks noChangeAspect="1"/>
          </p:cNvPicPr>
          <p:nvPr/>
        </p:nvPicPr>
        <p:blipFill rotWithShape="1">
          <a:blip r:embed="rId4"/>
          <a:srcRect l="24238" t="23740" r="24726" b="48189"/>
          <a:stretch/>
        </p:blipFill>
        <p:spPr>
          <a:xfrm>
            <a:off x="100361" y="4081346"/>
            <a:ext cx="5947056" cy="1839951"/>
          </a:xfrm>
          <a:prstGeom prst="rect">
            <a:avLst/>
          </a:prstGeom>
        </p:spPr>
      </p:pic>
      <p:pic>
        <p:nvPicPr>
          <p:cNvPr id="9" name="Picture 8">
            <a:extLst>
              <a:ext uri="{FF2B5EF4-FFF2-40B4-BE49-F238E27FC236}">
                <a16:creationId xmlns:a16="http://schemas.microsoft.com/office/drawing/2014/main" id="{AB02F50C-5073-4DA9-9A67-3AE7F78E1F0E}"/>
              </a:ext>
            </a:extLst>
          </p:cNvPr>
          <p:cNvPicPr>
            <a:picLocks noChangeAspect="1"/>
          </p:cNvPicPr>
          <p:nvPr/>
        </p:nvPicPr>
        <p:blipFill rotWithShape="1">
          <a:blip r:embed="rId5"/>
          <a:srcRect l="24603" t="31381" r="25823" b="40488"/>
          <a:stretch/>
        </p:blipFill>
        <p:spPr>
          <a:xfrm>
            <a:off x="6327168" y="4086921"/>
            <a:ext cx="5764471" cy="1839951"/>
          </a:xfrm>
          <a:prstGeom prst="rect">
            <a:avLst/>
          </a:prstGeom>
        </p:spPr>
      </p:pic>
    </p:spTree>
    <p:extLst>
      <p:ext uri="{BB962C8B-B14F-4D97-AF65-F5344CB8AC3E}">
        <p14:creationId xmlns:p14="http://schemas.microsoft.com/office/powerpoint/2010/main" val="42589097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EAEA8F4E-5D86-4FA5-ACBE-CA6EF570393A}"/>
              </a:ext>
            </a:extLst>
          </p:cNvPr>
          <p:cNvSpPr>
            <a:spLocks noGrp="1"/>
          </p:cNvSpPr>
          <p:nvPr>
            <p:ph type="title"/>
          </p:nvPr>
        </p:nvSpPr>
        <p:spPr>
          <a:xfrm>
            <a:off x="1049174" y="57090"/>
            <a:ext cx="10524831" cy="1664183"/>
          </a:xfrm>
        </p:spPr>
        <p:txBody>
          <a:bodyPr>
            <a:normAutofit/>
          </a:bodyPr>
          <a:lstStyle/>
          <a:p>
            <a:pPr algn="ctr"/>
            <a:r>
              <a:rPr lang="en-US" sz="3600" b="1" dirty="0">
                <a:solidFill>
                  <a:schemeClr val="tx1"/>
                </a:solidFill>
                <a:latin typeface="Times New Roman" panose="02020603050405020304" pitchFamily="18" charset="0"/>
                <a:cs typeface="Times New Roman" panose="02020603050405020304" pitchFamily="18" charset="0"/>
              </a:rPr>
              <a:t>TERAPIA COGNITIVA CONDUCTUAL FOCALIZADA EN TRAUMA (</a:t>
            </a:r>
            <a:r>
              <a:rPr lang="en-US" sz="3600" b="1" dirty="0" err="1">
                <a:solidFill>
                  <a:schemeClr val="tx1"/>
                </a:solidFill>
                <a:latin typeface="Times New Roman" panose="02020603050405020304" pitchFamily="18" charset="0"/>
                <a:cs typeface="Times New Roman" panose="02020603050405020304" pitchFamily="18" charset="0"/>
              </a:rPr>
              <a:t>tcc</a:t>
            </a:r>
            <a:r>
              <a:rPr lang="en-US" sz="3600" b="1" dirty="0">
                <a:solidFill>
                  <a:schemeClr val="tx1"/>
                </a:solidFill>
                <a:latin typeface="Times New Roman" panose="02020603050405020304" pitchFamily="18" charset="0"/>
                <a:cs typeface="Times New Roman" panose="02020603050405020304" pitchFamily="18" charset="0"/>
              </a:rPr>
              <a:t>-ft)</a:t>
            </a:r>
          </a:p>
        </p:txBody>
      </p:sp>
      <p:sp>
        <p:nvSpPr>
          <p:cNvPr id="3" name="Marcador de contenido 2"/>
          <p:cNvSpPr>
            <a:spLocks noGrp="1"/>
          </p:cNvSpPr>
          <p:nvPr>
            <p:ph idx="1"/>
          </p:nvPr>
        </p:nvSpPr>
        <p:spPr>
          <a:xfrm>
            <a:off x="825189" y="1444290"/>
            <a:ext cx="10972800" cy="4811544"/>
          </a:xfrm>
        </p:spPr>
        <p:txBody>
          <a:bodyPr>
            <a:normAutofit fontScale="92500" lnSpcReduction="10000"/>
          </a:bodyPr>
          <a:lstStyle/>
          <a:p>
            <a:pPr marL="0" indent="0" algn="ctr">
              <a:buNone/>
            </a:pPr>
            <a:r>
              <a:rPr lang="es-ES" sz="2800" b="1" dirty="0">
                <a:latin typeface="Times New Roman" panose="02020603050405020304" pitchFamily="18" charset="0"/>
                <a:cs typeface="Times New Roman" panose="02020603050405020304" pitchFamily="18" charset="0"/>
              </a:rPr>
              <a:t>TF-CBT Paso 2: Aprendizaje</a:t>
            </a:r>
          </a:p>
          <a:p>
            <a:pPr marL="0" indent="0">
              <a:buNone/>
            </a:pPr>
            <a:r>
              <a:rPr lang="es-ES" sz="2800" b="1" dirty="0">
                <a:latin typeface="Times New Roman" panose="02020603050405020304" pitchFamily="18" charset="0"/>
                <a:cs typeface="Times New Roman" panose="02020603050405020304" pitchFamily="18" charset="0"/>
              </a:rPr>
              <a:t>OBJETIVO: </a:t>
            </a:r>
          </a:p>
          <a:p>
            <a:r>
              <a:rPr lang="es-ES" sz="2800" dirty="0">
                <a:latin typeface="Times New Roman" panose="02020603050405020304" pitchFamily="18" charset="0"/>
                <a:cs typeface="Times New Roman" panose="02020603050405020304" pitchFamily="18" charset="0"/>
              </a:rPr>
              <a:t>Educar a los jóvenes y familia sobre el abuso y el trauma y otros temas relacionados importantes: adicción, información acerca del desarrollo, otros temas específicos al caso.</a:t>
            </a:r>
          </a:p>
          <a:p>
            <a:pPr marL="0" indent="0">
              <a:buNone/>
            </a:pPr>
            <a:r>
              <a:rPr lang="es-ES" sz="2800" b="1" dirty="0">
                <a:latin typeface="Times New Roman" panose="02020603050405020304" pitchFamily="18" charset="0"/>
                <a:cs typeface="Times New Roman" panose="02020603050405020304" pitchFamily="18" charset="0"/>
              </a:rPr>
              <a:t>ACTIVIDADES:</a:t>
            </a:r>
          </a:p>
          <a:p>
            <a:r>
              <a:rPr lang="es-ES" sz="2800" dirty="0">
                <a:latin typeface="Times New Roman" panose="02020603050405020304" pitchFamily="18" charset="0"/>
                <a:cs typeface="Times New Roman" panose="02020603050405020304" pitchFamily="18" charset="0"/>
              </a:rPr>
              <a:t>Proporcionar psicoeducación sobre abuso, adicciones, trauma.</a:t>
            </a:r>
          </a:p>
          <a:p>
            <a:r>
              <a:rPr lang="es-ES" sz="2800" dirty="0">
                <a:latin typeface="Times New Roman" panose="02020603050405020304" pitchFamily="18" charset="0"/>
                <a:cs typeface="Times New Roman" panose="02020603050405020304" pitchFamily="18" charset="0"/>
              </a:rPr>
              <a:t>Proporcionar psicoeducación sobre la autoestima y las relaciones.</a:t>
            </a:r>
          </a:p>
          <a:p>
            <a:r>
              <a:rPr lang="es-ES" sz="2800" dirty="0">
                <a:latin typeface="Times New Roman" panose="02020603050405020304" pitchFamily="18" charset="0"/>
                <a:cs typeface="Times New Roman" panose="02020603050405020304" pitchFamily="18" charset="0"/>
              </a:rPr>
              <a:t>Otros temas beneficiosos (basados en las necesidades individuales / grupales)</a:t>
            </a:r>
            <a:endParaRPr lang="en-US" sz="2800"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8830962" y="6400800"/>
            <a:ext cx="3361038"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Becca</a:t>
            </a:r>
            <a:r>
              <a:rPr lang="en-US" sz="2000" b="1" dirty="0">
                <a:latin typeface="Times New Roman" panose="02020603050405020304" pitchFamily="18" charset="0"/>
                <a:cs typeface="Times New Roman" panose="02020603050405020304" pitchFamily="18" charset="0"/>
              </a:rPr>
              <a:t> Johnson, </a:t>
            </a:r>
            <a:r>
              <a:rPr lang="en-US" sz="2000" b="1" dirty="0" err="1">
                <a:latin typeface="Times New Roman" panose="02020603050405020304" pitchFamily="18" charset="0"/>
                <a:cs typeface="Times New Roman" panose="02020603050405020304" pitchFamily="18" charset="0"/>
              </a:rPr>
              <a:t>Ph.D</a:t>
            </a:r>
            <a:r>
              <a:rPr lang="en-US" sz="2000" b="1" dirty="0">
                <a:latin typeface="Times New Roman" panose="02020603050405020304" pitchFamily="18" charset="0"/>
                <a:cs typeface="Times New Roman" panose="02020603050405020304" pitchFamily="18" charset="0"/>
              </a:rPr>
              <a:t>, 2012)</a:t>
            </a:r>
          </a:p>
        </p:txBody>
      </p:sp>
    </p:spTree>
    <p:extLst>
      <p:ext uri="{BB962C8B-B14F-4D97-AF65-F5344CB8AC3E}">
        <p14:creationId xmlns:p14="http://schemas.microsoft.com/office/powerpoint/2010/main" val="2655131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9CB400-2F63-4943-996A-935271AE956E}"/>
              </a:ext>
            </a:extLst>
          </p:cNvPr>
          <p:cNvPicPr>
            <a:picLocks noChangeAspect="1"/>
          </p:cNvPicPr>
          <p:nvPr/>
        </p:nvPicPr>
        <p:blipFill rotWithShape="1">
          <a:blip r:embed="rId3"/>
          <a:srcRect l="23872" t="23578" r="25183" b="8618"/>
          <a:stretch/>
        </p:blipFill>
        <p:spPr>
          <a:xfrm>
            <a:off x="2029522" y="301083"/>
            <a:ext cx="7805000" cy="5843239"/>
          </a:xfrm>
          <a:prstGeom prst="rect">
            <a:avLst/>
          </a:prstGeom>
        </p:spPr>
      </p:pic>
    </p:spTree>
    <p:extLst>
      <p:ext uri="{BB962C8B-B14F-4D97-AF65-F5344CB8AC3E}">
        <p14:creationId xmlns:p14="http://schemas.microsoft.com/office/powerpoint/2010/main" val="12531707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AE025420-19C9-404D-BC57-A3C74AA732FF}"/>
              </a:ext>
            </a:extLst>
          </p:cNvPr>
          <p:cNvSpPr>
            <a:spLocks noGrp="1"/>
          </p:cNvSpPr>
          <p:nvPr>
            <p:ph type="title"/>
          </p:nvPr>
        </p:nvSpPr>
        <p:spPr>
          <a:xfrm>
            <a:off x="1117042" y="210239"/>
            <a:ext cx="10524831" cy="1664183"/>
          </a:xfrm>
        </p:spPr>
        <p:txBody>
          <a:bodyPr>
            <a:normAutofit/>
          </a:bodyPr>
          <a:lstStyle/>
          <a:p>
            <a:pPr algn="ctr"/>
            <a:r>
              <a:rPr lang="en-US" sz="3600" b="1" dirty="0">
                <a:solidFill>
                  <a:schemeClr val="tx1"/>
                </a:solidFill>
                <a:latin typeface="Times New Roman" panose="02020603050405020304" pitchFamily="18" charset="0"/>
                <a:cs typeface="Times New Roman" panose="02020603050405020304" pitchFamily="18" charset="0"/>
              </a:rPr>
              <a:t>TERAPIA COGNITIVA CONDUCTUAL FOCALIZADA EN TRAUMA (</a:t>
            </a:r>
            <a:r>
              <a:rPr lang="en-US" sz="3600" b="1" dirty="0" err="1">
                <a:solidFill>
                  <a:schemeClr val="tx1"/>
                </a:solidFill>
                <a:latin typeface="Times New Roman" panose="02020603050405020304" pitchFamily="18" charset="0"/>
                <a:cs typeface="Times New Roman" panose="02020603050405020304" pitchFamily="18" charset="0"/>
              </a:rPr>
              <a:t>tcc</a:t>
            </a:r>
            <a:r>
              <a:rPr lang="en-US" sz="3600" b="1" dirty="0">
                <a:solidFill>
                  <a:schemeClr val="tx1"/>
                </a:solidFill>
                <a:latin typeface="Times New Roman" panose="02020603050405020304" pitchFamily="18" charset="0"/>
                <a:cs typeface="Times New Roman" panose="02020603050405020304" pitchFamily="18" charset="0"/>
              </a:rPr>
              <a:t>-ft)</a:t>
            </a:r>
          </a:p>
        </p:txBody>
      </p:sp>
      <p:sp>
        <p:nvSpPr>
          <p:cNvPr id="3" name="Marcador de contenido 2"/>
          <p:cNvSpPr>
            <a:spLocks noGrp="1"/>
          </p:cNvSpPr>
          <p:nvPr>
            <p:ph idx="1"/>
          </p:nvPr>
        </p:nvSpPr>
        <p:spPr>
          <a:xfrm>
            <a:off x="814040" y="1734222"/>
            <a:ext cx="10954802" cy="4555066"/>
          </a:xfrm>
        </p:spPr>
        <p:txBody>
          <a:bodyPr>
            <a:normAutofit lnSpcReduction="10000"/>
          </a:bodyPr>
          <a:lstStyle/>
          <a:p>
            <a:pPr marL="0" indent="0" algn="ctr">
              <a:buNone/>
            </a:pPr>
            <a:r>
              <a:rPr lang="es-ES" sz="2800" b="1" dirty="0">
                <a:latin typeface="Times New Roman" panose="02020603050405020304" pitchFamily="18" charset="0"/>
                <a:cs typeface="Times New Roman" panose="02020603050405020304" pitchFamily="18" charset="0"/>
              </a:rPr>
              <a:t>Paso 3: Ayudar a los padres</a:t>
            </a:r>
          </a:p>
          <a:p>
            <a:r>
              <a:rPr lang="es-ES" sz="3200" dirty="0">
                <a:latin typeface="Times New Roman" panose="02020603050405020304" pitchFamily="18" charset="0"/>
                <a:cs typeface="Times New Roman" panose="02020603050405020304" pitchFamily="18" charset="0"/>
              </a:rPr>
              <a:t>AYUDAR a los </a:t>
            </a:r>
            <a:r>
              <a:rPr lang="es-ES" sz="3200" u="sng" dirty="0">
                <a:latin typeface="Times New Roman" panose="02020603050405020304" pitchFamily="18" charset="0"/>
                <a:cs typeface="Times New Roman" panose="02020603050405020304" pitchFamily="18" charset="0"/>
              </a:rPr>
              <a:t>cuidadores</a:t>
            </a:r>
            <a:r>
              <a:rPr lang="es-ES" sz="3200" dirty="0">
                <a:latin typeface="Times New Roman" panose="02020603050405020304" pitchFamily="18" charset="0"/>
                <a:cs typeface="Times New Roman" panose="02020603050405020304" pitchFamily="18" charset="0"/>
              </a:rPr>
              <a:t> a aumentar el apego.</a:t>
            </a:r>
          </a:p>
          <a:p>
            <a:pPr eaLnBrk="1" hangingPunct="1"/>
            <a:r>
              <a:rPr lang="es-ES" sz="2800" dirty="0">
                <a:latin typeface="Times New Roman" panose="02020603050405020304" pitchFamily="18" charset="0"/>
                <a:cs typeface="Times New Roman" panose="02020603050405020304" pitchFamily="18" charset="0"/>
              </a:rPr>
              <a:t>AYUDAR a los </a:t>
            </a:r>
            <a:r>
              <a:rPr lang="es-ES" sz="2800" u="sng" dirty="0">
                <a:latin typeface="Times New Roman" panose="02020603050405020304" pitchFamily="18" charset="0"/>
                <a:cs typeface="Times New Roman" panose="02020603050405020304" pitchFamily="18" charset="0"/>
              </a:rPr>
              <a:t>cuidadores</a:t>
            </a:r>
            <a:r>
              <a:rPr lang="es-ES" sz="2800" dirty="0">
                <a:latin typeface="Times New Roman" panose="02020603050405020304" pitchFamily="18" charset="0"/>
                <a:cs typeface="Times New Roman" panose="02020603050405020304" pitchFamily="18" charset="0"/>
              </a:rPr>
              <a:t> a saber como manejar a los niños y sus conductas.</a:t>
            </a:r>
          </a:p>
          <a:p>
            <a:pPr eaLnBrk="1" hangingPunct="1"/>
            <a:r>
              <a:rPr lang="es-ES" sz="2800" dirty="0">
                <a:latin typeface="Times New Roman" panose="02020603050405020304" pitchFamily="18" charset="0"/>
                <a:cs typeface="Times New Roman" panose="02020603050405020304" pitchFamily="18" charset="0"/>
              </a:rPr>
              <a:t>AYUDAR a los </a:t>
            </a:r>
            <a:r>
              <a:rPr lang="es-ES" sz="2800" u="sng" dirty="0">
                <a:latin typeface="Times New Roman" panose="02020603050405020304" pitchFamily="18" charset="0"/>
                <a:cs typeface="Times New Roman" panose="02020603050405020304" pitchFamily="18" charset="0"/>
              </a:rPr>
              <a:t>cuidadores</a:t>
            </a:r>
            <a:r>
              <a:rPr lang="es-ES" sz="2800" dirty="0">
                <a:latin typeface="Times New Roman" panose="02020603050405020304" pitchFamily="18" charset="0"/>
                <a:cs typeface="Times New Roman" panose="02020603050405020304" pitchFamily="18" charset="0"/>
              </a:rPr>
              <a:t> a prepararse ante las posibles (anticipadas) malas conductas.</a:t>
            </a:r>
          </a:p>
          <a:p>
            <a:pPr eaLnBrk="1" hangingPunct="1"/>
            <a:r>
              <a:rPr lang="es-ES" sz="2800" dirty="0">
                <a:latin typeface="Times New Roman" panose="02020603050405020304" pitchFamily="18" charset="0"/>
                <a:cs typeface="Times New Roman" panose="02020603050405020304" pitchFamily="18" charset="0"/>
              </a:rPr>
              <a:t>AYUDAR a los </a:t>
            </a:r>
            <a:r>
              <a:rPr lang="es-ES" sz="2800" u="sng" dirty="0">
                <a:latin typeface="Times New Roman" panose="02020603050405020304" pitchFamily="18" charset="0"/>
                <a:cs typeface="Times New Roman" panose="02020603050405020304" pitchFamily="18" charset="0"/>
              </a:rPr>
              <a:t>cuidadores</a:t>
            </a:r>
            <a:r>
              <a:rPr lang="es-ES" sz="2800" dirty="0">
                <a:latin typeface="Times New Roman" panose="02020603050405020304" pitchFamily="18" charset="0"/>
                <a:cs typeface="Times New Roman" panose="02020603050405020304" pitchFamily="18" charset="0"/>
              </a:rPr>
              <a:t> a entender la necesidad de una disciplina clara y consistente.</a:t>
            </a:r>
          </a:p>
        </p:txBody>
      </p:sp>
      <p:sp>
        <p:nvSpPr>
          <p:cNvPr id="5" name="CuadroTexto 4"/>
          <p:cNvSpPr txBox="1"/>
          <p:nvPr/>
        </p:nvSpPr>
        <p:spPr>
          <a:xfrm>
            <a:off x="8830962" y="6400800"/>
            <a:ext cx="3361038"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Becca</a:t>
            </a:r>
            <a:r>
              <a:rPr lang="en-US" sz="2000" b="1" dirty="0">
                <a:latin typeface="Times New Roman" panose="02020603050405020304" pitchFamily="18" charset="0"/>
                <a:cs typeface="Times New Roman" panose="02020603050405020304" pitchFamily="18" charset="0"/>
              </a:rPr>
              <a:t> Johnson, </a:t>
            </a:r>
            <a:r>
              <a:rPr lang="en-US" sz="2000" b="1" dirty="0" err="1">
                <a:latin typeface="Times New Roman" panose="02020603050405020304" pitchFamily="18" charset="0"/>
                <a:cs typeface="Times New Roman" panose="02020603050405020304" pitchFamily="18" charset="0"/>
              </a:rPr>
              <a:t>Ph.D</a:t>
            </a:r>
            <a:r>
              <a:rPr lang="en-US" sz="2000" b="1" dirty="0">
                <a:latin typeface="Times New Roman" panose="02020603050405020304" pitchFamily="18" charset="0"/>
                <a:cs typeface="Times New Roman" panose="02020603050405020304" pitchFamily="18" charset="0"/>
              </a:rPr>
              <a:t>, 2012)</a:t>
            </a:r>
          </a:p>
        </p:txBody>
      </p:sp>
    </p:spTree>
    <p:extLst>
      <p:ext uri="{BB962C8B-B14F-4D97-AF65-F5344CB8AC3E}">
        <p14:creationId xmlns:p14="http://schemas.microsoft.com/office/powerpoint/2010/main" val="8761506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3ED05C8F-D09C-4101-96A9-84207937C8CA}"/>
              </a:ext>
            </a:extLst>
          </p:cNvPr>
          <p:cNvSpPr>
            <a:spLocks noGrp="1"/>
          </p:cNvSpPr>
          <p:nvPr>
            <p:ph type="title"/>
          </p:nvPr>
        </p:nvSpPr>
        <p:spPr>
          <a:xfrm>
            <a:off x="1117042" y="210239"/>
            <a:ext cx="10524831" cy="1664183"/>
          </a:xfrm>
        </p:spPr>
        <p:txBody>
          <a:bodyPr>
            <a:normAutofit/>
          </a:bodyPr>
          <a:lstStyle/>
          <a:p>
            <a:pPr algn="ctr"/>
            <a:r>
              <a:rPr lang="en-US" sz="3600" b="1" dirty="0">
                <a:solidFill>
                  <a:schemeClr val="tx1"/>
                </a:solidFill>
                <a:latin typeface="Times New Roman" panose="02020603050405020304" pitchFamily="18" charset="0"/>
                <a:cs typeface="Times New Roman" panose="02020603050405020304" pitchFamily="18" charset="0"/>
              </a:rPr>
              <a:t>TERAPIA COGNITIVA CONDUCTUAL FOCALIZADA EN TRAUMA (</a:t>
            </a:r>
            <a:r>
              <a:rPr lang="en-US" sz="3600" b="1" dirty="0" err="1">
                <a:solidFill>
                  <a:schemeClr val="tx1"/>
                </a:solidFill>
                <a:latin typeface="Times New Roman" panose="02020603050405020304" pitchFamily="18" charset="0"/>
                <a:cs typeface="Times New Roman" panose="02020603050405020304" pitchFamily="18" charset="0"/>
              </a:rPr>
              <a:t>tcc</a:t>
            </a:r>
            <a:r>
              <a:rPr lang="en-US" sz="3600" b="1" dirty="0">
                <a:solidFill>
                  <a:schemeClr val="tx1"/>
                </a:solidFill>
                <a:latin typeface="Times New Roman" panose="02020603050405020304" pitchFamily="18" charset="0"/>
                <a:cs typeface="Times New Roman" panose="02020603050405020304" pitchFamily="18" charset="0"/>
              </a:rPr>
              <a:t>-ft)</a:t>
            </a:r>
          </a:p>
        </p:txBody>
      </p:sp>
      <p:sp>
        <p:nvSpPr>
          <p:cNvPr id="3" name="Marcador de contenido 2"/>
          <p:cNvSpPr>
            <a:spLocks noGrp="1"/>
          </p:cNvSpPr>
          <p:nvPr>
            <p:ph idx="1"/>
          </p:nvPr>
        </p:nvSpPr>
        <p:spPr>
          <a:xfrm>
            <a:off x="630849" y="1845734"/>
            <a:ext cx="11111385" cy="4555066"/>
          </a:xfrm>
        </p:spPr>
        <p:txBody>
          <a:bodyPr>
            <a:normAutofit fontScale="92500" lnSpcReduction="20000"/>
          </a:bodyPr>
          <a:lstStyle/>
          <a:p>
            <a:pPr marL="0" indent="0" algn="ctr">
              <a:buNone/>
            </a:pPr>
            <a:r>
              <a:rPr lang="es-ES" sz="2800" b="1" dirty="0">
                <a:latin typeface="Times New Roman" panose="02020603050405020304" pitchFamily="18" charset="0"/>
                <a:cs typeface="Times New Roman" panose="02020603050405020304" pitchFamily="18" charset="0"/>
              </a:rPr>
              <a:t>Paso 4: Relajarse</a:t>
            </a:r>
          </a:p>
          <a:p>
            <a:r>
              <a:rPr lang="es-ES" sz="2800" dirty="0">
                <a:latin typeface="Times New Roman" panose="02020603050405020304" pitchFamily="18" charset="0"/>
                <a:cs typeface="Times New Roman" panose="02020603050405020304" pitchFamily="18" charset="0"/>
              </a:rPr>
              <a:t>Objetivo: enseñar herramientas para ayudar al individuo a calmarse y controlar las emociones y pensamientos no deseados.</a:t>
            </a:r>
          </a:p>
          <a:p>
            <a:pPr marL="0" indent="0">
              <a:buNone/>
            </a:pPr>
            <a:r>
              <a:rPr lang="es-ES" sz="2800" b="1" dirty="0">
                <a:latin typeface="Times New Roman" panose="02020603050405020304" pitchFamily="18" charset="0"/>
                <a:cs typeface="Times New Roman" panose="02020603050405020304" pitchFamily="18" charset="0"/>
              </a:rPr>
              <a:t>ACTIVIDADES:</a:t>
            </a:r>
          </a:p>
          <a:p>
            <a:r>
              <a:rPr lang="es-ES" sz="2800" dirty="0">
                <a:latin typeface="Times New Roman" panose="02020603050405020304" pitchFamily="18" charset="0"/>
                <a:cs typeface="Times New Roman" panose="02020603050405020304" pitchFamily="18" charset="0"/>
              </a:rPr>
              <a:t>Proporcionar información (psicoeducación) sobre la respuesta del cuerpo al estrés.</a:t>
            </a:r>
          </a:p>
          <a:p>
            <a:r>
              <a:rPr lang="es-ES" sz="2800" dirty="0">
                <a:latin typeface="Times New Roman" panose="02020603050405020304" pitchFamily="18" charset="0"/>
                <a:cs typeface="Times New Roman" panose="02020603050405020304" pitchFamily="18" charset="0"/>
              </a:rPr>
              <a:t>Identificar y discutir estrategias de afrontamiento negativas y positivas (uso de sustancias, toma de riesgos, ...)</a:t>
            </a:r>
          </a:p>
          <a:p>
            <a:r>
              <a:rPr lang="es-ES" sz="2800" dirty="0">
                <a:latin typeface="Times New Roman" panose="02020603050405020304" pitchFamily="18" charset="0"/>
                <a:cs typeface="Times New Roman" panose="02020603050405020304" pitchFamily="18" charset="0"/>
              </a:rPr>
              <a:t>Practica estrategias de relajación</a:t>
            </a:r>
            <a:endParaRPr lang="en-US" sz="3200"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8830962" y="6400800"/>
            <a:ext cx="3361038"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Becca</a:t>
            </a:r>
            <a:r>
              <a:rPr lang="en-US" sz="2000" b="1" dirty="0">
                <a:latin typeface="Times New Roman" panose="02020603050405020304" pitchFamily="18" charset="0"/>
                <a:cs typeface="Times New Roman" panose="02020603050405020304" pitchFamily="18" charset="0"/>
              </a:rPr>
              <a:t> Johnson, </a:t>
            </a:r>
            <a:r>
              <a:rPr lang="en-US" sz="2000" b="1" dirty="0" err="1">
                <a:latin typeface="Times New Roman" panose="02020603050405020304" pitchFamily="18" charset="0"/>
                <a:cs typeface="Times New Roman" panose="02020603050405020304" pitchFamily="18" charset="0"/>
              </a:rPr>
              <a:t>Ph.D</a:t>
            </a:r>
            <a:r>
              <a:rPr lang="en-US" sz="2000" b="1" dirty="0">
                <a:latin typeface="Times New Roman" panose="02020603050405020304" pitchFamily="18" charset="0"/>
                <a:cs typeface="Times New Roman" panose="02020603050405020304" pitchFamily="18" charset="0"/>
              </a:rPr>
              <a:t>, 2012)</a:t>
            </a:r>
          </a:p>
        </p:txBody>
      </p:sp>
    </p:spTree>
    <p:extLst>
      <p:ext uri="{BB962C8B-B14F-4D97-AF65-F5344CB8AC3E}">
        <p14:creationId xmlns:p14="http://schemas.microsoft.com/office/powerpoint/2010/main" val="30629160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3C9287-E4AC-4B46-A3F8-10FA82C6F41F}"/>
              </a:ext>
            </a:extLst>
          </p:cNvPr>
          <p:cNvPicPr>
            <a:picLocks noChangeAspect="1"/>
          </p:cNvPicPr>
          <p:nvPr/>
        </p:nvPicPr>
        <p:blipFill rotWithShape="1">
          <a:blip r:embed="rId3"/>
          <a:srcRect l="24786" t="23252" r="26098" b="9756"/>
          <a:stretch/>
        </p:blipFill>
        <p:spPr>
          <a:xfrm>
            <a:off x="2263697" y="78059"/>
            <a:ext cx="7703272" cy="5910146"/>
          </a:xfrm>
          <a:prstGeom prst="rect">
            <a:avLst/>
          </a:prstGeom>
        </p:spPr>
      </p:pic>
    </p:spTree>
    <p:extLst>
      <p:ext uri="{BB962C8B-B14F-4D97-AF65-F5344CB8AC3E}">
        <p14:creationId xmlns:p14="http://schemas.microsoft.com/office/powerpoint/2010/main" val="31452162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66BAAF4D-7A86-42A6-869F-94B5C0A3A983}"/>
              </a:ext>
            </a:extLst>
          </p:cNvPr>
          <p:cNvSpPr>
            <a:spLocks noGrp="1"/>
          </p:cNvSpPr>
          <p:nvPr>
            <p:ph type="title"/>
          </p:nvPr>
        </p:nvSpPr>
        <p:spPr>
          <a:xfrm>
            <a:off x="1117042" y="210239"/>
            <a:ext cx="10524831" cy="1664183"/>
          </a:xfrm>
        </p:spPr>
        <p:txBody>
          <a:bodyPr>
            <a:normAutofit/>
          </a:bodyPr>
          <a:lstStyle/>
          <a:p>
            <a:pPr algn="ctr"/>
            <a:r>
              <a:rPr lang="en-US" sz="3600" b="1" dirty="0">
                <a:solidFill>
                  <a:schemeClr val="tx1"/>
                </a:solidFill>
                <a:latin typeface="Times New Roman" panose="02020603050405020304" pitchFamily="18" charset="0"/>
                <a:cs typeface="Times New Roman" panose="02020603050405020304" pitchFamily="18" charset="0"/>
              </a:rPr>
              <a:t>TERAPIA COGNITIVA CONDUCTUAL FOCALIZADA EN TRAUMA (</a:t>
            </a:r>
            <a:r>
              <a:rPr lang="en-US" sz="3600" b="1" dirty="0" err="1">
                <a:solidFill>
                  <a:schemeClr val="tx1"/>
                </a:solidFill>
                <a:latin typeface="Times New Roman" panose="02020603050405020304" pitchFamily="18" charset="0"/>
                <a:cs typeface="Times New Roman" panose="02020603050405020304" pitchFamily="18" charset="0"/>
              </a:rPr>
              <a:t>tcc</a:t>
            </a:r>
            <a:r>
              <a:rPr lang="en-US" sz="3600" b="1" dirty="0">
                <a:solidFill>
                  <a:schemeClr val="tx1"/>
                </a:solidFill>
                <a:latin typeface="Times New Roman" panose="02020603050405020304" pitchFamily="18" charset="0"/>
                <a:cs typeface="Times New Roman" panose="02020603050405020304" pitchFamily="18" charset="0"/>
              </a:rPr>
              <a:t>-ft)</a:t>
            </a:r>
          </a:p>
        </p:txBody>
      </p:sp>
      <p:sp>
        <p:nvSpPr>
          <p:cNvPr id="3" name="Marcador de contenido 2"/>
          <p:cNvSpPr>
            <a:spLocks noGrp="1"/>
          </p:cNvSpPr>
          <p:nvPr>
            <p:ph idx="1"/>
          </p:nvPr>
        </p:nvSpPr>
        <p:spPr>
          <a:xfrm>
            <a:off x="550127" y="1845734"/>
            <a:ext cx="11493190" cy="4555066"/>
          </a:xfrm>
        </p:spPr>
        <p:txBody>
          <a:bodyPr>
            <a:normAutofit fontScale="85000" lnSpcReduction="10000"/>
          </a:bodyPr>
          <a:lstStyle/>
          <a:p>
            <a:pPr marL="0" indent="0" algn="ctr">
              <a:buNone/>
            </a:pPr>
            <a:r>
              <a:rPr lang="es-ES" sz="2800" b="1" dirty="0">
                <a:latin typeface="Times New Roman" panose="02020603050405020304" pitchFamily="18" charset="0"/>
                <a:cs typeface="Times New Roman" panose="02020603050405020304" pitchFamily="18" charset="0"/>
              </a:rPr>
              <a:t>TF-CBT Paso 5: Sentir</a:t>
            </a:r>
          </a:p>
          <a:p>
            <a:r>
              <a:rPr lang="es-ES" sz="2800" dirty="0">
                <a:latin typeface="Times New Roman" panose="02020603050405020304" pitchFamily="18" charset="0"/>
                <a:cs typeface="Times New Roman" panose="02020603050405020304" pitchFamily="18" charset="0"/>
              </a:rPr>
              <a:t>Objetivo: capacitar al joven para identificar y demostrar una variedad de emociones, cuando se experimentan y con qué intensidad (afectan las habilidades de regulación y sintonización) y para estar al tanto de los desencadenantes emocionales personales.</a:t>
            </a:r>
          </a:p>
          <a:p>
            <a:pPr marL="0" indent="0">
              <a:buNone/>
            </a:pPr>
            <a:r>
              <a:rPr lang="es-ES" sz="2800" b="1" dirty="0">
                <a:latin typeface="Times New Roman" panose="02020603050405020304" pitchFamily="18" charset="0"/>
                <a:cs typeface="Times New Roman" panose="02020603050405020304" pitchFamily="18" charset="0"/>
              </a:rPr>
              <a:t>ACTIVIDADES:</a:t>
            </a:r>
          </a:p>
          <a:p>
            <a:r>
              <a:rPr lang="es-ES" sz="2800" dirty="0">
                <a:latin typeface="Times New Roman" panose="02020603050405020304" pitchFamily="18" charset="0"/>
                <a:cs typeface="Times New Roman" panose="02020603050405020304" pitchFamily="18" charset="0"/>
              </a:rPr>
              <a:t>  Presente la psicoeducación con respecto a la expresión emocional, incluyendo: qué, cómo, cuándo, por qué y cuánto (intensidad).</a:t>
            </a:r>
          </a:p>
          <a:p>
            <a:r>
              <a:rPr lang="es-ES" sz="2800" dirty="0">
                <a:latin typeface="Times New Roman" panose="02020603050405020304" pitchFamily="18" charset="0"/>
                <a:cs typeface="Times New Roman" panose="02020603050405020304" pitchFamily="18" charset="0"/>
              </a:rPr>
              <a:t>  Discuta el papel del lenguaje corporal y las expresiones faciales en la comunicación de varias emociones.</a:t>
            </a:r>
            <a:endParaRPr lang="en-US" sz="3200"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8830962" y="6400800"/>
            <a:ext cx="3361038"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Becca</a:t>
            </a:r>
            <a:r>
              <a:rPr lang="en-US" sz="2000" b="1" dirty="0">
                <a:solidFill>
                  <a:schemeClr val="bg1"/>
                </a:solidFill>
                <a:latin typeface="Times New Roman" panose="02020603050405020304" pitchFamily="18" charset="0"/>
                <a:cs typeface="Times New Roman" panose="02020603050405020304" pitchFamily="18" charset="0"/>
              </a:rPr>
              <a:t> Johnson, </a:t>
            </a:r>
            <a:r>
              <a:rPr lang="en-US" sz="2000" b="1" dirty="0" err="1">
                <a:solidFill>
                  <a:schemeClr val="bg1"/>
                </a:solidFill>
                <a:latin typeface="Times New Roman" panose="02020603050405020304" pitchFamily="18" charset="0"/>
                <a:cs typeface="Times New Roman" panose="02020603050405020304" pitchFamily="18" charset="0"/>
              </a:rPr>
              <a:t>Ph.D</a:t>
            </a:r>
            <a:r>
              <a:rPr lang="en-US" sz="2000" b="1" dirty="0">
                <a:solidFill>
                  <a:schemeClr val="bg1"/>
                </a:solidFill>
                <a:latin typeface="Times New Roman" panose="02020603050405020304" pitchFamily="18" charset="0"/>
                <a:cs typeface="Times New Roman" panose="02020603050405020304" pitchFamily="18" charset="0"/>
              </a:rPr>
              <a:t>, 2012)</a:t>
            </a:r>
          </a:p>
        </p:txBody>
      </p:sp>
    </p:spTree>
    <p:extLst>
      <p:ext uri="{BB962C8B-B14F-4D97-AF65-F5344CB8AC3E}">
        <p14:creationId xmlns:p14="http://schemas.microsoft.com/office/powerpoint/2010/main" val="14771758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4B20F7-54FF-4189-9A6A-AED75930616B}"/>
              </a:ext>
            </a:extLst>
          </p:cNvPr>
          <p:cNvPicPr>
            <a:picLocks noChangeAspect="1"/>
          </p:cNvPicPr>
          <p:nvPr/>
        </p:nvPicPr>
        <p:blipFill rotWithShape="1">
          <a:blip r:embed="rId3"/>
          <a:srcRect l="23963" t="22927" r="25000" b="5854"/>
          <a:stretch/>
        </p:blipFill>
        <p:spPr>
          <a:xfrm>
            <a:off x="1750741" y="0"/>
            <a:ext cx="8051179" cy="6319743"/>
          </a:xfrm>
          <a:prstGeom prst="rect">
            <a:avLst/>
          </a:prstGeom>
        </p:spPr>
      </p:pic>
    </p:spTree>
    <p:extLst>
      <p:ext uri="{BB962C8B-B14F-4D97-AF65-F5344CB8AC3E}">
        <p14:creationId xmlns:p14="http://schemas.microsoft.com/office/powerpoint/2010/main" val="8794126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4B3E5694-2BFD-485A-ADF5-68DB24BDD8CD}"/>
              </a:ext>
            </a:extLst>
          </p:cNvPr>
          <p:cNvSpPr>
            <a:spLocks noGrp="1"/>
          </p:cNvSpPr>
          <p:nvPr>
            <p:ph type="title"/>
          </p:nvPr>
        </p:nvSpPr>
        <p:spPr>
          <a:xfrm>
            <a:off x="1117042" y="210239"/>
            <a:ext cx="10524831" cy="1664183"/>
          </a:xfrm>
        </p:spPr>
        <p:txBody>
          <a:bodyPr>
            <a:normAutofit/>
          </a:bodyPr>
          <a:lstStyle/>
          <a:p>
            <a:r>
              <a:rPr lang="en-US" sz="3600" b="1" dirty="0">
                <a:solidFill>
                  <a:schemeClr val="tx1"/>
                </a:solidFill>
                <a:latin typeface="Times New Roman" panose="02020603050405020304" pitchFamily="18" charset="0"/>
                <a:cs typeface="Times New Roman" panose="02020603050405020304" pitchFamily="18" charset="0"/>
              </a:rPr>
              <a:t>TERAPIA COGNITIVA CONDUCTUAL FOCALIZADA EN TRAUMA (</a:t>
            </a:r>
            <a:r>
              <a:rPr lang="en-US" sz="3600" b="1" dirty="0" err="1">
                <a:solidFill>
                  <a:schemeClr val="tx1"/>
                </a:solidFill>
                <a:latin typeface="Times New Roman" panose="02020603050405020304" pitchFamily="18" charset="0"/>
                <a:cs typeface="Times New Roman" panose="02020603050405020304" pitchFamily="18" charset="0"/>
              </a:rPr>
              <a:t>tcc</a:t>
            </a:r>
            <a:r>
              <a:rPr lang="en-US" sz="3600" b="1" dirty="0">
                <a:solidFill>
                  <a:schemeClr val="tx1"/>
                </a:solidFill>
                <a:latin typeface="Times New Roman" panose="02020603050405020304" pitchFamily="18" charset="0"/>
                <a:cs typeface="Times New Roman" panose="02020603050405020304" pitchFamily="18" charset="0"/>
              </a:rPr>
              <a:t>-ft)</a:t>
            </a:r>
          </a:p>
        </p:txBody>
      </p:sp>
      <p:sp>
        <p:nvSpPr>
          <p:cNvPr id="3" name="Marcador de contenido 2"/>
          <p:cNvSpPr>
            <a:spLocks noGrp="1"/>
          </p:cNvSpPr>
          <p:nvPr>
            <p:ph idx="1"/>
          </p:nvPr>
        </p:nvSpPr>
        <p:spPr>
          <a:xfrm>
            <a:off x="301083" y="1845734"/>
            <a:ext cx="11496907" cy="4555066"/>
          </a:xfrm>
        </p:spPr>
        <p:txBody>
          <a:bodyPr>
            <a:normAutofit fontScale="92500" lnSpcReduction="20000"/>
          </a:bodyPr>
          <a:lstStyle/>
          <a:p>
            <a:pPr marL="0" indent="0" algn="ctr">
              <a:buNone/>
            </a:pPr>
            <a:r>
              <a:rPr lang="es-ES" sz="2800" b="1" dirty="0">
                <a:latin typeface="Times New Roman" panose="02020603050405020304" pitchFamily="18" charset="0"/>
                <a:cs typeface="Times New Roman" panose="02020603050405020304" pitchFamily="18" charset="0"/>
              </a:rPr>
              <a:t>TF-CBT Paso 6: pensar</a:t>
            </a:r>
          </a:p>
          <a:p>
            <a:r>
              <a:rPr lang="es-ES" sz="2800" dirty="0">
                <a:latin typeface="Times New Roman" panose="02020603050405020304" pitchFamily="18" charset="0"/>
                <a:cs typeface="Times New Roman" panose="02020603050405020304" pitchFamily="18" charset="0"/>
              </a:rPr>
              <a:t>Objetivo:. Ayude al joven a identificar la diferencia entre pensamientos y sentimientos, así como la relación entre ellos y el comportamiento.</a:t>
            </a:r>
          </a:p>
          <a:p>
            <a:pPr marL="0" indent="0">
              <a:buNone/>
            </a:pPr>
            <a:r>
              <a:rPr lang="es-ES" sz="2800" b="1" dirty="0">
                <a:latin typeface="Times New Roman" panose="02020603050405020304" pitchFamily="18" charset="0"/>
                <a:cs typeface="Times New Roman" panose="02020603050405020304" pitchFamily="18" charset="0"/>
              </a:rPr>
              <a:t>ACTIVIDADES:</a:t>
            </a:r>
            <a:endParaRPr lang="es-ES" sz="2800" dirty="0">
              <a:latin typeface="Times New Roman" panose="02020603050405020304" pitchFamily="18" charset="0"/>
              <a:cs typeface="Times New Roman" panose="02020603050405020304" pitchFamily="18" charset="0"/>
            </a:endParaRPr>
          </a:p>
          <a:p>
            <a:r>
              <a:rPr lang="es-ES" sz="2800" dirty="0">
                <a:latin typeface="Times New Roman" panose="02020603050405020304" pitchFamily="18" charset="0"/>
                <a:cs typeface="Times New Roman" panose="02020603050405020304" pitchFamily="18" charset="0"/>
              </a:rPr>
              <a:t>Explica la diferencia entre "pensamientos" y "sentimientos"</a:t>
            </a:r>
          </a:p>
          <a:p>
            <a:r>
              <a:rPr lang="es-ES" sz="2800" dirty="0">
                <a:latin typeface="Times New Roman" panose="02020603050405020304" pitchFamily="18" charset="0"/>
                <a:cs typeface="Times New Roman" panose="02020603050405020304" pitchFamily="18" charset="0"/>
              </a:rPr>
              <a:t>  Enseñe el Triángulo Cognitivo: cómo nuestros pensamientos afectan nuestros sentimientos, lo que conduce a nuestro comportamiento (ejemplos de juego de roles)</a:t>
            </a:r>
          </a:p>
          <a:p>
            <a:r>
              <a:rPr lang="es-ES" sz="2800" dirty="0">
                <a:latin typeface="Times New Roman" panose="02020603050405020304" pitchFamily="18" charset="0"/>
                <a:cs typeface="Times New Roman" panose="02020603050405020304" pitchFamily="18" charset="0"/>
              </a:rPr>
              <a:t>  Revise pensamientos comunes poco precisos e inútiles</a:t>
            </a:r>
            <a:endParaRPr lang="en-US" sz="3200"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8830962" y="6400800"/>
            <a:ext cx="3361038" cy="40011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a:t>
            </a:r>
            <a:r>
              <a:rPr lang="en-US" sz="2000" b="1" dirty="0" err="1">
                <a:solidFill>
                  <a:schemeClr val="bg1"/>
                </a:solidFill>
                <a:latin typeface="Times New Roman" panose="02020603050405020304" pitchFamily="18" charset="0"/>
                <a:cs typeface="Times New Roman" panose="02020603050405020304" pitchFamily="18" charset="0"/>
              </a:rPr>
              <a:t>Becca</a:t>
            </a:r>
            <a:r>
              <a:rPr lang="en-US" sz="2000" b="1" dirty="0">
                <a:solidFill>
                  <a:schemeClr val="bg1"/>
                </a:solidFill>
                <a:latin typeface="Times New Roman" panose="02020603050405020304" pitchFamily="18" charset="0"/>
                <a:cs typeface="Times New Roman" panose="02020603050405020304" pitchFamily="18" charset="0"/>
              </a:rPr>
              <a:t> Johnson, </a:t>
            </a:r>
            <a:r>
              <a:rPr lang="en-US" sz="2000" b="1" dirty="0" err="1">
                <a:solidFill>
                  <a:schemeClr val="bg1"/>
                </a:solidFill>
                <a:latin typeface="Times New Roman" panose="02020603050405020304" pitchFamily="18" charset="0"/>
                <a:cs typeface="Times New Roman" panose="02020603050405020304" pitchFamily="18" charset="0"/>
              </a:rPr>
              <a:t>Ph.D</a:t>
            </a:r>
            <a:r>
              <a:rPr lang="en-US" sz="2000" b="1" dirty="0">
                <a:solidFill>
                  <a:schemeClr val="bg1"/>
                </a:solidFill>
                <a:latin typeface="Times New Roman" panose="02020603050405020304" pitchFamily="18" charset="0"/>
                <a:cs typeface="Times New Roman" panose="02020603050405020304" pitchFamily="18" charset="0"/>
              </a:rPr>
              <a:t>, 2012)</a:t>
            </a:r>
          </a:p>
        </p:txBody>
      </p:sp>
    </p:spTree>
    <p:extLst>
      <p:ext uri="{BB962C8B-B14F-4D97-AF65-F5344CB8AC3E}">
        <p14:creationId xmlns:p14="http://schemas.microsoft.com/office/powerpoint/2010/main" val="14274915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B3067F-1C1F-475A-B228-BFE162FF6265}"/>
              </a:ext>
            </a:extLst>
          </p:cNvPr>
          <p:cNvPicPr>
            <a:picLocks noChangeAspect="1"/>
          </p:cNvPicPr>
          <p:nvPr/>
        </p:nvPicPr>
        <p:blipFill rotWithShape="1">
          <a:blip r:embed="rId3"/>
          <a:srcRect l="24969" t="20163" r="25823" b="12358"/>
          <a:stretch/>
        </p:blipFill>
        <p:spPr>
          <a:xfrm>
            <a:off x="1929161" y="0"/>
            <a:ext cx="8062331" cy="6219084"/>
          </a:xfrm>
          <a:prstGeom prst="rect">
            <a:avLst/>
          </a:prstGeom>
        </p:spPr>
      </p:pic>
    </p:spTree>
    <p:extLst>
      <p:ext uri="{BB962C8B-B14F-4D97-AF65-F5344CB8AC3E}">
        <p14:creationId xmlns:p14="http://schemas.microsoft.com/office/powerpoint/2010/main" val="70849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EEA93-4D08-4091-8DD9-DDDB1FE383F3}"/>
              </a:ext>
            </a:extLst>
          </p:cNvPr>
          <p:cNvSpPr>
            <a:spLocks noGrp="1"/>
          </p:cNvSpPr>
          <p:nvPr>
            <p:ph type="title"/>
          </p:nvPr>
        </p:nvSpPr>
        <p:spPr>
          <a:xfrm>
            <a:off x="1451579" y="392851"/>
            <a:ext cx="9521221" cy="1460904"/>
          </a:xfrm>
        </p:spPr>
        <p:txBody>
          <a:bodyPr>
            <a:normAutofit/>
          </a:bodyPr>
          <a:lstStyle/>
          <a:p>
            <a:pPr algn="ctr"/>
            <a:r>
              <a:rPr lang="es-HN" sz="3600" b="1" dirty="0">
                <a:latin typeface="Times New Roman" panose="02020603050405020304" pitchFamily="18" charset="0"/>
                <a:cs typeface="Times New Roman" panose="02020603050405020304" pitchFamily="18" charset="0"/>
              </a:rPr>
              <a:t>El uso temprano de Drogas en adolescentes –factores de riesgo</a:t>
            </a:r>
            <a:endParaRPr lang="en-US" sz="36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41AA459-298C-48E8-B5A1-F97FCDABDC7F}"/>
              </a:ext>
            </a:extLst>
          </p:cNvPr>
          <p:cNvSpPr>
            <a:spLocks noGrp="1"/>
          </p:cNvSpPr>
          <p:nvPr>
            <p:ph idx="1"/>
          </p:nvPr>
        </p:nvSpPr>
        <p:spPr>
          <a:xfrm>
            <a:off x="796895" y="1945814"/>
            <a:ext cx="10912641" cy="4519336"/>
          </a:xfrm>
        </p:spPr>
        <p:txBody>
          <a:bodyPr>
            <a:normAutofit/>
          </a:bodyPr>
          <a:lstStyle/>
          <a:p>
            <a:r>
              <a:rPr lang="es-HN" sz="3200" dirty="0">
                <a:latin typeface="Aparajita" panose="02020603050405020304" pitchFamily="18" charset="0"/>
                <a:cs typeface="Aparajita" panose="02020603050405020304" pitchFamily="18" charset="0"/>
              </a:rPr>
              <a:t>Los jóvenes que crecen en un ambiente caótico en sus hogares y comunidades tienen mas probabilidades de desarrollar problemas de salud mental de un 39% - 585%.</a:t>
            </a:r>
          </a:p>
          <a:p>
            <a:pPr lvl="1"/>
            <a:r>
              <a:rPr lang="es-HN" sz="2800" dirty="0">
                <a:latin typeface="Aparajita" panose="02020603050405020304" pitchFamily="18" charset="0"/>
                <a:cs typeface="Aparajita" panose="02020603050405020304" pitchFamily="18" charset="0"/>
              </a:rPr>
              <a:t>Problemas de enojo/ irritabilidad</a:t>
            </a:r>
          </a:p>
          <a:p>
            <a:pPr lvl="1"/>
            <a:r>
              <a:rPr lang="es-HN" sz="2800" dirty="0">
                <a:latin typeface="Aparajita" panose="02020603050405020304" pitchFamily="18" charset="0"/>
                <a:cs typeface="Aparajita" panose="02020603050405020304" pitchFamily="18" charset="0"/>
              </a:rPr>
              <a:t>Depresión</a:t>
            </a:r>
          </a:p>
          <a:p>
            <a:pPr lvl="1"/>
            <a:r>
              <a:rPr lang="es-HN" sz="2800" dirty="0">
                <a:latin typeface="Aparajita" panose="02020603050405020304" pitchFamily="18" charset="0"/>
                <a:cs typeface="Aparajita" panose="02020603050405020304" pitchFamily="18" charset="0"/>
              </a:rPr>
              <a:t>Ansiedad</a:t>
            </a:r>
          </a:p>
          <a:p>
            <a:pPr lvl="1"/>
            <a:r>
              <a:rPr lang="es-HN" sz="2800" dirty="0">
                <a:latin typeface="Aparajita" panose="02020603050405020304" pitchFamily="18" charset="0"/>
                <a:cs typeface="Aparajita" panose="02020603050405020304" pitchFamily="18" charset="0"/>
              </a:rPr>
              <a:t>Hiperactividad / problemas para concentrarse </a:t>
            </a:r>
          </a:p>
          <a:p>
            <a:pPr lvl="1"/>
            <a:endParaRPr lang="es-HN" dirty="0"/>
          </a:p>
        </p:txBody>
      </p:sp>
      <p:sp>
        <p:nvSpPr>
          <p:cNvPr id="4" name="TextBox 3">
            <a:extLst>
              <a:ext uri="{FF2B5EF4-FFF2-40B4-BE49-F238E27FC236}">
                <a16:creationId xmlns:a16="http://schemas.microsoft.com/office/drawing/2014/main" id="{C8EC1FCA-18B5-4D11-A5B3-3292E9D43141}"/>
              </a:ext>
            </a:extLst>
          </p:cNvPr>
          <p:cNvSpPr txBox="1"/>
          <p:nvPr/>
        </p:nvSpPr>
        <p:spPr>
          <a:xfrm>
            <a:off x="9420726" y="6249433"/>
            <a:ext cx="2771273" cy="338554"/>
          </a:xfrm>
          <a:prstGeom prst="rect">
            <a:avLst/>
          </a:prstGeom>
          <a:noFill/>
        </p:spPr>
        <p:txBody>
          <a:bodyPr wrap="square" rtlCol="0">
            <a:spAutoFit/>
          </a:bodyPr>
          <a:lstStyle/>
          <a:p>
            <a:r>
              <a:rPr lang="en-US" sz="1600" b="1" dirty="0">
                <a:effectLst/>
                <a:latin typeface="Times New Roman" panose="02020603050405020304" pitchFamily="18" charset="0"/>
                <a:ea typeface="MS Mincho" panose="02020609040205080304" pitchFamily="49" charset="-128"/>
              </a:rPr>
              <a:t>(Children and Trauma, 2008)</a:t>
            </a:r>
            <a:endParaRPr lang="en-US" sz="1600" b="1" dirty="0"/>
          </a:p>
        </p:txBody>
      </p:sp>
    </p:spTree>
    <p:extLst>
      <p:ext uri="{BB962C8B-B14F-4D97-AF65-F5344CB8AC3E}">
        <p14:creationId xmlns:p14="http://schemas.microsoft.com/office/powerpoint/2010/main" val="181844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516FE630-711D-4F75-97A4-FCCBF207F35E}"/>
              </a:ext>
            </a:extLst>
          </p:cNvPr>
          <p:cNvSpPr>
            <a:spLocks noGrp="1"/>
          </p:cNvSpPr>
          <p:nvPr>
            <p:ph type="title"/>
          </p:nvPr>
        </p:nvSpPr>
        <p:spPr>
          <a:xfrm>
            <a:off x="235352" y="210239"/>
            <a:ext cx="11406521" cy="1664183"/>
          </a:xfrm>
        </p:spPr>
        <p:txBody>
          <a:bodyPr>
            <a:normAutofit/>
          </a:bodyPr>
          <a:lstStyle/>
          <a:p>
            <a:pPr algn="ctr"/>
            <a:r>
              <a:rPr lang="en-US" sz="3600" b="1" dirty="0">
                <a:solidFill>
                  <a:schemeClr val="tx1"/>
                </a:solidFill>
                <a:latin typeface="Times New Roman" panose="02020603050405020304" pitchFamily="18" charset="0"/>
                <a:cs typeface="Times New Roman" panose="02020603050405020304" pitchFamily="18" charset="0"/>
              </a:rPr>
              <a:t>TERAPIA COGNITIVA CONDUCTUAL FOCALIZADA EN TRAUMA (</a:t>
            </a:r>
            <a:r>
              <a:rPr lang="en-US" sz="3600" b="1" dirty="0" err="1">
                <a:solidFill>
                  <a:schemeClr val="tx1"/>
                </a:solidFill>
                <a:latin typeface="Times New Roman" panose="02020603050405020304" pitchFamily="18" charset="0"/>
                <a:cs typeface="Times New Roman" panose="02020603050405020304" pitchFamily="18" charset="0"/>
              </a:rPr>
              <a:t>tcc</a:t>
            </a:r>
            <a:r>
              <a:rPr lang="en-US" sz="3600" b="1" dirty="0">
                <a:solidFill>
                  <a:schemeClr val="tx1"/>
                </a:solidFill>
                <a:latin typeface="Times New Roman" panose="02020603050405020304" pitchFamily="18" charset="0"/>
                <a:cs typeface="Times New Roman" panose="02020603050405020304" pitchFamily="18" charset="0"/>
              </a:rPr>
              <a:t>-ft)</a:t>
            </a:r>
          </a:p>
        </p:txBody>
      </p:sp>
      <p:sp>
        <p:nvSpPr>
          <p:cNvPr id="3" name="Marcador de contenido 2"/>
          <p:cNvSpPr>
            <a:spLocks noGrp="1"/>
          </p:cNvSpPr>
          <p:nvPr>
            <p:ph idx="1"/>
          </p:nvPr>
        </p:nvSpPr>
        <p:spPr>
          <a:xfrm>
            <a:off x="358816" y="1583187"/>
            <a:ext cx="11597832" cy="4555066"/>
          </a:xfrm>
        </p:spPr>
        <p:txBody>
          <a:bodyPr>
            <a:noAutofit/>
          </a:bodyPr>
          <a:lstStyle/>
          <a:p>
            <a:pPr marL="0" indent="0" algn="ctr">
              <a:buNone/>
            </a:pPr>
            <a:r>
              <a:rPr lang="es-ES" sz="2400" b="1" dirty="0">
                <a:latin typeface="Times New Roman" panose="02020603050405020304" pitchFamily="18" charset="0"/>
                <a:cs typeface="Times New Roman" panose="02020603050405020304" pitchFamily="18" charset="0"/>
              </a:rPr>
              <a:t>TF-CBT Paso 7: Compartir 1</a:t>
            </a:r>
          </a:p>
          <a:p>
            <a:pPr>
              <a:lnSpc>
                <a:spcPct val="100000"/>
              </a:lnSpc>
              <a:spcBef>
                <a:spcPts val="0"/>
              </a:spcBef>
            </a:pPr>
            <a:r>
              <a:rPr lang="es-ES" sz="2400" dirty="0">
                <a:latin typeface="Times New Roman" panose="02020603050405020304" pitchFamily="18" charset="0"/>
                <a:cs typeface="Times New Roman" panose="02020603050405020304" pitchFamily="18" charset="0"/>
              </a:rPr>
              <a:t>Objetivo: La persona comparte su historia de trauma / abuso, ayudando a disminuir el dolor y la vergüenza y su efecto.</a:t>
            </a:r>
          </a:p>
          <a:p>
            <a:pPr>
              <a:lnSpc>
                <a:spcPct val="100000"/>
              </a:lnSpc>
              <a:spcBef>
                <a:spcPts val="0"/>
              </a:spcBef>
            </a:pPr>
            <a:endParaRPr lang="es-ES" sz="24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s-ES" sz="2400" b="1" dirty="0">
                <a:latin typeface="Times New Roman" panose="02020603050405020304" pitchFamily="18" charset="0"/>
                <a:cs typeface="Times New Roman" panose="02020603050405020304" pitchFamily="18" charset="0"/>
              </a:rPr>
              <a:t>ACTIVIDADES:</a:t>
            </a:r>
          </a:p>
          <a:p>
            <a:pPr>
              <a:lnSpc>
                <a:spcPct val="100000"/>
              </a:lnSpc>
              <a:spcBef>
                <a:spcPts val="0"/>
              </a:spcBef>
            </a:pPr>
            <a:r>
              <a:rPr lang="es-ES" sz="2400" dirty="0">
                <a:latin typeface="Times New Roman" panose="02020603050405020304" pitchFamily="18" charset="0"/>
                <a:cs typeface="Times New Roman" panose="02020603050405020304" pitchFamily="18" charset="0"/>
              </a:rPr>
              <a:t>  Lea una historia sobre la experiencia de abuso / trauma de alguien (para normalizar el intercambio y proporcionar un ejemplo)</a:t>
            </a:r>
          </a:p>
          <a:p>
            <a:pPr>
              <a:lnSpc>
                <a:spcPct val="100000"/>
              </a:lnSpc>
              <a:spcBef>
                <a:spcPts val="0"/>
              </a:spcBef>
            </a:pPr>
            <a:r>
              <a:rPr lang="es-ES" sz="2400" dirty="0">
                <a:latin typeface="Times New Roman" panose="02020603050405020304" pitchFamily="18" charset="0"/>
                <a:cs typeface="Times New Roman" panose="02020603050405020304" pitchFamily="18" charset="0"/>
              </a:rPr>
              <a:t>Haga que el cliente cuente su historia usando un formato elegido personalmente y apropiado para su edad.</a:t>
            </a:r>
          </a:p>
          <a:p>
            <a:pPr>
              <a:lnSpc>
                <a:spcPct val="100000"/>
              </a:lnSpc>
              <a:spcBef>
                <a:spcPts val="0"/>
              </a:spcBef>
            </a:pPr>
            <a:r>
              <a:rPr lang="es-ES" sz="2400" dirty="0">
                <a:latin typeface="Times New Roman" panose="02020603050405020304" pitchFamily="18" charset="0"/>
                <a:cs typeface="Times New Roman" panose="02020603050405020304" pitchFamily="18" charset="0"/>
              </a:rPr>
              <a:t>  Elogie Al joven por compartir valientemente su historia personal de trauma y recuérdele que refleja solo una parte y no la totalidad de la historia de su vida.</a:t>
            </a:r>
            <a:endParaRPr lang="en-US" sz="1400"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8830962" y="6400800"/>
            <a:ext cx="3361038"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Becca</a:t>
            </a:r>
            <a:r>
              <a:rPr lang="en-US" sz="2000" b="1" dirty="0">
                <a:latin typeface="Times New Roman" panose="02020603050405020304" pitchFamily="18" charset="0"/>
                <a:cs typeface="Times New Roman" panose="02020603050405020304" pitchFamily="18" charset="0"/>
              </a:rPr>
              <a:t> Johnson, </a:t>
            </a:r>
            <a:r>
              <a:rPr lang="en-US" sz="2000" b="1" dirty="0" err="1">
                <a:latin typeface="Times New Roman" panose="02020603050405020304" pitchFamily="18" charset="0"/>
                <a:cs typeface="Times New Roman" panose="02020603050405020304" pitchFamily="18" charset="0"/>
              </a:rPr>
              <a:t>Ph.D</a:t>
            </a:r>
            <a:r>
              <a:rPr lang="en-US" sz="2000" b="1" dirty="0">
                <a:latin typeface="Times New Roman" panose="02020603050405020304" pitchFamily="18" charset="0"/>
                <a:cs typeface="Times New Roman" panose="02020603050405020304" pitchFamily="18" charset="0"/>
              </a:rPr>
              <a:t>, 2012)</a:t>
            </a:r>
          </a:p>
        </p:txBody>
      </p:sp>
    </p:spTree>
    <p:extLst>
      <p:ext uri="{BB962C8B-B14F-4D97-AF65-F5344CB8AC3E}">
        <p14:creationId xmlns:p14="http://schemas.microsoft.com/office/powerpoint/2010/main" val="42121596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DD8F9A-79DD-4F7F-8C9A-72259F24CF01}"/>
              </a:ext>
            </a:extLst>
          </p:cNvPr>
          <p:cNvPicPr>
            <a:picLocks noChangeAspect="1"/>
          </p:cNvPicPr>
          <p:nvPr/>
        </p:nvPicPr>
        <p:blipFill rotWithShape="1">
          <a:blip r:embed="rId3"/>
          <a:srcRect l="24239" t="30732" r="25823" b="19024"/>
          <a:stretch/>
        </p:blipFill>
        <p:spPr>
          <a:xfrm>
            <a:off x="1126272" y="457200"/>
            <a:ext cx="9712713" cy="5496755"/>
          </a:xfrm>
          <a:prstGeom prst="rect">
            <a:avLst/>
          </a:prstGeom>
        </p:spPr>
      </p:pic>
    </p:spTree>
    <p:extLst>
      <p:ext uri="{BB962C8B-B14F-4D97-AF65-F5344CB8AC3E}">
        <p14:creationId xmlns:p14="http://schemas.microsoft.com/office/powerpoint/2010/main" val="33896020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8C3D9CCB-FBA4-45EC-8C7F-CE65D1E5A3F9}"/>
              </a:ext>
            </a:extLst>
          </p:cNvPr>
          <p:cNvSpPr>
            <a:spLocks noGrp="1"/>
          </p:cNvSpPr>
          <p:nvPr>
            <p:ph type="title"/>
          </p:nvPr>
        </p:nvSpPr>
        <p:spPr>
          <a:xfrm>
            <a:off x="1117042" y="210239"/>
            <a:ext cx="10524831" cy="1664183"/>
          </a:xfrm>
        </p:spPr>
        <p:txBody>
          <a:bodyPr>
            <a:normAutofit/>
          </a:bodyPr>
          <a:lstStyle/>
          <a:p>
            <a:pPr algn="ctr"/>
            <a:r>
              <a:rPr lang="en-US" sz="3600" b="1" dirty="0">
                <a:solidFill>
                  <a:schemeClr val="tx1"/>
                </a:solidFill>
                <a:latin typeface="Times New Roman" panose="02020603050405020304" pitchFamily="18" charset="0"/>
                <a:cs typeface="Times New Roman" panose="02020603050405020304" pitchFamily="18" charset="0"/>
              </a:rPr>
              <a:t>TERAPIA COGNITIVA CONDUCTUAL FOCALIZADA EN TRAUMA (</a:t>
            </a:r>
            <a:r>
              <a:rPr lang="en-US" sz="3600" b="1" dirty="0" err="1">
                <a:solidFill>
                  <a:schemeClr val="tx1"/>
                </a:solidFill>
                <a:latin typeface="Times New Roman" panose="02020603050405020304" pitchFamily="18" charset="0"/>
                <a:cs typeface="Times New Roman" panose="02020603050405020304" pitchFamily="18" charset="0"/>
              </a:rPr>
              <a:t>tcc</a:t>
            </a:r>
            <a:r>
              <a:rPr lang="en-US" sz="3600" b="1" dirty="0">
                <a:solidFill>
                  <a:schemeClr val="tx1"/>
                </a:solidFill>
                <a:latin typeface="Times New Roman" panose="02020603050405020304" pitchFamily="18" charset="0"/>
                <a:cs typeface="Times New Roman" panose="02020603050405020304" pitchFamily="18" charset="0"/>
              </a:rPr>
              <a:t>-ft)</a:t>
            </a:r>
          </a:p>
        </p:txBody>
      </p:sp>
      <p:sp>
        <p:nvSpPr>
          <p:cNvPr id="3" name="Marcador de contenido 2"/>
          <p:cNvSpPr>
            <a:spLocks noGrp="1"/>
          </p:cNvSpPr>
          <p:nvPr>
            <p:ph idx="1"/>
          </p:nvPr>
        </p:nvSpPr>
        <p:spPr>
          <a:xfrm>
            <a:off x="896558" y="1600407"/>
            <a:ext cx="10745315" cy="4555066"/>
          </a:xfrm>
        </p:spPr>
        <p:txBody>
          <a:bodyPr>
            <a:normAutofit lnSpcReduction="10000"/>
          </a:bodyPr>
          <a:lstStyle/>
          <a:p>
            <a:pPr marL="0" indent="0" algn="ctr">
              <a:buNone/>
            </a:pPr>
            <a:r>
              <a:rPr lang="es-ES" sz="2800" b="1" dirty="0">
                <a:latin typeface="Times New Roman" panose="02020603050405020304" pitchFamily="18" charset="0"/>
                <a:cs typeface="Times New Roman" panose="02020603050405020304" pitchFamily="18" charset="0"/>
              </a:rPr>
              <a:t>TF-CBT Paso 8: Evaluación</a:t>
            </a:r>
          </a:p>
          <a:p>
            <a:r>
              <a:rPr lang="es-ES" sz="2800" dirty="0">
                <a:latin typeface="Times New Roman" panose="02020603050405020304" pitchFamily="18" charset="0"/>
                <a:cs typeface="Times New Roman" panose="02020603050405020304" pitchFamily="18" charset="0"/>
              </a:rPr>
              <a:t>Objetivo: usar lo que se enseñó en el Paso 6 (identificación y corrección del pensamiento inútil e inexacto) en lo que se compartió en el Paso 7.</a:t>
            </a:r>
          </a:p>
          <a:p>
            <a:pPr marL="0" indent="0">
              <a:buNone/>
            </a:pPr>
            <a:r>
              <a:rPr lang="es-ES" sz="2800" b="1" dirty="0">
                <a:latin typeface="Times New Roman" panose="02020603050405020304" pitchFamily="18" charset="0"/>
                <a:cs typeface="Times New Roman" panose="02020603050405020304" pitchFamily="18" charset="0"/>
              </a:rPr>
              <a:t>ACTIVIDADES:</a:t>
            </a:r>
          </a:p>
          <a:p>
            <a:r>
              <a:rPr lang="es-ES" sz="2800" dirty="0">
                <a:latin typeface="Times New Roman" panose="02020603050405020304" pitchFamily="18" charset="0"/>
                <a:cs typeface="Times New Roman" panose="02020603050405020304" pitchFamily="18" charset="0"/>
              </a:rPr>
              <a:t>Revise la historia del cliente antes de la (s) sesión (es)</a:t>
            </a:r>
          </a:p>
          <a:p>
            <a:r>
              <a:rPr lang="es-ES" sz="2800" dirty="0">
                <a:latin typeface="Times New Roman" panose="02020603050405020304" pitchFamily="18" charset="0"/>
                <a:cs typeface="Times New Roman" panose="02020603050405020304" pitchFamily="18" charset="0"/>
              </a:rPr>
              <a:t>  Revise la historia con el cliente agregando pensamientos y sentimientos para describir mejor</a:t>
            </a:r>
          </a:p>
          <a:p>
            <a:r>
              <a:rPr lang="es-ES" sz="2800" dirty="0">
                <a:latin typeface="Times New Roman" panose="02020603050405020304" pitchFamily="18" charset="0"/>
                <a:cs typeface="Times New Roman" panose="02020603050405020304" pitchFamily="18" charset="0"/>
              </a:rPr>
              <a:t>Ayudar al cliente a desarrollar pensamientos precisos / útiles.</a:t>
            </a:r>
            <a:endParaRPr lang="en-US" sz="3200"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8830962" y="6400800"/>
            <a:ext cx="3361038"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Becca</a:t>
            </a:r>
            <a:r>
              <a:rPr lang="en-US" sz="2000" b="1" dirty="0">
                <a:latin typeface="Times New Roman" panose="02020603050405020304" pitchFamily="18" charset="0"/>
                <a:cs typeface="Times New Roman" panose="02020603050405020304" pitchFamily="18" charset="0"/>
              </a:rPr>
              <a:t> Johnson, </a:t>
            </a:r>
            <a:r>
              <a:rPr lang="en-US" sz="2000" b="1" dirty="0" err="1">
                <a:latin typeface="Times New Roman" panose="02020603050405020304" pitchFamily="18" charset="0"/>
                <a:cs typeface="Times New Roman" panose="02020603050405020304" pitchFamily="18" charset="0"/>
              </a:rPr>
              <a:t>Ph.D</a:t>
            </a:r>
            <a:r>
              <a:rPr lang="en-US" sz="2000" b="1" dirty="0">
                <a:latin typeface="Times New Roman" panose="02020603050405020304" pitchFamily="18" charset="0"/>
                <a:cs typeface="Times New Roman" panose="02020603050405020304" pitchFamily="18" charset="0"/>
              </a:rPr>
              <a:t>, 2012)</a:t>
            </a:r>
          </a:p>
        </p:txBody>
      </p:sp>
    </p:spTree>
    <p:extLst>
      <p:ext uri="{BB962C8B-B14F-4D97-AF65-F5344CB8AC3E}">
        <p14:creationId xmlns:p14="http://schemas.microsoft.com/office/powerpoint/2010/main" val="22702265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F6C6B7-FB4F-4DD3-978B-91BFEA322F4A}"/>
              </a:ext>
            </a:extLst>
          </p:cNvPr>
          <p:cNvPicPr>
            <a:picLocks noChangeAspect="1"/>
          </p:cNvPicPr>
          <p:nvPr/>
        </p:nvPicPr>
        <p:blipFill rotWithShape="1">
          <a:blip r:embed="rId3"/>
          <a:srcRect l="23781" t="33496" r="24634" b="38374"/>
          <a:stretch/>
        </p:blipFill>
        <p:spPr>
          <a:xfrm>
            <a:off x="1951464" y="1304693"/>
            <a:ext cx="8825906" cy="2707237"/>
          </a:xfrm>
          <a:prstGeom prst="rect">
            <a:avLst/>
          </a:prstGeom>
        </p:spPr>
      </p:pic>
    </p:spTree>
    <p:extLst>
      <p:ext uri="{BB962C8B-B14F-4D97-AF65-F5344CB8AC3E}">
        <p14:creationId xmlns:p14="http://schemas.microsoft.com/office/powerpoint/2010/main" val="23033108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D1298037-0E92-489A-8537-395ED6C1C3A4}"/>
              </a:ext>
            </a:extLst>
          </p:cNvPr>
          <p:cNvSpPr>
            <a:spLocks noGrp="1"/>
          </p:cNvSpPr>
          <p:nvPr>
            <p:ph type="title"/>
          </p:nvPr>
        </p:nvSpPr>
        <p:spPr>
          <a:xfrm>
            <a:off x="1117042" y="210239"/>
            <a:ext cx="10524831" cy="1664183"/>
          </a:xfrm>
        </p:spPr>
        <p:txBody>
          <a:bodyPr>
            <a:normAutofit/>
          </a:bodyPr>
          <a:lstStyle/>
          <a:p>
            <a:pPr algn="ctr"/>
            <a:r>
              <a:rPr lang="en-US" sz="3600" b="1" dirty="0">
                <a:solidFill>
                  <a:schemeClr val="tx1"/>
                </a:solidFill>
                <a:latin typeface="Times New Roman" panose="02020603050405020304" pitchFamily="18" charset="0"/>
                <a:cs typeface="Times New Roman" panose="02020603050405020304" pitchFamily="18" charset="0"/>
              </a:rPr>
              <a:t>TERAPIA COGNITIVA CONDUCTUAL FOCALIZADA EN TRAUMA (</a:t>
            </a:r>
            <a:r>
              <a:rPr lang="en-US" sz="3600" b="1" dirty="0" err="1">
                <a:solidFill>
                  <a:schemeClr val="tx1"/>
                </a:solidFill>
                <a:latin typeface="Times New Roman" panose="02020603050405020304" pitchFamily="18" charset="0"/>
                <a:cs typeface="Times New Roman" panose="02020603050405020304" pitchFamily="18" charset="0"/>
              </a:rPr>
              <a:t>tcc</a:t>
            </a:r>
            <a:r>
              <a:rPr lang="en-US" sz="3600" b="1" dirty="0">
                <a:solidFill>
                  <a:schemeClr val="tx1"/>
                </a:solidFill>
                <a:latin typeface="Times New Roman" panose="02020603050405020304" pitchFamily="18" charset="0"/>
                <a:cs typeface="Times New Roman" panose="02020603050405020304" pitchFamily="18" charset="0"/>
              </a:rPr>
              <a:t>-ft)</a:t>
            </a:r>
          </a:p>
        </p:txBody>
      </p:sp>
      <p:sp>
        <p:nvSpPr>
          <p:cNvPr id="3" name="Marcador de contenido 2"/>
          <p:cNvSpPr>
            <a:spLocks noGrp="1"/>
          </p:cNvSpPr>
          <p:nvPr>
            <p:ph idx="1"/>
          </p:nvPr>
        </p:nvSpPr>
        <p:spPr>
          <a:xfrm>
            <a:off x="630849" y="1572322"/>
            <a:ext cx="11011024" cy="4828478"/>
          </a:xfrm>
        </p:spPr>
        <p:txBody>
          <a:bodyPr>
            <a:normAutofit lnSpcReduction="10000"/>
          </a:bodyPr>
          <a:lstStyle/>
          <a:p>
            <a:pPr marL="0" indent="0" algn="ctr">
              <a:buNone/>
            </a:pPr>
            <a:r>
              <a:rPr lang="es-ES" sz="2400" b="1" dirty="0">
                <a:latin typeface="Times New Roman" panose="02020603050405020304" pitchFamily="18" charset="0"/>
                <a:cs typeface="Times New Roman" panose="02020603050405020304" pitchFamily="18" charset="0"/>
              </a:rPr>
              <a:t>TF-CBT Paso 9: compartir 2</a:t>
            </a:r>
          </a:p>
          <a:p>
            <a:r>
              <a:rPr lang="es-ES" sz="2400" dirty="0">
                <a:latin typeface="Times New Roman" panose="02020603050405020304" pitchFamily="18" charset="0"/>
                <a:cs typeface="Times New Roman" panose="02020603050405020304" pitchFamily="18" charset="0"/>
              </a:rPr>
              <a:t>Objetivo: la persona comparte su historia de trauma con alguien que no sea el consejero</a:t>
            </a:r>
          </a:p>
          <a:p>
            <a:pPr marL="0" indent="0">
              <a:buNone/>
            </a:pPr>
            <a:r>
              <a:rPr lang="es-ES" sz="2400" b="1" dirty="0">
                <a:latin typeface="Times New Roman" panose="02020603050405020304" pitchFamily="18" charset="0"/>
                <a:cs typeface="Times New Roman" panose="02020603050405020304" pitchFamily="18" charset="0"/>
              </a:rPr>
              <a:t>ACTIVIDADES:</a:t>
            </a:r>
          </a:p>
          <a:p>
            <a:r>
              <a:rPr lang="es-ES" sz="2400" dirty="0">
                <a:latin typeface="Times New Roman" panose="02020603050405020304" pitchFamily="18" charset="0"/>
                <a:cs typeface="Times New Roman" panose="02020603050405020304" pitchFamily="18" charset="0"/>
              </a:rPr>
              <a:t>  Evaluar la disposición del cliente para compartir su historia con alguien que no sea el consejero</a:t>
            </a:r>
          </a:p>
          <a:p>
            <a:r>
              <a:rPr lang="es-ES" sz="2400" dirty="0">
                <a:latin typeface="Times New Roman" panose="02020603050405020304" pitchFamily="18" charset="0"/>
                <a:cs typeface="Times New Roman" panose="02020603050405020304" pitchFamily="18" charset="0"/>
              </a:rPr>
              <a:t>El cliente identifica a una persona de apoyo con quien compartir su historia personal de abuso / trauma</a:t>
            </a:r>
          </a:p>
          <a:p>
            <a:r>
              <a:rPr lang="es-ES" sz="2400" dirty="0">
                <a:latin typeface="Times New Roman" panose="02020603050405020304" pitchFamily="18" charset="0"/>
                <a:cs typeface="Times New Roman" panose="02020603050405020304" pitchFamily="18" charset="0"/>
              </a:rPr>
              <a:t>Evaluar la preparación de la persona de apoyo para escuchar la historia del trauma del cliente y preparar ("entrenar") a la persona en la mejor manera de responder.</a:t>
            </a:r>
            <a:endParaRPr lang="en-US" sz="2400"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8830962" y="6400800"/>
            <a:ext cx="3361038"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Becca</a:t>
            </a:r>
            <a:r>
              <a:rPr lang="en-US" sz="2000" b="1" dirty="0">
                <a:latin typeface="Times New Roman" panose="02020603050405020304" pitchFamily="18" charset="0"/>
                <a:cs typeface="Times New Roman" panose="02020603050405020304" pitchFamily="18" charset="0"/>
              </a:rPr>
              <a:t> Johnson, </a:t>
            </a:r>
            <a:r>
              <a:rPr lang="en-US" sz="2000" b="1" dirty="0" err="1">
                <a:latin typeface="Times New Roman" panose="02020603050405020304" pitchFamily="18" charset="0"/>
                <a:cs typeface="Times New Roman" panose="02020603050405020304" pitchFamily="18" charset="0"/>
              </a:rPr>
              <a:t>Ph.D</a:t>
            </a:r>
            <a:r>
              <a:rPr lang="en-US" sz="2000" b="1" dirty="0">
                <a:latin typeface="Times New Roman" panose="02020603050405020304" pitchFamily="18" charset="0"/>
                <a:cs typeface="Times New Roman" panose="02020603050405020304" pitchFamily="18" charset="0"/>
              </a:rPr>
              <a:t>, 2012)</a:t>
            </a:r>
          </a:p>
        </p:txBody>
      </p:sp>
    </p:spTree>
    <p:extLst>
      <p:ext uri="{BB962C8B-B14F-4D97-AF65-F5344CB8AC3E}">
        <p14:creationId xmlns:p14="http://schemas.microsoft.com/office/powerpoint/2010/main" val="38953439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DD39C80-E511-4D62-AF09-500CCFC75E92}"/>
              </a:ext>
            </a:extLst>
          </p:cNvPr>
          <p:cNvSpPr>
            <a:spLocks noGrp="1"/>
          </p:cNvSpPr>
          <p:nvPr>
            <p:ph type="title"/>
          </p:nvPr>
        </p:nvSpPr>
        <p:spPr>
          <a:xfrm>
            <a:off x="1117042" y="210239"/>
            <a:ext cx="10524831" cy="1664183"/>
          </a:xfrm>
        </p:spPr>
        <p:txBody>
          <a:bodyPr>
            <a:normAutofit/>
          </a:bodyPr>
          <a:lstStyle/>
          <a:p>
            <a:pPr algn="ctr"/>
            <a:r>
              <a:rPr lang="en-US" sz="3600" b="1" dirty="0">
                <a:solidFill>
                  <a:schemeClr val="tx1"/>
                </a:solidFill>
                <a:latin typeface="Times New Roman" panose="02020603050405020304" pitchFamily="18" charset="0"/>
                <a:cs typeface="Times New Roman" panose="02020603050405020304" pitchFamily="18" charset="0"/>
              </a:rPr>
              <a:t>TERAPIA COGNITIVA CONDUCTUAL FOCALIZADA EN TRAUMA (</a:t>
            </a:r>
            <a:r>
              <a:rPr lang="en-US" sz="3600" b="1" dirty="0" err="1">
                <a:solidFill>
                  <a:schemeClr val="tx1"/>
                </a:solidFill>
                <a:latin typeface="Times New Roman" panose="02020603050405020304" pitchFamily="18" charset="0"/>
                <a:cs typeface="Times New Roman" panose="02020603050405020304" pitchFamily="18" charset="0"/>
              </a:rPr>
              <a:t>tcc</a:t>
            </a:r>
            <a:r>
              <a:rPr lang="en-US" sz="3600" b="1" dirty="0">
                <a:solidFill>
                  <a:schemeClr val="tx1"/>
                </a:solidFill>
                <a:latin typeface="Times New Roman" panose="02020603050405020304" pitchFamily="18" charset="0"/>
                <a:cs typeface="Times New Roman" panose="02020603050405020304" pitchFamily="18" charset="0"/>
              </a:rPr>
              <a:t>-ft)</a:t>
            </a:r>
          </a:p>
        </p:txBody>
      </p:sp>
      <p:sp>
        <p:nvSpPr>
          <p:cNvPr id="3" name="Marcador de contenido 2"/>
          <p:cNvSpPr>
            <a:spLocks noGrp="1"/>
          </p:cNvSpPr>
          <p:nvPr>
            <p:ph idx="1"/>
          </p:nvPr>
        </p:nvSpPr>
        <p:spPr>
          <a:xfrm>
            <a:off x="360745" y="1718412"/>
            <a:ext cx="11470510" cy="4555066"/>
          </a:xfrm>
        </p:spPr>
        <p:txBody>
          <a:bodyPr>
            <a:normAutofit lnSpcReduction="10000"/>
          </a:bodyPr>
          <a:lstStyle/>
          <a:p>
            <a:pPr marL="0" indent="0" algn="ctr">
              <a:buNone/>
            </a:pPr>
            <a:r>
              <a:rPr lang="es-ES" sz="2800" b="1" dirty="0">
                <a:latin typeface="Times New Roman" panose="02020603050405020304" pitchFamily="18" charset="0"/>
                <a:cs typeface="Times New Roman" panose="02020603050405020304" pitchFamily="18" charset="0"/>
              </a:rPr>
              <a:t>TF-CBT Paso 10: vivir (In Vivo </a:t>
            </a:r>
            <a:r>
              <a:rPr lang="es-ES" sz="2800" b="1" dirty="0" err="1">
                <a:latin typeface="Times New Roman" panose="02020603050405020304" pitchFamily="18" charset="0"/>
                <a:cs typeface="Times New Roman" panose="02020603050405020304" pitchFamily="18" charset="0"/>
              </a:rPr>
              <a:t>Mastery</a:t>
            </a:r>
            <a:r>
              <a:rPr lang="es-ES" sz="2800" b="1" dirty="0">
                <a:latin typeface="Times New Roman" panose="02020603050405020304" pitchFamily="18" charset="0"/>
                <a:cs typeface="Times New Roman" panose="02020603050405020304" pitchFamily="18" charset="0"/>
              </a:rPr>
              <a:t>)</a:t>
            </a:r>
          </a:p>
          <a:p>
            <a:pPr algn="just"/>
            <a:r>
              <a:rPr lang="es-ES" sz="2800" dirty="0">
                <a:latin typeface="Times New Roman" panose="02020603050405020304" pitchFamily="18" charset="0"/>
                <a:cs typeface="Times New Roman" panose="02020603050405020304" pitchFamily="18" charset="0"/>
              </a:rPr>
              <a:t>Objetivo: vivir sin miedo, con una sensación de seguridad y con metas futuras.</a:t>
            </a:r>
          </a:p>
          <a:p>
            <a:pPr marL="0" indent="0" algn="just">
              <a:buNone/>
            </a:pPr>
            <a:r>
              <a:rPr lang="es-ES" sz="2800" dirty="0">
                <a:latin typeface="Times New Roman" panose="02020603050405020304" pitchFamily="18" charset="0"/>
                <a:cs typeface="Times New Roman" panose="02020603050405020304" pitchFamily="18" charset="0"/>
              </a:rPr>
              <a:t>ACTIVIDADES:</a:t>
            </a:r>
          </a:p>
          <a:p>
            <a:pPr algn="just"/>
            <a:r>
              <a:rPr lang="es-ES" sz="2800" dirty="0">
                <a:latin typeface="Times New Roman" panose="02020603050405020304" pitchFamily="18" charset="0"/>
                <a:cs typeface="Times New Roman" panose="02020603050405020304" pitchFamily="18" charset="0"/>
              </a:rPr>
              <a:t>  Identificar áreas de evitación, desarrollar e implementar un plan de desensibilización gradual.</a:t>
            </a:r>
          </a:p>
          <a:p>
            <a:pPr algn="just"/>
            <a:r>
              <a:rPr lang="es-ES" sz="2800" dirty="0">
                <a:latin typeface="Times New Roman" panose="02020603050405020304" pitchFamily="18" charset="0"/>
                <a:cs typeface="Times New Roman" panose="02020603050405020304" pitchFamily="18" charset="0"/>
              </a:rPr>
              <a:t>  Enseñar habilidades de seguridad personal</a:t>
            </a:r>
          </a:p>
          <a:p>
            <a:pPr algn="just"/>
            <a:r>
              <a:rPr lang="es-ES" sz="2800" dirty="0">
                <a:latin typeface="Times New Roman" panose="02020603050405020304" pitchFamily="18" charset="0"/>
                <a:cs typeface="Times New Roman" panose="02020603050405020304" pitchFamily="18" charset="0"/>
              </a:rPr>
              <a:t>  Establecer metas para el futuro.</a:t>
            </a:r>
            <a:endParaRPr lang="en-US" sz="3200"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8830962" y="6400800"/>
            <a:ext cx="3361038"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Becca</a:t>
            </a:r>
            <a:r>
              <a:rPr lang="en-US" sz="2000" b="1" dirty="0">
                <a:latin typeface="Times New Roman" panose="02020603050405020304" pitchFamily="18" charset="0"/>
                <a:cs typeface="Times New Roman" panose="02020603050405020304" pitchFamily="18" charset="0"/>
              </a:rPr>
              <a:t> Johnson, </a:t>
            </a:r>
            <a:r>
              <a:rPr lang="en-US" sz="2000" b="1" dirty="0" err="1">
                <a:latin typeface="Times New Roman" panose="02020603050405020304" pitchFamily="18" charset="0"/>
                <a:cs typeface="Times New Roman" panose="02020603050405020304" pitchFamily="18" charset="0"/>
              </a:rPr>
              <a:t>Ph.D</a:t>
            </a:r>
            <a:r>
              <a:rPr lang="en-US" sz="2000" b="1" dirty="0">
                <a:latin typeface="Times New Roman" panose="02020603050405020304" pitchFamily="18" charset="0"/>
                <a:cs typeface="Times New Roman" panose="02020603050405020304" pitchFamily="18" charset="0"/>
              </a:rPr>
              <a:t>, 2012)</a:t>
            </a:r>
          </a:p>
        </p:txBody>
      </p:sp>
    </p:spTree>
    <p:extLst>
      <p:ext uri="{BB962C8B-B14F-4D97-AF65-F5344CB8AC3E}">
        <p14:creationId xmlns:p14="http://schemas.microsoft.com/office/powerpoint/2010/main" val="9213068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C57EC1-E395-4803-BF8B-98EFBFA9FD87}"/>
              </a:ext>
            </a:extLst>
          </p:cNvPr>
          <p:cNvPicPr>
            <a:picLocks noChangeAspect="1"/>
          </p:cNvPicPr>
          <p:nvPr/>
        </p:nvPicPr>
        <p:blipFill rotWithShape="1">
          <a:blip r:embed="rId3"/>
          <a:srcRect l="23597" t="35284" r="25183" b="38537"/>
          <a:stretch/>
        </p:blipFill>
        <p:spPr>
          <a:xfrm>
            <a:off x="479502" y="663497"/>
            <a:ext cx="6244683" cy="1795347"/>
          </a:xfrm>
          <a:prstGeom prst="rect">
            <a:avLst/>
          </a:prstGeom>
        </p:spPr>
      </p:pic>
      <p:pic>
        <p:nvPicPr>
          <p:cNvPr id="7" name="Picture 6">
            <a:extLst>
              <a:ext uri="{FF2B5EF4-FFF2-40B4-BE49-F238E27FC236}">
                <a16:creationId xmlns:a16="http://schemas.microsoft.com/office/drawing/2014/main" id="{598729EE-97C2-420B-9540-C59B049B84F8}"/>
              </a:ext>
            </a:extLst>
          </p:cNvPr>
          <p:cNvPicPr>
            <a:picLocks noChangeAspect="1"/>
          </p:cNvPicPr>
          <p:nvPr/>
        </p:nvPicPr>
        <p:blipFill rotWithShape="1">
          <a:blip r:embed="rId4"/>
          <a:srcRect l="23414" t="30569" r="25366" b="40976"/>
          <a:stretch/>
        </p:blipFill>
        <p:spPr>
          <a:xfrm>
            <a:off x="5452946" y="3345365"/>
            <a:ext cx="6244683" cy="1951464"/>
          </a:xfrm>
          <a:prstGeom prst="rect">
            <a:avLst/>
          </a:prstGeom>
        </p:spPr>
      </p:pic>
    </p:spTree>
    <p:extLst>
      <p:ext uri="{BB962C8B-B14F-4D97-AF65-F5344CB8AC3E}">
        <p14:creationId xmlns:p14="http://schemas.microsoft.com/office/powerpoint/2010/main" val="6214790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BF5BC-1BB0-44C9-B7B3-6725575A88EC}"/>
              </a:ext>
            </a:extLst>
          </p:cNvPr>
          <p:cNvSpPr>
            <a:spLocks noGrp="1"/>
          </p:cNvSpPr>
          <p:nvPr>
            <p:ph type="title"/>
          </p:nvPr>
        </p:nvSpPr>
        <p:spPr/>
        <p:txBody>
          <a:bodyPr/>
          <a:lstStyle/>
          <a:p>
            <a:r>
              <a:rPr lang="en-US" b="1" dirty="0" err="1">
                <a:solidFill>
                  <a:schemeClr val="tx1"/>
                </a:solidFill>
                <a:latin typeface="Times New Roman" panose="02020603050405020304" pitchFamily="18" charset="0"/>
                <a:cs typeface="Times New Roman" panose="02020603050405020304" pitchFamily="18" charset="0"/>
              </a:rPr>
              <a:t>Recursos</a:t>
            </a:r>
            <a:r>
              <a:rPr lang="en-US" b="1" dirty="0">
                <a:solidFill>
                  <a:schemeClr val="tx1"/>
                </a:solidFill>
                <a:latin typeface="Times New Roman" panose="02020603050405020304" pitchFamily="18" charset="0"/>
                <a:cs typeface="Times New Roman" panose="02020603050405020304" pitchFamily="18" charset="0"/>
              </a:rPr>
              <a:t> Web</a:t>
            </a:r>
          </a:p>
        </p:txBody>
      </p:sp>
      <p:sp>
        <p:nvSpPr>
          <p:cNvPr id="3" name="Content Placeholder 2">
            <a:extLst>
              <a:ext uri="{FF2B5EF4-FFF2-40B4-BE49-F238E27FC236}">
                <a16:creationId xmlns:a16="http://schemas.microsoft.com/office/drawing/2014/main" id="{8D810E3D-9620-42E8-ADDC-38EF1897BF41}"/>
              </a:ext>
            </a:extLst>
          </p:cNvPr>
          <p:cNvSpPr>
            <a:spLocks noGrp="1"/>
          </p:cNvSpPr>
          <p:nvPr>
            <p:ph idx="1"/>
          </p:nvPr>
        </p:nvSpPr>
        <p:spPr>
          <a:xfrm>
            <a:off x="655164" y="2049186"/>
            <a:ext cx="11176279" cy="3727146"/>
          </a:xfrm>
        </p:spPr>
        <p:txBody>
          <a:bodyPr>
            <a:normAutofit fontScale="85000" lnSpcReduction="20000"/>
          </a:bodyPr>
          <a:lstStyle/>
          <a:p>
            <a:r>
              <a:rPr lang="es-HN" cap="all" dirty="0">
                <a:latin typeface="Times New Roman" panose="02020603050405020304" pitchFamily="18" charset="0"/>
                <a:cs typeface="Times New Roman" panose="02020603050405020304" pitchFamily="18" charset="0"/>
              </a:rPr>
              <a:t>Manual de adolescentes y </a:t>
            </a:r>
            <a:r>
              <a:rPr lang="es-HN" cap="all" dirty="0" err="1">
                <a:latin typeface="Times New Roman" panose="02020603050405020304" pitchFamily="18" charset="0"/>
                <a:cs typeface="Times New Roman" panose="02020603050405020304" pitchFamily="18" charset="0"/>
              </a:rPr>
              <a:t>ninos</a:t>
            </a:r>
            <a:endParaRPr lang="es-HN" cap="all" dirty="0">
              <a:latin typeface="Times New Roman" panose="02020603050405020304" pitchFamily="18" charset="0"/>
              <a:cs typeface="Times New Roman" panose="02020603050405020304" pitchFamily="18" charset="0"/>
            </a:endParaRPr>
          </a:p>
          <a:p>
            <a:pPr lvl="1"/>
            <a:r>
              <a:rPr lang="es-HN"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http://www.biblioteca.cij.gob.mx/Archivos/Materiales_de_consulta/Drogas_de_Abuso/Articulos/LIBROManual-de-Terapia-Gestaltica.pdf</a:t>
            </a:r>
            <a:endParaRPr lang="es-HN" cap="all" dirty="0">
              <a:latin typeface="Times New Roman" panose="02020603050405020304" pitchFamily="18" charset="0"/>
              <a:cs typeface="Times New Roman" panose="02020603050405020304" pitchFamily="18" charset="0"/>
            </a:endParaRPr>
          </a:p>
          <a:p>
            <a:r>
              <a:rPr lang="es-HN" cap="all" dirty="0">
                <a:latin typeface="Times New Roman" panose="02020603050405020304" pitchFamily="18" charset="0"/>
                <a:cs typeface="Times New Roman" panose="02020603050405020304" pitchFamily="18" charset="0"/>
              </a:rPr>
              <a:t>TCC Entrenamiento gratis</a:t>
            </a:r>
          </a:p>
          <a:p>
            <a:pPr lvl="1"/>
            <a:r>
              <a:rPr lang="es-HN"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https://tfcbt2.musc.edu/</a:t>
            </a:r>
            <a:endParaRPr lang="es-HN" dirty="0">
              <a:latin typeface="Times New Roman" panose="02020603050405020304" pitchFamily="18" charset="0"/>
              <a:cs typeface="Times New Roman" panose="02020603050405020304" pitchFamily="18" charset="0"/>
            </a:endParaRPr>
          </a:p>
          <a:p>
            <a:r>
              <a:rPr lang="es-HN" b="0" i="0" cap="all" dirty="0">
                <a:effectLst/>
                <a:latin typeface="Times New Roman" panose="02020603050405020304" pitchFamily="18" charset="0"/>
                <a:cs typeface="Times New Roman" panose="02020603050405020304" pitchFamily="18" charset="0"/>
              </a:rPr>
              <a:t>TCC paso a paso</a:t>
            </a:r>
          </a:p>
          <a:p>
            <a:pPr lvl="1"/>
            <a:r>
              <a:rPr lang="es-HN"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https://exoduscry.com/wp-content/uploads/2012/11/Section-3-TFCBT-All-Steps-Checklists.pdf</a:t>
            </a:r>
            <a:endParaRPr lang="es-HN" dirty="0">
              <a:latin typeface="Times New Roman" panose="02020603050405020304" pitchFamily="18" charset="0"/>
              <a:cs typeface="Times New Roman" panose="02020603050405020304" pitchFamily="18" charset="0"/>
            </a:endParaRPr>
          </a:p>
          <a:p>
            <a:r>
              <a:rPr lang="es-HN" b="0" i="0" cap="all" dirty="0">
                <a:effectLst/>
                <a:latin typeface="Times New Roman" panose="02020603050405020304" pitchFamily="18" charset="0"/>
                <a:cs typeface="Times New Roman" panose="02020603050405020304" pitchFamily="18" charset="0"/>
              </a:rPr>
              <a:t>TCC actividades</a:t>
            </a:r>
            <a:r>
              <a:rPr lang="es-HN" cap="all" dirty="0">
                <a:latin typeface="Times New Roman" panose="02020603050405020304" pitchFamily="18" charset="0"/>
                <a:cs typeface="Times New Roman" panose="02020603050405020304" pitchFamily="18" charset="0"/>
              </a:rPr>
              <a:t> </a:t>
            </a:r>
          </a:p>
          <a:p>
            <a:pPr lvl="1"/>
            <a:r>
              <a:rPr lang="es-HN"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http://www.icctc.org/August2013/PMM%20Handouts/Your_Very_Own_TF-CBT_Workbook-_Spanish.pdf</a:t>
            </a:r>
            <a:endParaRPr lang="es-HN" b="0" i="0" cap="all" dirty="0">
              <a:effectLst/>
              <a:latin typeface="Times New Roman" panose="02020603050405020304" pitchFamily="18" charset="0"/>
              <a:cs typeface="Times New Roman" panose="02020603050405020304" pitchFamily="18" charset="0"/>
            </a:endParaRPr>
          </a:p>
          <a:p>
            <a:r>
              <a:rPr lang="es-HN" b="0" i="0" cap="all" dirty="0">
                <a:effectLst/>
                <a:latin typeface="Times New Roman" panose="02020603050405020304" pitchFamily="18" charset="0"/>
                <a:cs typeface="Times New Roman" panose="02020603050405020304" pitchFamily="18" charset="0"/>
              </a:rPr>
              <a:t>SOCIEDAD INTERAMERICANA DE PSICOLOGÍA</a:t>
            </a:r>
          </a:p>
          <a:p>
            <a:pPr lvl="1"/>
            <a:r>
              <a:rPr lang="es-HN" dirty="0">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https://sipsych.org/</a:t>
            </a:r>
            <a:endParaRPr lang="es-H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96289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45F4-53EA-45A2-A1BC-DDAC1845C2FC}"/>
              </a:ext>
            </a:extLst>
          </p:cNvPr>
          <p:cNvSpPr>
            <a:spLocks noGrp="1"/>
          </p:cNvSpPr>
          <p:nvPr>
            <p:ph type="title"/>
          </p:nvPr>
        </p:nvSpPr>
        <p:spPr>
          <a:xfrm>
            <a:off x="1450392" y="0"/>
            <a:ext cx="9291215" cy="1049235"/>
          </a:xfrm>
        </p:spPr>
        <p:txBody>
          <a:bodyPr/>
          <a:lstStyle/>
          <a:p>
            <a:pPr algn="ctr"/>
            <a:r>
              <a:rPr lang="en-US" b="1" dirty="0" err="1">
                <a:latin typeface="Times New Roman" panose="02020603050405020304" pitchFamily="18" charset="0"/>
                <a:cs typeface="Times New Roman" panose="02020603050405020304" pitchFamily="18" charset="0"/>
              </a:rPr>
              <a:t>Referencias</a:t>
            </a:r>
            <a:r>
              <a:rPr lang="en-US" b="1" dirty="0">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9D1BF225-BA24-42EB-9E0A-114C0EDD8DA9}"/>
              </a:ext>
            </a:extLst>
          </p:cNvPr>
          <p:cNvSpPr>
            <a:spLocks noGrp="1"/>
          </p:cNvSpPr>
          <p:nvPr>
            <p:ph idx="1"/>
          </p:nvPr>
        </p:nvSpPr>
        <p:spPr>
          <a:xfrm>
            <a:off x="228600" y="847164"/>
            <a:ext cx="11963400" cy="6010836"/>
          </a:xfrm>
        </p:spPr>
        <p:txBody>
          <a:bodyPr>
            <a:normAutofit fontScale="32500" lnSpcReduction="20000"/>
          </a:bodyPr>
          <a:lstStyle/>
          <a:p>
            <a:pPr marL="0" marR="0" indent="0">
              <a:lnSpc>
                <a:spcPct val="200000"/>
              </a:lnSpc>
              <a:spcBef>
                <a:spcPts val="0"/>
              </a:spcBef>
              <a:spcAft>
                <a:spcPts val="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American Counseling Association. (2014). </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ACA code of ethics</a:t>
            </a:r>
            <a:r>
              <a:rPr lang="en-US" dirty="0">
                <a:effectLst/>
                <a:latin typeface="Times New Roman" panose="02020603050405020304" pitchFamily="18" charset="0"/>
                <a:ea typeface="Calibri" panose="020F0502020204030204" pitchFamily="34" charset="0"/>
                <a:cs typeface="Times New Roman" panose="02020603050405020304" pitchFamily="18" charset="0"/>
              </a:rPr>
              <a:t>. Alexandria, VA: Author.</a:t>
            </a:r>
          </a:p>
          <a:p>
            <a:pPr marL="0" marR="0" indent="0">
              <a:lnSpc>
                <a:spcPct val="200000"/>
              </a:lnSpc>
              <a:spcBef>
                <a:spcPts val="0"/>
              </a:spcBef>
              <a:spcAft>
                <a:spcPts val="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American Psychological Association. (2017). Ethical principles of psychologists and code of  conduct. Retrieved February 8</a:t>
            </a:r>
            <a:r>
              <a:rPr lang="en-US" baseline="30000" dirty="0">
                <a:effectLst/>
                <a:latin typeface="Times New Roman" panose="02020603050405020304" pitchFamily="18" charset="0"/>
                <a:ea typeface="Calibri" panose="020F0502020204030204" pitchFamily="34" charset="0"/>
                <a:cs typeface="Times New Roman" panose="02020603050405020304" pitchFamily="18" charset="0"/>
              </a:rPr>
              <a:t>th</a:t>
            </a:r>
            <a:r>
              <a:rPr lang="en-US" dirty="0">
                <a:effectLst/>
                <a:latin typeface="Times New Roman" panose="02020603050405020304" pitchFamily="18" charset="0"/>
                <a:ea typeface="Calibri" panose="020F0502020204030204" pitchFamily="34" charset="0"/>
                <a:cs typeface="Times New Roman" panose="02020603050405020304" pitchFamily="18" charset="0"/>
              </a:rPr>
              <a:t>, 2020 from </a:t>
            </a:r>
            <a:r>
              <a:rPr lang="en-US" dirty="0">
                <a:effectLst/>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https://www.apa.org/ethics/code/</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200000"/>
              </a:lnSpc>
              <a:spcBef>
                <a:spcPts val="0"/>
              </a:spcBef>
              <a:buNone/>
            </a:pPr>
            <a:r>
              <a:rPr lang="en-US" dirty="0" err="1">
                <a:effectLst/>
                <a:latin typeface="Times New Roman" panose="02020603050405020304" pitchFamily="18" charset="0"/>
                <a:ea typeface="MS Mincho" panose="02020609040205080304" pitchFamily="49" charset="-128"/>
                <a:cs typeface="Times New Roman" panose="02020603050405020304" pitchFamily="18" charset="0"/>
              </a:rPr>
              <a:t>Alwood</a:t>
            </a:r>
            <a:r>
              <a:rPr lang="en-US" dirty="0">
                <a:effectLst/>
                <a:latin typeface="Times New Roman" panose="02020603050405020304" pitchFamily="18" charset="0"/>
                <a:ea typeface="MS Mincho" panose="02020609040205080304" pitchFamily="49" charset="-128"/>
                <a:cs typeface="Times New Roman" panose="02020603050405020304" pitchFamily="18" charset="0"/>
              </a:rPr>
              <a:t>, A. M., </a:t>
            </a:r>
            <a:r>
              <a:rPr lang="en-US" dirty="0" err="1">
                <a:effectLst/>
                <a:latin typeface="Times New Roman" panose="02020603050405020304" pitchFamily="18" charset="0"/>
                <a:ea typeface="MS Mincho" panose="02020609040205080304" pitchFamily="49" charset="-128"/>
                <a:cs typeface="Times New Roman" panose="02020603050405020304" pitchFamily="18" charset="0"/>
              </a:rPr>
              <a:t>Baetz</a:t>
            </a:r>
            <a:r>
              <a:rPr lang="en-US" dirty="0">
                <a:effectLst/>
                <a:latin typeface="Times New Roman" panose="02020603050405020304" pitchFamily="18" charset="0"/>
                <a:ea typeface="MS Mincho" panose="02020609040205080304" pitchFamily="49" charset="-128"/>
                <a:cs typeface="Times New Roman" panose="02020603050405020304" pitchFamily="18" charset="0"/>
              </a:rPr>
              <a:t>, C., Demarco, S., Bell, J. D. (2012</a:t>
            </a:r>
            <a:r>
              <a:rPr lang="en-US" i="1"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dirty="0">
                <a:effectLst/>
                <a:latin typeface="Times New Roman" panose="02020603050405020304" pitchFamily="18" charset="0"/>
                <a:ea typeface="MS Mincho" panose="02020609040205080304" pitchFamily="49" charset="-128"/>
                <a:cs typeface="Times New Roman" panose="02020603050405020304" pitchFamily="18" charset="0"/>
              </a:rPr>
              <a:t>Depressive Symptoms, Including Lack of Future Orientation, as Mediators in the Relationship between </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lnSpc>
                <a:spcPct val="200000"/>
              </a:lnSpc>
              <a:spcBef>
                <a:spcPts val="0"/>
              </a:spcBef>
              <a:buNone/>
            </a:pPr>
            <a:r>
              <a:rPr lang="en-US" dirty="0">
                <a:effectLst/>
                <a:latin typeface="Times New Roman" panose="02020603050405020304" pitchFamily="18" charset="0"/>
                <a:ea typeface="MS Mincho" panose="02020609040205080304" pitchFamily="49" charset="-128"/>
                <a:cs typeface="Times New Roman" panose="02020603050405020304" pitchFamily="18" charset="0"/>
              </a:rPr>
              <a:t>Adverse Life Events and Delinquent Behaviors</a:t>
            </a:r>
            <a:r>
              <a:rPr lang="en-US" i="1" dirty="0">
                <a:effectLst/>
                <a:latin typeface="Times New Roman" panose="02020603050405020304" pitchFamily="18" charset="0"/>
                <a:ea typeface="MS Mincho" panose="02020609040205080304" pitchFamily="49" charset="-128"/>
                <a:cs typeface="Times New Roman" panose="02020603050405020304" pitchFamily="18" charset="0"/>
              </a:rPr>
              <a:t>,</a:t>
            </a:r>
            <a:r>
              <a:rPr lang="en-US"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i="1" dirty="0">
                <a:effectLst/>
                <a:latin typeface="Times New Roman" panose="02020603050405020304" pitchFamily="18" charset="0"/>
                <a:ea typeface="MS Mincho" panose="02020609040205080304" pitchFamily="49" charset="-128"/>
                <a:cs typeface="Times New Roman" panose="02020603050405020304" pitchFamily="18" charset="0"/>
              </a:rPr>
              <a:t>Journal of Child &amp; Adolescent Trauma,</a:t>
            </a:r>
            <a:r>
              <a:rPr lang="en-US" dirty="0">
                <a:effectLst/>
                <a:latin typeface="Times New Roman" panose="02020603050405020304" pitchFamily="18" charset="0"/>
                <a:ea typeface="MS Mincho" panose="02020609040205080304" pitchFamily="49" charset="-128"/>
                <a:cs typeface="Times New Roman" panose="02020603050405020304" pitchFamily="18" charset="0"/>
              </a:rPr>
              <a:t> 5:114–128,DOI: 10.1080/19361521.2012.671795 </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lnSpc>
                <a:spcPct val="200000"/>
              </a:lnSpc>
              <a:spcBef>
                <a:spcPts val="0"/>
              </a:spcBef>
              <a:spcAft>
                <a:spcPts val="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Bruns, E. (2008). The evidence base and wraparound. In E. J. Bruns &amp; J. S. Walker (Eds.), The resource guide to wraparound. Portland, OR: National Wraparound Initiative, Research and Training Center for Family Support and Children’s Mental Health.</a:t>
            </a:r>
          </a:p>
          <a:p>
            <a:pPr marL="0" marR="0" indent="0">
              <a:lnSpc>
                <a:spcPct val="200000"/>
              </a:lnSpc>
              <a:spcBef>
                <a:spcPts val="0"/>
              </a:spcBef>
              <a:spcAft>
                <a:spcPts val="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Case Management Society of America (2020). What is a case manager? Retrieved from </a:t>
            </a:r>
            <a:r>
              <a:rPr lang="en-US" dirty="0">
                <a:effectLst/>
                <a:latin typeface="Times New Roman" panose="02020603050405020304"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https://www.cmsa.org/who-we-are/what-is-a-case-manager/</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200000"/>
              </a:lnSpc>
              <a:spcBef>
                <a:spcPts val="0"/>
              </a:spcBef>
              <a:spcAft>
                <a:spcPts val="0"/>
              </a:spcAft>
              <a:buNone/>
            </a:pPr>
            <a:r>
              <a:rPr lang="en-US" kern="1200" dirty="0">
                <a:effectLst/>
                <a:latin typeface="Times New Roman" panose="02020603050405020304" pitchFamily="18" charset="0"/>
                <a:ea typeface="Times New Roman" panose="02020603050405020304" pitchFamily="18" charset="0"/>
                <a:cs typeface="Times New Roman" panose="02020603050405020304" pitchFamily="18" charset="0"/>
              </a:rPr>
              <a:t>Center for Substance Abuse Treatment. (2009). </a:t>
            </a:r>
            <a:r>
              <a:rPr lang="en-US" i="1" kern="1200" dirty="0">
                <a:effectLst/>
                <a:latin typeface="Times New Roman" panose="02020603050405020304" pitchFamily="18" charset="0"/>
                <a:ea typeface="Times New Roman" panose="02020603050405020304" pitchFamily="18" charset="0"/>
                <a:cs typeface="Times New Roman" panose="02020603050405020304" pitchFamily="18" charset="0"/>
              </a:rPr>
              <a:t>Addressing suicidal thoughts and behaviors in substance abuse treatment. Treatment Improvement Protocol (TIP) Series 50. HHS Publication No. (SMA) 09-4381. Rockville, MD:  </a:t>
            </a:r>
            <a:r>
              <a:rPr lang="en-US" kern="1200" dirty="0">
                <a:effectLst/>
                <a:latin typeface="Times New Roman" panose="02020603050405020304" pitchFamily="18" charset="0"/>
                <a:ea typeface="Times New Roman" panose="02020603050405020304" pitchFamily="18" charset="0"/>
                <a:cs typeface="Times New Roman" panose="02020603050405020304" pitchFamily="18" charset="0"/>
              </a:rPr>
              <a:t>Substance Abuse and Mental Health Services Administration.</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nSpc>
                <a:spcPct val="200000"/>
              </a:lnSpc>
              <a:spcBef>
                <a:spcPts val="0"/>
              </a:spcBef>
              <a:spcAft>
                <a:spcPts val="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Center for Substance Abuse Treatment. Substance Abuse Treatment: Addressing the Specific Needs of Women. Rockville (MD): Substance Abuse and Mental Health Services Administration (US); 2009. (Treatment Improvement Protocol (TIP) Series, No. 51.) Chapter 4: Screening and Assessment. Available from: </a:t>
            </a:r>
            <a:r>
              <a:rPr lang="en-US" dirty="0">
                <a:effectLst/>
                <a:latin typeface="Times New Roman" panose="02020603050405020304"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https://www.ncbi.nlm.nih.gov/books/NBK83253/</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200000"/>
              </a:lnSpc>
              <a:spcBef>
                <a:spcPts val="0"/>
              </a:spcBef>
              <a:spcAft>
                <a:spcPts val="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Chestnut Health Systems (2015). Global Appraisal of Individual Needs. Retrieved from </a:t>
            </a:r>
            <a:r>
              <a:rPr lang="en-US" dirty="0">
                <a:effectLst/>
                <a:latin typeface="Times New Roman" panose="02020603050405020304" pitchFamily="18"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http://gaincc.org/instruments/</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200000"/>
              </a:lnSpc>
              <a:spcBef>
                <a:spcPts val="0"/>
              </a:spcBef>
              <a:spcAft>
                <a:spcPts val="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Child Welfare Training Institute (20060. Parenting Physically Aggressive Children and Youth Washington Edition Participants Guide. Muskie School of Public Service University of Southern Maine. Retrieved from </a:t>
            </a:r>
            <a:r>
              <a:rPr lang="en-US" dirty="0">
                <a:effectLst/>
                <a:latin typeface="Times New Roman" panose="02020603050405020304" pitchFamily="18"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http://depts.washington.edu/allcwe/sites/default/files/sites/default/files/caregiver/parentingpayguide.pdf</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200000"/>
              </a:lnSpc>
              <a:spcBef>
                <a:spcPts val="0"/>
              </a:spcBef>
              <a:spcAft>
                <a:spcPts val="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Crisis Prevention Intervention (2020). De-escalation techniques. Retrieved from </a:t>
            </a:r>
            <a:r>
              <a:rPr lang="en-US" dirty="0">
                <a:effectLst/>
                <a:latin typeface="Times New Roman" panose="02020603050405020304" pitchFamily="18"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https://www.crisisprevention.com/Blog/De-escalation-Techniques</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200000"/>
              </a:lnSpc>
              <a:spcBef>
                <a:spcPts val="0"/>
              </a:spcBef>
              <a:spcAft>
                <a:spcPts val="0"/>
              </a:spcAft>
              <a:buNone/>
            </a:pPr>
            <a:r>
              <a:rPr lang="es-HN" dirty="0">
                <a:effectLst/>
                <a:latin typeface="Times New Roman" panose="02020603050405020304" pitchFamily="18" charset="0"/>
                <a:ea typeface="Calibri" panose="020F0502020204030204" pitchFamily="34" charset="0"/>
                <a:cs typeface="Times New Roman" panose="02020603050405020304" pitchFamily="18" charset="0"/>
              </a:rPr>
              <a:t>Cohen, E, </a:t>
            </a:r>
            <a:r>
              <a:rPr lang="es-HN" dirty="0" err="1">
                <a:effectLst/>
                <a:latin typeface="Times New Roman" panose="02020603050405020304" pitchFamily="18" charset="0"/>
                <a:ea typeface="Calibri" panose="020F0502020204030204" pitchFamily="34" charset="0"/>
                <a:cs typeface="Times New Roman" panose="02020603050405020304" pitchFamily="18" charset="0"/>
              </a:rPr>
              <a:t>MacKenzie</a:t>
            </a:r>
            <a:r>
              <a:rPr lang="es-HN" dirty="0">
                <a:effectLst/>
                <a:latin typeface="Times New Roman" panose="02020603050405020304" pitchFamily="18" charset="0"/>
                <a:ea typeface="Calibri" panose="020F0502020204030204" pitchFamily="34" charset="0"/>
                <a:cs typeface="Times New Roman" panose="02020603050405020304" pitchFamily="18" charset="0"/>
              </a:rPr>
              <a:t>, R.G., Yates, G.L. (1991). </a:t>
            </a:r>
            <a:r>
              <a:rPr lang="en-US" dirty="0">
                <a:effectLst/>
                <a:latin typeface="Times New Roman" panose="02020603050405020304" pitchFamily="18" charset="0"/>
                <a:ea typeface="Calibri" panose="020F0502020204030204" pitchFamily="34" charset="0"/>
                <a:cs typeface="Times New Roman" panose="02020603050405020304" pitchFamily="18" charset="0"/>
              </a:rPr>
              <a:t>HEADSS, a psychosocial risk assessment instrument: Implications for designing effective intervention programs for runaway youth. Journal of Adolescent Health 12 (7): 539-544.</a:t>
            </a:r>
          </a:p>
          <a:p>
            <a:pPr marL="0" indent="0">
              <a:lnSpc>
                <a:spcPct val="200000"/>
              </a:lnSpc>
              <a:spcBef>
                <a:spcPts val="0"/>
              </a:spcBef>
              <a:buNone/>
            </a:pPr>
            <a:r>
              <a:rPr lang="en-US" kern="1800" dirty="0">
                <a:effectLst/>
                <a:latin typeface="Times New Roman" panose="02020603050405020304" pitchFamily="18" charset="0"/>
                <a:ea typeface="Times New Roman" panose="02020603050405020304" pitchFamily="18" charset="0"/>
                <a:cs typeface="Times New Roman" panose="02020603050405020304" pitchFamily="18" charset="0"/>
              </a:rPr>
              <a:t>Child Welfare Information Gateway (2013). </a:t>
            </a:r>
            <a:r>
              <a:rPr lang="en-US" i="1" kern="1800" dirty="0">
                <a:effectLst/>
                <a:latin typeface="Times New Roman" panose="02020603050405020304" pitchFamily="18" charset="0"/>
                <a:ea typeface="Times New Roman" panose="02020603050405020304" pitchFamily="18" charset="0"/>
                <a:cs typeface="Times New Roman" panose="02020603050405020304" pitchFamily="18" charset="0"/>
              </a:rPr>
              <a:t>Child Witness to Domestic Violence</a:t>
            </a:r>
            <a:r>
              <a:rPr lang="en-US" kern="1800" dirty="0">
                <a:effectLst/>
                <a:latin typeface="Times New Roman" panose="02020603050405020304" pitchFamily="18" charset="0"/>
                <a:ea typeface="Times New Roman" panose="02020603050405020304" pitchFamily="18" charset="0"/>
                <a:cs typeface="Times New Roman" panose="02020603050405020304" pitchFamily="18" charset="0"/>
              </a:rPr>
              <a:t>, retrieved April 1</a:t>
            </a:r>
            <a:r>
              <a:rPr lang="en-US" kern="1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st</a:t>
            </a:r>
            <a:r>
              <a:rPr lang="en-US" kern="1800" dirty="0">
                <a:effectLst/>
                <a:latin typeface="Times New Roman" panose="02020603050405020304" pitchFamily="18" charset="0"/>
                <a:ea typeface="Times New Roman" panose="02020603050405020304" pitchFamily="18" charset="0"/>
                <a:cs typeface="Times New Roman" panose="02020603050405020304" pitchFamily="18" charset="0"/>
              </a:rPr>
              <a:t>, 2015 from </a:t>
            </a:r>
            <a:r>
              <a:rPr lang="en-US" u="sng" kern="1800" dirty="0">
                <a:effectLst/>
                <a:latin typeface="Times New Roman" panose="02020603050405020304" pitchFamily="18" charset="0"/>
                <a:ea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https://www.childwelfare.gov/pubPDFs/witnessdv.pdf</a:t>
            </a:r>
            <a:r>
              <a:rPr lang="en-US" kern="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lnSpc>
                <a:spcPct val="200000"/>
              </a:lnSpc>
              <a:spcBef>
                <a:spcPts val="0"/>
              </a:spcBef>
              <a:buNone/>
            </a:pPr>
            <a:r>
              <a:rPr lang="en-US" dirty="0" err="1">
                <a:effectLst/>
                <a:latin typeface="Times New Roman" panose="02020603050405020304" pitchFamily="18" charset="0"/>
                <a:ea typeface="MS Mincho" panose="02020609040205080304" pitchFamily="49" charset="-128"/>
                <a:cs typeface="Times New Roman" panose="02020603050405020304" pitchFamily="18" charset="0"/>
              </a:rPr>
              <a:t>DeNavas</a:t>
            </a:r>
            <a:r>
              <a:rPr lang="en-US" dirty="0">
                <a:effectLst/>
                <a:latin typeface="Times New Roman" panose="02020603050405020304" pitchFamily="18" charset="0"/>
                <a:ea typeface="MS Mincho" panose="02020609040205080304" pitchFamily="49" charset="-128"/>
                <a:cs typeface="Times New Roman" panose="02020603050405020304" pitchFamily="18" charset="0"/>
              </a:rPr>
              <a:t>-Walt, C.; Proctor, B.D..; Smith, J.C. (2008). </a:t>
            </a:r>
            <a:r>
              <a:rPr lang="en-US" i="1" dirty="0">
                <a:effectLst/>
                <a:latin typeface="Times New Roman" panose="02020603050405020304" pitchFamily="18" charset="0"/>
                <a:ea typeface="MS Mincho" panose="02020609040205080304" pitchFamily="49" charset="-128"/>
                <a:cs typeface="Times New Roman" panose="02020603050405020304" pitchFamily="18" charset="0"/>
              </a:rPr>
              <a:t>Current Population Reports: Consumer Income. United States Census Bureau and United States Department of Commerce; Washington, DC: 2008</a:t>
            </a:r>
            <a:r>
              <a:rPr lang="en-US" dirty="0">
                <a:effectLst/>
                <a:latin typeface="Times New Roman" panose="02020603050405020304" pitchFamily="18" charset="0"/>
                <a:ea typeface="MS Mincho" panose="02020609040205080304" pitchFamily="49" charset="-128"/>
                <a:cs typeface="Times New Roman" panose="02020603050405020304" pitchFamily="18" charset="0"/>
              </a:rPr>
              <a:t>. Income, poverty, and health insurance coverage in the United States: 2007; p. 1-71.</a:t>
            </a:r>
          </a:p>
          <a:p>
            <a:pPr marL="0" indent="0">
              <a:lnSpc>
                <a:spcPct val="200000"/>
              </a:lnSpc>
              <a:spcBef>
                <a:spcPts val="0"/>
              </a:spcBef>
              <a:buNone/>
            </a:pPr>
            <a:r>
              <a:rPr lang="en-US" dirty="0">
                <a:effectLst/>
                <a:latin typeface="Times New Roman" panose="02020603050405020304" pitchFamily="18" charset="0"/>
                <a:ea typeface="MS Mincho" panose="02020609040205080304" pitchFamily="49" charset="-128"/>
                <a:cs typeface="Times New Roman" panose="02020603050405020304" pitchFamily="18" charset="0"/>
              </a:rPr>
              <a:t>Hughes M. K., Griner, D., Guarino, M., Drabik-Medeiros, B., Williams K. (2012). A Second's Chance: Gang Violence Task Force Prevention Program</a:t>
            </a:r>
            <a:r>
              <a:rPr lang="en-US" i="1" dirty="0">
                <a:effectLst/>
                <a:latin typeface="Times New Roman" panose="02020603050405020304" pitchFamily="18" charset="0"/>
                <a:ea typeface="MS Mincho" panose="02020609040205080304" pitchFamily="49" charset="-128"/>
                <a:cs typeface="Times New Roman" panose="02020603050405020304" pitchFamily="18" charset="0"/>
              </a:rPr>
              <a:t>. The American Surgeon, Vol. 78</a:t>
            </a:r>
            <a:r>
              <a:rPr lang="en-US" dirty="0">
                <a:effectLst/>
                <a:latin typeface="Times New Roman" panose="02020603050405020304" pitchFamily="18" charset="0"/>
                <a:ea typeface="MS Mincho" panose="02020609040205080304" pitchFamily="49" charset="-128"/>
                <a:cs typeface="Times New Roman" panose="02020603050405020304" pitchFamily="18" charset="0"/>
              </a:rPr>
              <a:t>, pp89-93 </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lnSpc>
                <a:spcPct val="200000"/>
              </a:lnSpc>
              <a:spcBef>
                <a:spcPts val="0"/>
              </a:spcBef>
              <a:buNone/>
            </a:pPr>
            <a:r>
              <a:rPr lang="en-US" dirty="0">
                <a:effectLst/>
                <a:latin typeface="Times New Roman" panose="02020603050405020304" pitchFamily="18" charset="0"/>
                <a:ea typeface="MS Mincho" panose="02020609040205080304" pitchFamily="49" charset="-128"/>
                <a:cs typeface="Times New Roman" panose="02020603050405020304" pitchFamily="18" charset="0"/>
              </a:rPr>
              <a:t>Stoops, N. (2004). </a:t>
            </a:r>
            <a:r>
              <a:rPr lang="en-US" i="1" dirty="0">
                <a:effectLst/>
                <a:latin typeface="Times New Roman" panose="02020603050405020304" pitchFamily="18" charset="0"/>
                <a:ea typeface="MS Mincho" panose="02020609040205080304" pitchFamily="49" charset="-128"/>
                <a:cs typeface="Times New Roman" panose="02020603050405020304" pitchFamily="18" charset="0"/>
              </a:rPr>
              <a:t>Educational Attainment in The United States: 2003 Population Characteristics.</a:t>
            </a:r>
            <a:r>
              <a:rPr lang="en-US" dirty="0">
                <a:effectLst/>
                <a:latin typeface="Times New Roman" panose="02020603050405020304" pitchFamily="18" charset="0"/>
                <a:ea typeface="MS Mincho" panose="02020609040205080304" pitchFamily="49" charset="-128"/>
                <a:cs typeface="Times New Roman" panose="02020603050405020304" pitchFamily="18" charset="0"/>
              </a:rPr>
              <a:t> United States Census Bureau and United States Department of Commerce; Washington, DC: 2004. p. 1-10.</a:t>
            </a:r>
          </a:p>
          <a:p>
            <a:pPr marL="0" indent="0">
              <a:lnSpc>
                <a:spcPct val="200000"/>
              </a:lnSpc>
              <a:spcBef>
                <a:spcPts val="0"/>
              </a:spcBef>
              <a:buNone/>
            </a:pPr>
            <a:r>
              <a:rPr lang="en-US" dirty="0">
                <a:effectLst/>
                <a:latin typeface="Times New Roman" panose="02020603050405020304" pitchFamily="18" charset="0"/>
                <a:ea typeface="MS Mincho" panose="02020609040205080304" pitchFamily="49" charset="-128"/>
                <a:cs typeface="Times New Roman" panose="02020603050405020304" pitchFamily="18" charset="0"/>
              </a:rPr>
              <a:t>McDonald, A. J., </a:t>
            </a:r>
            <a:r>
              <a:rPr lang="en-US" dirty="0" err="1">
                <a:effectLst/>
                <a:latin typeface="Times New Roman" panose="02020603050405020304" pitchFamily="18" charset="0"/>
                <a:ea typeface="MS Mincho" panose="02020609040205080304" pitchFamily="49" charset="-128"/>
                <a:cs typeface="Times New Roman" panose="02020603050405020304" pitchFamily="18" charset="0"/>
              </a:rPr>
              <a:t>Suellentrop</a:t>
            </a:r>
            <a:r>
              <a:rPr lang="en-US" dirty="0">
                <a:effectLst/>
                <a:latin typeface="Times New Roman" panose="02020603050405020304" pitchFamily="18" charset="0"/>
                <a:ea typeface="MS Mincho" panose="02020609040205080304" pitchFamily="49" charset="-128"/>
                <a:cs typeface="Times New Roman" panose="02020603050405020304" pitchFamily="18" charset="0"/>
              </a:rPr>
              <a:t>, K., </a:t>
            </a:r>
            <a:r>
              <a:rPr lang="en-US" dirty="0" err="1">
                <a:effectLst/>
                <a:latin typeface="Times New Roman" panose="02020603050405020304" pitchFamily="18" charset="0"/>
                <a:ea typeface="MS Mincho" panose="02020609040205080304" pitchFamily="49" charset="-128"/>
                <a:cs typeface="Times New Roman" panose="02020603050405020304" pitchFamily="18" charset="0"/>
              </a:rPr>
              <a:t>Paulozzi</a:t>
            </a:r>
            <a:r>
              <a:rPr lang="en-US" dirty="0">
                <a:effectLst/>
                <a:latin typeface="Times New Roman" panose="02020603050405020304" pitchFamily="18" charset="0"/>
                <a:ea typeface="MS Mincho" panose="02020609040205080304" pitchFamily="49" charset="-128"/>
                <a:cs typeface="Times New Roman" panose="02020603050405020304" pitchFamily="18" charset="0"/>
              </a:rPr>
              <a:t>, J. L, Morrow, B. (2008). Reproductive Health of the Rapidly Growing Hispanic Population: Data from the Pregnancy Risk Assessment Monitoring System, 2002. </a:t>
            </a:r>
            <a:r>
              <a:rPr lang="en-US" i="1" dirty="0">
                <a:effectLst/>
                <a:latin typeface="Times New Roman" panose="02020603050405020304" pitchFamily="18" charset="0"/>
                <a:ea typeface="MS Mincho" panose="02020609040205080304" pitchFamily="49" charset="-128"/>
                <a:cs typeface="Times New Roman" panose="02020603050405020304" pitchFamily="18" charset="0"/>
              </a:rPr>
              <a:t>Maternity Child Health Journal, Vol.12</a:t>
            </a:r>
            <a:r>
              <a:rPr lang="en-US" dirty="0">
                <a:effectLst/>
                <a:latin typeface="Times New Roman" panose="02020603050405020304" pitchFamily="18" charset="0"/>
                <a:ea typeface="MS Mincho" panose="02020609040205080304" pitchFamily="49" charset="-128"/>
                <a:cs typeface="Times New Roman" panose="02020603050405020304" pitchFamily="18" charset="0"/>
              </a:rPr>
              <a:t>, 342–356 DOI 10.1007/s10995-007-0244-x</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0" indent="0">
              <a:lnSpc>
                <a:spcPct val="200000"/>
              </a:lnSpc>
              <a:spcBef>
                <a:spcPts val="0"/>
              </a:spcBef>
              <a:buNone/>
            </a:pPr>
            <a:r>
              <a:rPr lang="en-US" dirty="0">
                <a:effectLst/>
                <a:latin typeface="Times New Roman" panose="02020603050405020304" pitchFamily="18" charset="0"/>
                <a:ea typeface="MS Mincho" panose="02020609040205080304" pitchFamily="49" charset="-128"/>
                <a:cs typeface="Times New Roman" panose="02020603050405020304" pitchFamily="18" charset="0"/>
              </a:rPr>
              <a:t>Richards, M. H., Romero, E., </a:t>
            </a:r>
            <a:r>
              <a:rPr lang="en-US" dirty="0" err="1">
                <a:effectLst/>
                <a:latin typeface="Times New Roman" panose="02020603050405020304" pitchFamily="18" charset="0"/>
                <a:ea typeface="MS Mincho" panose="02020609040205080304" pitchFamily="49" charset="-128"/>
                <a:cs typeface="Times New Roman" panose="02020603050405020304" pitchFamily="18" charset="0"/>
              </a:rPr>
              <a:t>Zakaryan</a:t>
            </a:r>
            <a:r>
              <a:rPr lang="en-US" dirty="0">
                <a:effectLst/>
                <a:latin typeface="Times New Roman" panose="02020603050405020304" pitchFamily="18" charset="0"/>
                <a:ea typeface="MS Mincho" panose="02020609040205080304" pitchFamily="49" charset="-128"/>
                <a:cs typeface="Times New Roman" panose="02020603050405020304" pitchFamily="18" charset="0"/>
              </a:rPr>
              <a:t>, A., Carey, D., Deane, K., Quimby, D., Patel, N., &amp; Burns, M. (2014). Assessing Urban African American Youths’ Exposure to Community Violence Through a Daily Sampling Method. </a:t>
            </a:r>
            <a:r>
              <a:rPr lang="en-US" i="1" dirty="0">
                <a:effectLst/>
                <a:latin typeface="Times New Roman" panose="02020603050405020304" pitchFamily="18" charset="0"/>
                <a:ea typeface="MS Mincho" panose="02020609040205080304" pitchFamily="49" charset="-128"/>
                <a:cs typeface="Times New Roman" panose="02020603050405020304" pitchFamily="18" charset="0"/>
              </a:rPr>
              <a:t>Psychology of Violence.</a:t>
            </a:r>
            <a:r>
              <a:rPr lang="en-US" dirty="0">
                <a:effectLst/>
                <a:latin typeface="Times New Roman" panose="02020603050405020304" pitchFamily="18" charset="0"/>
                <a:ea typeface="MS Mincho" panose="02020609040205080304" pitchFamily="49" charset="-128"/>
                <a:cs typeface="Times New Roman" panose="02020603050405020304" pitchFamily="18" charset="0"/>
              </a:rPr>
              <a:t> Advance online publication. </a:t>
            </a:r>
            <a:r>
              <a:rPr lang="en-US" u="sng" dirty="0">
                <a:effectLst/>
                <a:latin typeface="Times New Roman" panose="02020603050405020304" pitchFamily="18" charset="0"/>
                <a:ea typeface="MS Mincho" panose="02020609040205080304" pitchFamily="49" charset="-128"/>
                <a:cs typeface="Times New Roman" panose="02020603050405020304" pitchFamily="18" charset="0"/>
                <a:hlinkClick r:id="rId10">
                  <a:extLst>
                    <a:ext uri="{A12FA001-AC4F-418D-AE19-62706E023703}">
                      <ahyp:hlinkClr xmlns:ahyp="http://schemas.microsoft.com/office/drawing/2018/hyperlinkcolor" val="tx"/>
                    </a:ext>
                  </a:extLst>
                </a:hlinkClick>
              </a:rPr>
              <a:t>http://dx.doi.org/10.1037/a0038115</a:t>
            </a:r>
            <a:r>
              <a:rPr lang="en-US" dirty="0">
                <a:effectLst/>
                <a:latin typeface="Times New Roman" panose="02020603050405020304" pitchFamily="18" charset="0"/>
                <a:ea typeface="MS Mincho" panose="02020609040205080304" pitchFamily="49" charset="-128"/>
                <a:cs typeface="Times New Roman" panose="02020603050405020304" pitchFamily="18" charset="0"/>
              </a:rPr>
              <a:t> </a:t>
            </a:r>
          </a:p>
          <a:p>
            <a:pPr marL="0" indent="0">
              <a:lnSpc>
                <a:spcPct val="200000"/>
              </a:lnSpc>
              <a:spcBef>
                <a:spcPts val="0"/>
              </a:spcBef>
              <a:buNone/>
            </a:pPr>
            <a:r>
              <a:rPr lang="en-US" dirty="0" err="1">
                <a:effectLst/>
                <a:latin typeface="Times New Roman" panose="02020603050405020304" pitchFamily="18" charset="0"/>
                <a:ea typeface="MS Mincho" panose="02020609040205080304" pitchFamily="49" charset="-128"/>
                <a:cs typeface="Times New Roman" panose="02020603050405020304" pitchFamily="18" charset="0"/>
              </a:rPr>
              <a:t>Tabi</a:t>
            </a:r>
            <a:r>
              <a:rPr lang="en-US" dirty="0">
                <a:effectLst/>
                <a:latin typeface="Times New Roman" panose="02020603050405020304" pitchFamily="18" charset="0"/>
                <a:ea typeface="MS Mincho" panose="02020609040205080304" pitchFamily="49" charset="-128"/>
                <a:cs typeface="Times New Roman" panose="02020603050405020304" pitchFamily="18" charset="0"/>
              </a:rPr>
              <a:t> M. M. (2002). Community perspective on a model to reduce teenage pregnancy. </a:t>
            </a:r>
            <a:r>
              <a:rPr lang="en-US" i="1" dirty="0">
                <a:effectLst/>
                <a:latin typeface="Times New Roman" panose="02020603050405020304" pitchFamily="18" charset="0"/>
                <a:ea typeface="MS Mincho" panose="02020609040205080304" pitchFamily="49" charset="-128"/>
                <a:cs typeface="Times New Roman" panose="02020603050405020304" pitchFamily="18" charset="0"/>
              </a:rPr>
              <a:t>Journal of Advanced Nursing, 40</a:t>
            </a:r>
            <a:r>
              <a:rPr lang="en-US" dirty="0">
                <a:effectLst/>
                <a:latin typeface="Times New Roman" panose="02020603050405020304" pitchFamily="18" charset="0"/>
                <a:ea typeface="MS Mincho" panose="02020609040205080304" pitchFamily="49" charset="-128"/>
                <a:cs typeface="Times New Roman" panose="02020603050405020304" pitchFamily="18" charset="0"/>
              </a:rPr>
              <a:t>(3), 275–284</a:t>
            </a:r>
          </a:p>
          <a:p>
            <a:pPr marL="0" marR="0" indent="0">
              <a:lnSpc>
                <a:spcPct val="200000"/>
              </a:lnSpc>
              <a:spcBef>
                <a:spcPts val="0"/>
              </a:spcBef>
              <a:spcAft>
                <a:spcPts val="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Drugabuse.org (2012). The NIDA quick screen. Retrieved from </a:t>
            </a:r>
            <a:r>
              <a:rPr lang="en-US" dirty="0">
                <a:effectLst/>
                <a:latin typeface="Times New Roman" panose="02020603050405020304" pitchFamily="18" charset="0"/>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https://www.drugabuse.gov/publications/resource-guide-screening-drug-use-in-general-medical-settings/nida-quick-screen</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200000"/>
              </a:lnSpc>
              <a:spcBef>
                <a:spcPts val="0"/>
              </a:spcBef>
              <a:spcAft>
                <a:spcPts val="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Massachusetts Department of Public Health Bureau of Substance Abuse Services (2009). Adolescent Screening, Brief Intervention, and Referral to Treatment for Alcohol and Other Drug Use Using the CRAFFT Screening Tool. Retrieved from </a:t>
            </a:r>
            <a:r>
              <a:rPr lang="en-US" dirty="0">
                <a:effectLst/>
                <a:latin typeface="Times New Roman" panose="02020603050405020304" pitchFamily="18" charset="0"/>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https://www.integration.samhsa.gov/clinical-practice/sbirt/adolescent_screening,_brieft_intervention_and_referral_to_treatment_for_alcohol.pdf</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200000"/>
              </a:lnSpc>
              <a:spcBef>
                <a:spcPts val="0"/>
              </a:spcBef>
              <a:spcAft>
                <a:spcPts val="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Substance Abuse and Mental Health Services Administration (SAMHSA) (2020). SBIRT: Screening. Retrieved from </a:t>
            </a:r>
            <a:r>
              <a:rPr lang="en-US" dirty="0">
                <a:effectLst/>
                <a:latin typeface="Times New Roman" panose="02020603050405020304" pitchFamily="18" charset="0"/>
                <a:ea typeface="Calibri" panose="020F050202020403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https://www.integration.samhsa.gov/clinical-practice/sbirt/screening#brief%20initial%20screens</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200000"/>
              </a:lnSpc>
              <a:spcBef>
                <a:spcPts val="0"/>
              </a:spcBef>
              <a:spcAft>
                <a:spcPts val="0"/>
              </a:spcAft>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Substance Abuse and Mental Health Services Administration (SAMHSA) (2015). A Guide to GPRA Data Collection Using Trauma Informed Interviewing Skills. Retrieved from </a:t>
            </a:r>
            <a:r>
              <a:rPr lang="en-US" dirty="0">
                <a:effectLst/>
                <a:latin typeface="Times New Roman" panose="02020603050405020304" pitchFamily="18" charset="0"/>
                <a:ea typeface="Calibri" panose="020F0502020204030204" pitchFamily="34" charset="0"/>
                <a:cs typeface="Times New Roman" panose="02020603050405020304" pitchFamily="18" charset="0"/>
                <a:hlinkClick r:id="rId14">
                  <a:extLst>
                    <a:ext uri="{A12FA001-AC4F-418D-AE19-62706E023703}">
                      <ahyp:hlinkClr xmlns:ahyp="http://schemas.microsoft.com/office/drawing/2018/hyperlinkcolor" val="tx"/>
                    </a:ext>
                  </a:extLst>
                </a:hlinkClick>
              </a:rPr>
              <a:t>https://www.integration.samhsa.gov/about-us/Trauma-InformedInterviewingManual-508.pdf</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200000"/>
              </a:lnSpc>
              <a:spcBef>
                <a:spcPts val="0"/>
              </a:spcBef>
              <a:buNone/>
            </a:pP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42739753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racias Vector text in Spanish Thank you. Lettering calligraphy ...">
            <a:extLst>
              <a:ext uri="{FF2B5EF4-FFF2-40B4-BE49-F238E27FC236}">
                <a16:creationId xmlns:a16="http://schemas.microsoft.com/office/drawing/2014/main" id="{70C7C121-380E-4520-83F2-A1955ED54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972" y="854448"/>
            <a:ext cx="6944287" cy="457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389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DBAA07-4F3D-4685-90FA-76691F91BFB0}"/>
              </a:ext>
            </a:extLst>
          </p:cNvPr>
          <p:cNvSpPr>
            <a:spLocks noGrp="1"/>
          </p:cNvSpPr>
          <p:nvPr>
            <p:ph idx="1"/>
          </p:nvPr>
        </p:nvSpPr>
        <p:spPr>
          <a:xfrm>
            <a:off x="1451579" y="2015732"/>
            <a:ext cx="9809979" cy="3891773"/>
          </a:xfrm>
        </p:spPr>
        <p:txBody>
          <a:bodyPr>
            <a:normAutofit lnSpcReduction="10000"/>
          </a:bodyPr>
          <a:lstStyle/>
          <a:p>
            <a:r>
              <a:rPr lang="es-HN" sz="3200" dirty="0">
                <a:latin typeface="Aparajita" panose="02020603050405020304" pitchFamily="18" charset="0"/>
                <a:cs typeface="Aparajita" panose="02020603050405020304" pitchFamily="18" charset="0"/>
              </a:rPr>
              <a:t>Estos problemas de salud mental causan:</a:t>
            </a:r>
          </a:p>
          <a:p>
            <a:pPr lvl="1"/>
            <a:r>
              <a:rPr lang="es-HN" sz="2800" dirty="0">
                <a:latin typeface="Aparajita" panose="02020603050405020304" pitchFamily="18" charset="0"/>
                <a:cs typeface="Aparajita" panose="02020603050405020304" pitchFamily="18" charset="0"/>
              </a:rPr>
              <a:t>Uso de alcohol y/o drogas a temprana edad</a:t>
            </a:r>
          </a:p>
          <a:p>
            <a:pPr lvl="1"/>
            <a:r>
              <a:rPr lang="es-HN" sz="2800" dirty="0">
                <a:latin typeface="Aparajita" panose="02020603050405020304" pitchFamily="18" charset="0"/>
                <a:cs typeface="Aparajita" panose="02020603050405020304" pitchFamily="18" charset="0"/>
              </a:rPr>
              <a:t>Bajo rendimiento escolar y/o salir de sus estudios</a:t>
            </a:r>
          </a:p>
          <a:p>
            <a:pPr lvl="1"/>
            <a:r>
              <a:rPr lang="es-HN" sz="2800" dirty="0">
                <a:latin typeface="Aparajita" panose="02020603050405020304" pitchFamily="18" charset="0"/>
                <a:cs typeface="Aparajita" panose="02020603050405020304" pitchFamily="18" charset="0"/>
              </a:rPr>
              <a:t>Poco interés en actividades recreacionales </a:t>
            </a:r>
          </a:p>
          <a:p>
            <a:pPr lvl="1"/>
            <a:r>
              <a:rPr lang="es-HN" sz="2800" dirty="0">
                <a:latin typeface="Aparajita" panose="02020603050405020304" pitchFamily="18" charset="0"/>
                <a:cs typeface="Aparajita" panose="02020603050405020304" pitchFamily="18" charset="0"/>
              </a:rPr>
              <a:t>Susceptibles a influencias negativas –inicio en maras</a:t>
            </a:r>
          </a:p>
          <a:p>
            <a:pPr lvl="1"/>
            <a:r>
              <a:rPr lang="es-HN" sz="2800" dirty="0">
                <a:latin typeface="Aparajita" panose="02020603050405020304" pitchFamily="18" charset="0"/>
                <a:cs typeface="Aparajita" panose="02020603050405020304" pitchFamily="18" charset="0"/>
              </a:rPr>
              <a:t>Actividad sexual temprana</a:t>
            </a:r>
          </a:p>
          <a:p>
            <a:pPr lvl="1"/>
            <a:r>
              <a:rPr lang="es-HN" sz="2800" dirty="0">
                <a:latin typeface="Aparajita" panose="02020603050405020304" pitchFamily="18" charset="0"/>
                <a:cs typeface="Aparajita" panose="02020603050405020304" pitchFamily="18" charset="0"/>
              </a:rPr>
              <a:t>Actividad criminal</a:t>
            </a:r>
          </a:p>
          <a:p>
            <a:endParaRPr lang="en-US" dirty="0"/>
          </a:p>
        </p:txBody>
      </p:sp>
      <p:sp>
        <p:nvSpPr>
          <p:cNvPr id="4" name="TextBox 3">
            <a:extLst>
              <a:ext uri="{FF2B5EF4-FFF2-40B4-BE49-F238E27FC236}">
                <a16:creationId xmlns:a16="http://schemas.microsoft.com/office/drawing/2014/main" id="{10BE75AB-25DF-4E23-B207-16AD00166480}"/>
              </a:ext>
            </a:extLst>
          </p:cNvPr>
          <p:cNvSpPr txBox="1"/>
          <p:nvPr/>
        </p:nvSpPr>
        <p:spPr>
          <a:xfrm>
            <a:off x="7624119" y="6211669"/>
            <a:ext cx="4567881" cy="646331"/>
          </a:xfrm>
          <a:prstGeom prst="rect">
            <a:avLst/>
          </a:prstGeom>
          <a:noFill/>
        </p:spPr>
        <p:txBody>
          <a:bodyPr wrap="square" rtlCol="0">
            <a:spAutoFit/>
          </a:bodyPr>
          <a:lstStyle/>
          <a:p>
            <a:r>
              <a:rPr lang="en-US" sz="1800" b="1" dirty="0">
                <a:effectLst/>
                <a:latin typeface="Aparajita" panose="02020603050405020304" pitchFamily="18" charset="0"/>
                <a:ea typeface="MS Mincho" panose="02020609040205080304" pitchFamily="49" charset="-128"/>
                <a:cs typeface="Aparajita" panose="02020603050405020304" pitchFamily="18" charset="0"/>
              </a:rPr>
              <a:t>(</a:t>
            </a:r>
            <a:r>
              <a:rPr lang="en-US" sz="1600" b="1" dirty="0">
                <a:latin typeface="Times New Roman" panose="02020603050405020304" pitchFamily="18" charset="0"/>
                <a:cs typeface="Times New Roman" panose="02020603050405020304" pitchFamily="18" charset="0"/>
              </a:rPr>
              <a:t>APA, 2013; Drgufree.org, 2020; </a:t>
            </a:r>
            <a:r>
              <a:rPr lang="en-US" sz="1800" b="1" dirty="0" err="1">
                <a:effectLst/>
                <a:latin typeface="Aparajita" panose="02020603050405020304" pitchFamily="18" charset="0"/>
                <a:ea typeface="MS Mincho" panose="02020609040205080304" pitchFamily="49" charset="-128"/>
                <a:cs typeface="Aparajita" panose="02020603050405020304" pitchFamily="18" charset="0"/>
              </a:rPr>
              <a:t>Tabi</a:t>
            </a:r>
            <a:r>
              <a:rPr lang="en-US" sz="1800" b="1" dirty="0">
                <a:effectLst/>
                <a:latin typeface="Aparajita" panose="02020603050405020304" pitchFamily="18" charset="0"/>
                <a:ea typeface="MS Mincho" panose="02020609040205080304" pitchFamily="49" charset="-128"/>
                <a:cs typeface="Aparajita" panose="02020603050405020304" pitchFamily="18" charset="0"/>
              </a:rPr>
              <a:t>, 2002; McDonald, </a:t>
            </a:r>
            <a:r>
              <a:rPr lang="en-US" sz="1800" b="1" dirty="0" err="1">
                <a:effectLst/>
                <a:latin typeface="Aparajita" panose="02020603050405020304" pitchFamily="18" charset="0"/>
                <a:ea typeface="MS Mincho" panose="02020609040205080304" pitchFamily="49" charset="-128"/>
                <a:cs typeface="Aparajita" panose="02020603050405020304" pitchFamily="18" charset="0"/>
              </a:rPr>
              <a:t>Suellentrop</a:t>
            </a:r>
            <a:r>
              <a:rPr lang="en-US" sz="1800" b="1" dirty="0">
                <a:effectLst/>
                <a:latin typeface="Aparajita" panose="02020603050405020304" pitchFamily="18" charset="0"/>
                <a:ea typeface="MS Mincho" panose="02020609040205080304" pitchFamily="49" charset="-128"/>
                <a:cs typeface="Aparajita" panose="02020603050405020304" pitchFamily="18" charset="0"/>
              </a:rPr>
              <a:t> &amp; </a:t>
            </a:r>
            <a:r>
              <a:rPr lang="en-US" sz="1800" b="1" dirty="0" err="1">
                <a:effectLst/>
                <a:latin typeface="Aparajita" panose="02020603050405020304" pitchFamily="18" charset="0"/>
                <a:ea typeface="MS Mincho" panose="02020609040205080304" pitchFamily="49" charset="-128"/>
                <a:cs typeface="Aparajita" panose="02020603050405020304" pitchFamily="18" charset="0"/>
              </a:rPr>
              <a:t>Paulozzi</a:t>
            </a:r>
            <a:r>
              <a:rPr lang="en-US" sz="1800" b="1" dirty="0">
                <a:effectLst/>
                <a:latin typeface="Aparajita" panose="02020603050405020304" pitchFamily="18" charset="0"/>
                <a:ea typeface="MS Mincho" panose="02020609040205080304" pitchFamily="49" charset="-128"/>
                <a:cs typeface="Aparajita" panose="02020603050405020304" pitchFamily="18" charset="0"/>
              </a:rPr>
              <a:t>, 2008; Rand, 2010)</a:t>
            </a:r>
            <a:endParaRPr lang="en-US" b="1" dirty="0">
              <a:latin typeface="Aparajita" panose="02020603050405020304" pitchFamily="18" charset="0"/>
              <a:cs typeface="Aparajita" panose="02020603050405020304" pitchFamily="18" charset="0"/>
            </a:endParaRPr>
          </a:p>
        </p:txBody>
      </p:sp>
      <p:sp>
        <p:nvSpPr>
          <p:cNvPr id="7" name="Title 1">
            <a:extLst>
              <a:ext uri="{FF2B5EF4-FFF2-40B4-BE49-F238E27FC236}">
                <a16:creationId xmlns:a16="http://schemas.microsoft.com/office/drawing/2014/main" id="{2EAE1F42-6494-42AF-99B1-A7076DED19EC}"/>
              </a:ext>
            </a:extLst>
          </p:cNvPr>
          <p:cNvSpPr>
            <a:spLocks noGrp="1"/>
          </p:cNvSpPr>
          <p:nvPr>
            <p:ph type="title"/>
          </p:nvPr>
        </p:nvSpPr>
        <p:spPr>
          <a:xfrm>
            <a:off x="1451579" y="392851"/>
            <a:ext cx="9521221" cy="1460904"/>
          </a:xfrm>
        </p:spPr>
        <p:txBody>
          <a:bodyPr>
            <a:normAutofit/>
          </a:bodyPr>
          <a:lstStyle/>
          <a:p>
            <a:pPr algn="ctr"/>
            <a:r>
              <a:rPr lang="es-HN" sz="3600" b="1" dirty="0">
                <a:latin typeface="Times New Roman" panose="02020603050405020304" pitchFamily="18" charset="0"/>
                <a:cs typeface="Times New Roman" panose="02020603050405020304" pitchFamily="18" charset="0"/>
              </a:rPr>
              <a:t>El uso temprano de Drogas en adolescentes –factores de riesgo</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451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6C89E-70ED-4694-99F7-FC9551C43E95}"/>
              </a:ext>
            </a:extLst>
          </p:cNvPr>
          <p:cNvSpPr>
            <a:spLocks noGrp="1"/>
          </p:cNvSpPr>
          <p:nvPr>
            <p:ph type="title"/>
          </p:nvPr>
        </p:nvSpPr>
        <p:spPr>
          <a:xfrm>
            <a:off x="1112270" y="289932"/>
            <a:ext cx="9994345" cy="1514156"/>
          </a:xfrm>
        </p:spPr>
        <p:txBody>
          <a:bodyPr>
            <a:normAutofit/>
          </a:bodyPr>
          <a:lstStyle/>
          <a:p>
            <a:pPr algn="ctr"/>
            <a:r>
              <a:rPr lang="en-US" sz="3600" dirty="0">
                <a:latin typeface="Times New Roman" panose="02020603050405020304" pitchFamily="18" charset="0"/>
                <a:cs typeface="Times New Roman" panose="02020603050405020304" pitchFamily="18" charset="0"/>
              </a:rPr>
              <a:t>El </a:t>
            </a:r>
            <a:r>
              <a:rPr lang="en-US" sz="3600" dirty="0" err="1">
                <a:latin typeface="Times New Roman" panose="02020603050405020304" pitchFamily="18" charset="0"/>
                <a:cs typeface="Times New Roman" panose="02020603050405020304" pitchFamily="18" charset="0"/>
              </a:rPr>
              <a:t>uso</a:t>
            </a:r>
            <a:r>
              <a:rPr lang="en-US" sz="3600" dirty="0">
                <a:latin typeface="Times New Roman" panose="02020603050405020304" pitchFamily="18" charset="0"/>
                <a:cs typeface="Times New Roman" panose="02020603050405020304" pitchFamily="18" charset="0"/>
              </a:rPr>
              <a:t> de </a:t>
            </a:r>
            <a:r>
              <a:rPr lang="en-US" sz="3600" dirty="0" err="1">
                <a:latin typeface="Times New Roman" panose="02020603050405020304" pitchFamily="18" charset="0"/>
                <a:cs typeface="Times New Roman" panose="02020603050405020304" pitchFamily="18" charset="0"/>
              </a:rPr>
              <a:t>drogras</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durante</a:t>
            </a:r>
            <a:r>
              <a:rPr lang="en-US" sz="3600" dirty="0">
                <a:latin typeface="Times New Roman" panose="02020603050405020304" pitchFamily="18" charset="0"/>
                <a:cs typeface="Times New Roman" panose="02020603050405020304" pitchFamily="18" charset="0"/>
              </a:rPr>
              <a:t> el Desarrollo  </a:t>
            </a:r>
          </a:p>
        </p:txBody>
      </p:sp>
      <p:sp>
        <p:nvSpPr>
          <p:cNvPr id="3" name="Content Placeholder 2">
            <a:extLst>
              <a:ext uri="{FF2B5EF4-FFF2-40B4-BE49-F238E27FC236}">
                <a16:creationId xmlns:a16="http://schemas.microsoft.com/office/drawing/2014/main" id="{F08C1E56-5099-4D42-817C-EA85CE050442}"/>
              </a:ext>
            </a:extLst>
          </p:cNvPr>
          <p:cNvSpPr>
            <a:spLocks noGrp="1"/>
          </p:cNvSpPr>
          <p:nvPr>
            <p:ph idx="1"/>
          </p:nvPr>
        </p:nvSpPr>
        <p:spPr>
          <a:xfrm>
            <a:off x="671892" y="2004581"/>
            <a:ext cx="10848216" cy="3805205"/>
          </a:xfrm>
        </p:spPr>
        <p:txBody>
          <a:bodyPr/>
          <a:lstStyle/>
          <a:p>
            <a:r>
              <a:rPr lang="es-HN" sz="2400" dirty="0">
                <a:latin typeface="Times New Roman" panose="02020603050405020304" pitchFamily="18" charset="0"/>
                <a:cs typeface="Times New Roman" panose="02020603050405020304" pitchFamily="18" charset="0"/>
              </a:rPr>
              <a:t>El uso de sustancias a temprana edad es un problema de salud publica a nivel global. </a:t>
            </a:r>
          </a:p>
          <a:p>
            <a:r>
              <a:rPr lang="es-HN" sz="2400" dirty="0">
                <a:latin typeface="Times New Roman" panose="02020603050405020304" pitchFamily="18" charset="0"/>
                <a:cs typeface="Times New Roman" panose="02020603050405020304" pitchFamily="18" charset="0"/>
              </a:rPr>
              <a:t>La adolescencia es una etapa de transición de la niñez a la adultez, una etapa vulnerable. </a:t>
            </a:r>
          </a:p>
          <a:p>
            <a:r>
              <a:rPr lang="es-HN" sz="2400" dirty="0">
                <a:latin typeface="Times New Roman" panose="02020603050405020304" pitchFamily="18" charset="0"/>
                <a:cs typeface="Times New Roman" panose="02020603050405020304" pitchFamily="18" charset="0"/>
              </a:rPr>
              <a:t>Daños  neurológicos por uso de sustancias durante el desarrollo son graves.</a:t>
            </a:r>
          </a:p>
          <a:p>
            <a:pPr lvl="1"/>
            <a:r>
              <a:rPr lang="es-HN" sz="2200" dirty="0">
                <a:latin typeface="Times New Roman" panose="02020603050405020304" pitchFamily="18" charset="0"/>
                <a:cs typeface="Times New Roman" panose="02020603050405020304" pitchFamily="18" charset="0"/>
              </a:rPr>
              <a:t>Interrumpen procesos de desarrollo normal (cognitivo / emocional). </a:t>
            </a:r>
          </a:p>
          <a:p>
            <a:pPr lvl="1"/>
            <a:r>
              <a:rPr lang="es-HN" sz="2200" dirty="0">
                <a:latin typeface="Times New Roman" panose="02020603050405020304" pitchFamily="18" charset="0"/>
                <a:cs typeface="Times New Roman" panose="02020603050405020304" pitchFamily="18" charset="0"/>
              </a:rPr>
              <a:t>Alteran procesos neurológicos (ejemplo; poda sináptica) </a:t>
            </a:r>
          </a:p>
          <a:p>
            <a:endParaRPr lang="es-HN" dirty="0"/>
          </a:p>
          <a:p>
            <a:endParaRPr lang="es-HN" dirty="0"/>
          </a:p>
        </p:txBody>
      </p:sp>
      <p:sp>
        <p:nvSpPr>
          <p:cNvPr id="4" name="TextBox 3">
            <a:extLst>
              <a:ext uri="{FF2B5EF4-FFF2-40B4-BE49-F238E27FC236}">
                <a16:creationId xmlns:a16="http://schemas.microsoft.com/office/drawing/2014/main" id="{F62ED378-61CE-4443-B66D-E75E02F5D00C}"/>
              </a:ext>
            </a:extLst>
          </p:cNvPr>
          <p:cNvSpPr txBox="1"/>
          <p:nvPr/>
        </p:nvSpPr>
        <p:spPr>
          <a:xfrm>
            <a:off x="7604277" y="6219697"/>
            <a:ext cx="4547288" cy="523220"/>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(Britanica.com, 2019; GlobalCitizen.com, 2020;</a:t>
            </a:r>
            <a:r>
              <a:rPr lang="en-US" sz="1400" dirty="0"/>
              <a:t> </a:t>
            </a:r>
            <a:r>
              <a:rPr lang="en-US" sz="1400" b="1" dirty="0">
                <a:latin typeface="Times New Roman" panose="02020603050405020304" pitchFamily="18" charset="0"/>
                <a:cs typeface="Times New Roman" panose="02020603050405020304" pitchFamily="18" charset="0"/>
              </a:rPr>
              <a:t>PLNDP, 2001, UNODC, 2018; WHO, 2001, WHO, 2014 )</a:t>
            </a:r>
          </a:p>
        </p:txBody>
      </p:sp>
    </p:spTree>
    <p:extLst>
      <p:ext uri="{BB962C8B-B14F-4D97-AF65-F5344CB8AC3E}">
        <p14:creationId xmlns:p14="http://schemas.microsoft.com/office/powerpoint/2010/main" val="380605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10953</Words>
  <Application>Microsoft Office PowerPoint</Application>
  <PresentationFormat>Widescreen</PresentationFormat>
  <Paragraphs>834</Paragraphs>
  <Slides>79</Slides>
  <Notes>61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Aparajita</vt:lpstr>
      <vt:lpstr>Arial</vt:lpstr>
      <vt:lpstr>Calibri</vt:lpstr>
      <vt:lpstr>Cambria</vt:lpstr>
      <vt:lpstr>Rockwell</vt:lpstr>
      <vt:lpstr>Times New Roman</vt:lpstr>
      <vt:lpstr>Wingdings</vt:lpstr>
      <vt:lpstr>Gallery</vt:lpstr>
      <vt:lpstr>Intervenciones practicas con niños, niñas y adolescentes en situación de riesgo. </vt:lpstr>
      <vt:lpstr>Objetivos de aprendizaje </vt:lpstr>
      <vt:lpstr>Objetivos de aprendizaje </vt:lpstr>
      <vt:lpstr>La relación entre pobreza y violencia</vt:lpstr>
      <vt:lpstr>La relación entre pobreza y violencia</vt:lpstr>
      <vt:lpstr>El uso temprano de Drogas en adolescentes –factores de riesgo</vt:lpstr>
      <vt:lpstr>El uso temprano de Drogas en adolescentes –factores de riesgo</vt:lpstr>
      <vt:lpstr>El uso temprano de Drogas en adolescentes –factores de riesgo</vt:lpstr>
      <vt:lpstr>El uso de drogras durante el Desarrollo  </vt:lpstr>
      <vt:lpstr>Trauma</vt:lpstr>
      <vt:lpstr>ORGANIZACIÓN MUNDIAL DE LA SALUD ENCUESTA MUNDIAL DE LA SALUD MENTAL</vt:lpstr>
      <vt:lpstr>PowerPoint Presentation</vt:lpstr>
      <vt:lpstr>TRAUMA Y ADICCIONES</vt:lpstr>
      <vt:lpstr>LA RESPUESTA DEL CEREBRO AL TRAUMA</vt:lpstr>
      <vt:lpstr>PowerPoint Presentation</vt:lpstr>
      <vt:lpstr>TRASTORNOS DE ESTRÉS</vt:lpstr>
      <vt:lpstr>Trastorno de adaptación</vt:lpstr>
      <vt:lpstr>Trastorno de estrés postraumático</vt:lpstr>
      <vt:lpstr>TRASTORNO COMPLEJO DE ESTRÉS PostTRAUMÁTICO (TCEPT)</vt:lpstr>
      <vt:lpstr>Métodos para proveer servicios </vt:lpstr>
      <vt:lpstr>Intervenciones practicas</vt:lpstr>
      <vt:lpstr>ENTREVISTA INFORMADA del TRAUMA</vt:lpstr>
      <vt:lpstr>GESTIÓN DE CRISIS DURANTE LAS EVALUACIONES Y EVALUACIONES</vt:lpstr>
      <vt:lpstr>PowerPoint Presentation</vt:lpstr>
      <vt:lpstr>Lista de Síntomas Pediátricos (Pediatric Symptom Checklist- PSC-17)</vt:lpstr>
      <vt:lpstr>PowerPoint Presentation</vt:lpstr>
      <vt:lpstr>AUTO-REPORTE PARA DESÓRDENES RELACIONADOS CON LA ANSIEDAD EN LA INFANCIA</vt:lpstr>
      <vt:lpstr>evaluacion del Instituto Nacional sobre Abuso de Drogas (NIDA)</vt:lpstr>
      <vt:lpstr>Herramienta de detección CRAFFT</vt:lpstr>
      <vt:lpstr>Preguntas &amp; observaciones </vt:lpstr>
      <vt:lpstr>MODELo WRAP AROUND (asistencia integral) </vt:lpstr>
      <vt:lpstr>Principios del MODELo WRAP AROUND</vt:lpstr>
      <vt:lpstr>Fase uno: Compromiso y preparacion del equipo</vt:lpstr>
      <vt:lpstr>Fase dos: desarrolo del plan inicial</vt:lpstr>
      <vt:lpstr>Fase tres: implementación del plan</vt:lpstr>
      <vt:lpstr>Fase tres: implementación del plan</vt:lpstr>
      <vt:lpstr>Fase cuatro: transición</vt:lpstr>
      <vt:lpstr>Intervenciones individuales</vt:lpstr>
      <vt:lpstr>Factores basados en la investigación que promueven el bienestar y el desarrollo de los jóvenes.</vt:lpstr>
      <vt:lpstr>resiliencia juvenil</vt:lpstr>
      <vt:lpstr>Conexiones sociales</vt:lpstr>
      <vt:lpstr>CONOCIMIENTO DE SU DESARROLLO </vt:lpstr>
      <vt:lpstr>Apoyo concreto en tiempos de alto estres</vt:lpstr>
      <vt:lpstr>COMPETENCIA EMOCIONAL COGNITIVA Y SOCIAL</vt:lpstr>
      <vt:lpstr>Herramienta: Genograma</vt:lpstr>
      <vt:lpstr>Genograma como herramienta practica</vt:lpstr>
      <vt:lpstr>COMO CREAR UN GENOGRAMA</vt:lpstr>
      <vt:lpstr>PowerPoint Presentation</vt:lpstr>
      <vt:lpstr>PowerPoint Presentation</vt:lpstr>
      <vt:lpstr>PowerPoint Presentation</vt:lpstr>
      <vt:lpstr>PowerPoint Presentation</vt:lpstr>
      <vt:lpstr>PowerPoint Presentation</vt:lpstr>
      <vt:lpstr>PRACTIQUEMOS </vt:lpstr>
      <vt:lpstr>TERAPIA COGNITIVA CONDUCTUAL FOCALIZADA EN TRAUMA (tcc-ft)</vt:lpstr>
      <vt:lpstr>TERAPIA COGNITIVA CONDUCTUAL FOCALIZADA EN TRAUMA (tcc-ft)</vt:lpstr>
      <vt:lpstr>PowerPoint Presentation</vt:lpstr>
      <vt:lpstr>PowerPoint Presentation</vt:lpstr>
      <vt:lpstr>TERAPIA COGNITIVA CONDUCTUAL FOCALIZADA EN TRAUMA (tcc-ft)</vt:lpstr>
      <vt:lpstr>PowerPoint Presentation</vt:lpstr>
      <vt:lpstr>PowerPoint Presentation</vt:lpstr>
      <vt:lpstr>TERAPIA COGNITIVA CONDUCTUAL FOCALIZADA EN TRAUMA (tcc-ft)</vt:lpstr>
      <vt:lpstr>PowerPoint Presentation</vt:lpstr>
      <vt:lpstr>TERAPIA COGNITIVA CONDUCTUAL FOCALIZADA EN TRAUMA (tcc-ft)</vt:lpstr>
      <vt:lpstr>TERAPIA COGNITIVA CONDUCTUAL FOCALIZADA EN TRAUMA (tcc-ft)</vt:lpstr>
      <vt:lpstr>PowerPoint Presentation</vt:lpstr>
      <vt:lpstr>TERAPIA COGNITIVA CONDUCTUAL FOCALIZADA EN TRAUMA (tcc-ft)</vt:lpstr>
      <vt:lpstr>PowerPoint Presentation</vt:lpstr>
      <vt:lpstr>TERAPIA COGNITIVA CONDUCTUAL FOCALIZADA EN TRAUMA (tcc-ft)</vt:lpstr>
      <vt:lpstr>PowerPoint Presentation</vt:lpstr>
      <vt:lpstr>TERAPIA COGNITIVA CONDUCTUAL FOCALIZADA EN TRAUMA (tcc-ft)</vt:lpstr>
      <vt:lpstr>PowerPoint Presentation</vt:lpstr>
      <vt:lpstr>TERAPIA COGNITIVA CONDUCTUAL FOCALIZADA EN TRAUMA (tcc-ft)</vt:lpstr>
      <vt:lpstr>PowerPoint Presentation</vt:lpstr>
      <vt:lpstr>TERAPIA COGNITIVA CONDUCTUAL FOCALIZADA EN TRAUMA (tcc-ft)</vt:lpstr>
      <vt:lpstr>TERAPIA COGNITIVA CONDUCTUAL FOCALIZADA EN TRAUMA (tcc-ft)</vt:lpstr>
      <vt:lpstr>PowerPoint Presentation</vt:lpstr>
      <vt:lpstr>Recursos Web</vt:lpstr>
      <vt:lpstr>Referencias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Intervenciones practicas con niños, niñas y adolescentes en situación de riesgo. </dc:title>
  <dc:creator>Ana Sierra</dc:creator>
  <cp:lastModifiedBy>Ana Sierra</cp:lastModifiedBy>
  <cp:revision>8</cp:revision>
  <dcterms:created xsi:type="dcterms:W3CDTF">2020-07-15T12:49:01Z</dcterms:created>
  <dcterms:modified xsi:type="dcterms:W3CDTF">2020-11-01T22:44:37Z</dcterms:modified>
</cp:coreProperties>
</file>