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86" r:id="rId3"/>
    <p:sldId id="285" r:id="rId4"/>
    <p:sldId id="287" r:id="rId5"/>
    <p:sldId id="258" r:id="rId6"/>
    <p:sldId id="259" r:id="rId7"/>
    <p:sldId id="269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45C4F"/>
    <a:srgbClr val="6E152E"/>
    <a:srgbClr val="691B31"/>
    <a:srgbClr val="BC945A"/>
    <a:srgbClr val="DEC9A2"/>
    <a:srgbClr val="A4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/>
    <p:restoredTop sz="84934" autoAdjust="0"/>
  </p:normalViewPr>
  <p:slideViewPr>
    <p:cSldViewPr snapToGrid="0" snapToObjects="1">
      <p:cViewPr>
        <p:scale>
          <a:sx n="100" d="100"/>
          <a:sy n="100" d="100"/>
        </p:scale>
        <p:origin x="144" y="-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7F71-42F0-4716-B679-F737C955B51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0CB2CF0-EBDE-462C-82FA-411B748AF4F9}">
      <dgm:prSet phldrT="[Texto]" custT="1"/>
      <dgm:spPr>
        <a:solidFill>
          <a:srgbClr val="BC945A"/>
        </a:solidFill>
      </dgm:spPr>
      <dgm:t>
        <a:bodyPr/>
        <a:lstStyle/>
        <a:p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1. Visitas de Supervisión y Seguimiento a Establecimientos Especializados en Adicciones</a:t>
          </a:r>
          <a:r>
            <a:rPr lang="es-MX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7E897B0A-FF19-4130-8A9C-66B7197168A3}" type="parTrans" cxnId="{FCDC54DB-0731-4DEC-B654-E57CB60426B5}">
      <dgm:prSet/>
      <dgm:spPr/>
      <dgm:t>
        <a:bodyPr/>
        <a:lstStyle/>
        <a:p>
          <a:endParaRPr lang="es-MX"/>
        </a:p>
      </dgm:t>
    </dgm:pt>
    <dgm:pt modelId="{986EA4C8-38DC-496F-A42D-C79BDC9E86BF}" type="sibTrans" cxnId="{FCDC54DB-0731-4DEC-B654-E57CB60426B5}">
      <dgm:prSet/>
      <dgm:spPr/>
      <dgm:t>
        <a:bodyPr/>
        <a:lstStyle/>
        <a:p>
          <a:endParaRPr lang="es-MX"/>
        </a:p>
      </dgm:t>
    </dgm:pt>
    <dgm:pt modelId="{639C100E-10CD-4D58-B7F0-8DFB1FA310C4}">
      <dgm:prSet phldrT="[Texto]" custT="1"/>
      <dgm:spPr/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Realizada por los responsables de establecimientos de la CECA</a:t>
          </a:r>
        </a:p>
      </dgm:t>
    </dgm:pt>
    <dgm:pt modelId="{81C5F58C-FBD5-4D8D-B050-A434A426E10A}" type="parTrans" cxnId="{8B61845F-38F7-4A60-B75D-EF9678A7563C}">
      <dgm:prSet/>
      <dgm:spPr/>
      <dgm:t>
        <a:bodyPr/>
        <a:lstStyle/>
        <a:p>
          <a:endParaRPr lang="es-MX"/>
        </a:p>
      </dgm:t>
    </dgm:pt>
    <dgm:pt modelId="{2BE1FC79-D0B9-4AAB-9EF4-16DAB5024929}" type="sibTrans" cxnId="{8B61845F-38F7-4A60-B75D-EF9678A7563C}">
      <dgm:prSet/>
      <dgm:spPr/>
      <dgm:t>
        <a:bodyPr/>
        <a:lstStyle/>
        <a:p>
          <a:endParaRPr lang="es-MX"/>
        </a:p>
      </dgm:t>
    </dgm:pt>
    <dgm:pt modelId="{BEAF8613-CB87-4B86-96C3-DF11FD3D0E26}">
      <dgm:prSet phldrT="[Texto]" custT="1"/>
      <dgm:spPr/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Notificación mensual de las visitas hechas por la CECA a la CONADIC</a:t>
          </a:r>
        </a:p>
      </dgm:t>
    </dgm:pt>
    <dgm:pt modelId="{FBD6C716-4A7D-4642-A1D4-28DE7072873F}" type="parTrans" cxnId="{22A4C8B5-A325-486D-900C-CE4A3CF7DDA1}">
      <dgm:prSet/>
      <dgm:spPr/>
      <dgm:t>
        <a:bodyPr/>
        <a:lstStyle/>
        <a:p>
          <a:endParaRPr lang="es-MX"/>
        </a:p>
      </dgm:t>
    </dgm:pt>
    <dgm:pt modelId="{B8FE8AD3-0984-44C1-904A-42920B2DF0CA}" type="sibTrans" cxnId="{22A4C8B5-A325-486D-900C-CE4A3CF7DDA1}">
      <dgm:prSet/>
      <dgm:spPr/>
      <dgm:t>
        <a:bodyPr/>
        <a:lstStyle/>
        <a:p>
          <a:endParaRPr lang="es-MX"/>
        </a:p>
      </dgm:t>
    </dgm:pt>
    <dgm:pt modelId="{4FDE6234-DEB4-45AE-BFBC-6393D80535D3}">
      <dgm:prSet phldrT="[Texto]" custT="1"/>
      <dgm:spPr>
        <a:solidFill>
          <a:srgbClr val="245C4F"/>
        </a:solidFill>
      </dgm:spPr>
      <dgm:t>
        <a:bodyPr/>
        <a:lstStyle/>
        <a:p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2. Análisis y registro de las Visitas de Supervisión y Seguimiento a Establecimientos Especializados en Adicciones.  </a:t>
          </a:r>
        </a:p>
      </dgm:t>
    </dgm:pt>
    <dgm:pt modelId="{D97C02FA-3875-4B44-BA69-7E7FD4E75DE4}" type="parTrans" cxnId="{667B8104-6B5B-4AF5-ADBD-6F904C1A5AE0}">
      <dgm:prSet/>
      <dgm:spPr/>
      <dgm:t>
        <a:bodyPr/>
        <a:lstStyle/>
        <a:p>
          <a:endParaRPr lang="es-MX"/>
        </a:p>
      </dgm:t>
    </dgm:pt>
    <dgm:pt modelId="{7213E9A4-1333-4B7F-9983-4401D1C37328}" type="sibTrans" cxnId="{667B8104-6B5B-4AF5-ADBD-6F904C1A5AE0}">
      <dgm:prSet/>
      <dgm:spPr/>
      <dgm:t>
        <a:bodyPr/>
        <a:lstStyle/>
        <a:p>
          <a:endParaRPr lang="es-MX"/>
        </a:p>
      </dgm:t>
    </dgm:pt>
    <dgm:pt modelId="{DD3AF0B9-72D5-4DF7-8CE6-8CE57AA5858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Procedimiento realizado por el personal de la Subdirección responsable.</a:t>
          </a:r>
        </a:p>
      </dgm:t>
    </dgm:pt>
    <dgm:pt modelId="{5BDB2D62-E5A6-462A-B93E-E39D711AD38F}" type="parTrans" cxnId="{651F5FEB-BFC6-42D1-8F8D-5512E2EDCE6B}">
      <dgm:prSet/>
      <dgm:spPr/>
      <dgm:t>
        <a:bodyPr/>
        <a:lstStyle/>
        <a:p>
          <a:endParaRPr lang="es-MX"/>
        </a:p>
      </dgm:t>
    </dgm:pt>
    <dgm:pt modelId="{4DF4DC9A-F463-47D3-BFFF-E5B8909FD7B3}" type="sibTrans" cxnId="{651F5FEB-BFC6-42D1-8F8D-5512E2EDCE6B}">
      <dgm:prSet/>
      <dgm:spPr/>
      <dgm:t>
        <a:bodyPr/>
        <a:lstStyle/>
        <a:p>
          <a:endParaRPr lang="es-MX"/>
        </a:p>
      </dgm:t>
    </dgm:pt>
    <dgm:pt modelId="{E198561F-6DD0-4852-9BBD-9CFF2DCF3AE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Verificación de los porcentajes obtenidos en cada área evaluada.</a:t>
          </a:r>
        </a:p>
      </dgm:t>
    </dgm:pt>
    <dgm:pt modelId="{A7ED9D06-AD66-4ECB-9E84-C914B63EE640}" type="parTrans" cxnId="{C8F7A89C-271B-4D8D-B3B3-1499368246FE}">
      <dgm:prSet/>
      <dgm:spPr/>
      <dgm:t>
        <a:bodyPr/>
        <a:lstStyle/>
        <a:p>
          <a:endParaRPr lang="es-MX"/>
        </a:p>
      </dgm:t>
    </dgm:pt>
    <dgm:pt modelId="{5CF3422E-DD7E-46FE-8742-EC5C9D79CC5D}" type="sibTrans" cxnId="{C8F7A89C-271B-4D8D-B3B3-1499368246FE}">
      <dgm:prSet/>
      <dgm:spPr/>
      <dgm:t>
        <a:bodyPr/>
        <a:lstStyle/>
        <a:p>
          <a:endParaRPr lang="es-MX"/>
        </a:p>
      </dgm:t>
    </dgm:pt>
    <dgm:pt modelId="{A78F02AC-25EE-46EF-9F6D-F74F9E3C2A31}">
      <dgm:prSet phldrT="[Texto]" custT="1"/>
      <dgm:spPr>
        <a:solidFill>
          <a:srgbClr val="691B31"/>
        </a:solidFill>
      </dgm:spPr>
      <dgm:t>
        <a:bodyPr/>
        <a:lstStyle/>
        <a:p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3. Postulación de los establecimientos candidatos a ser supervisados por la CONADIC</a:t>
          </a:r>
        </a:p>
      </dgm:t>
    </dgm:pt>
    <dgm:pt modelId="{31326A01-4BE1-4663-9C2C-625261819193}" type="parTrans" cxnId="{54CDE343-7B86-46E9-9D0E-746D930A13DB}">
      <dgm:prSet/>
      <dgm:spPr/>
      <dgm:t>
        <a:bodyPr/>
        <a:lstStyle/>
        <a:p>
          <a:endParaRPr lang="es-MX"/>
        </a:p>
      </dgm:t>
    </dgm:pt>
    <dgm:pt modelId="{7A4CC412-14CA-4407-A343-78AF1D45C46F}" type="sibTrans" cxnId="{54CDE343-7B86-46E9-9D0E-746D930A13DB}">
      <dgm:prSet/>
      <dgm:spPr/>
      <dgm:t>
        <a:bodyPr/>
        <a:lstStyle/>
        <a:p>
          <a:endParaRPr lang="es-MX"/>
        </a:p>
      </dgm:t>
    </dgm:pt>
    <dgm:pt modelId="{F6EC8BE1-6D95-4BC5-9554-5584E64C031D}">
      <dgm:prSet phldrT="[Texto]" custT="1"/>
      <dgm:spPr>
        <a:solidFill>
          <a:srgbClr val="DEC9A2">
            <a:alpha val="90000"/>
          </a:srgb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Propuesta de la CECA y envío de documentación.</a:t>
          </a:r>
        </a:p>
      </dgm:t>
    </dgm:pt>
    <dgm:pt modelId="{A52525D2-AD89-4CBF-B550-9173131627AD}" type="parTrans" cxnId="{35CC4CD7-9378-4A84-88F8-2A34E1BA964D}">
      <dgm:prSet/>
      <dgm:spPr/>
      <dgm:t>
        <a:bodyPr/>
        <a:lstStyle/>
        <a:p>
          <a:endParaRPr lang="es-MX"/>
        </a:p>
      </dgm:t>
    </dgm:pt>
    <dgm:pt modelId="{369C51B3-0BB9-4AD5-A381-C8D3D5F5C3FD}" type="sibTrans" cxnId="{35CC4CD7-9378-4A84-88F8-2A34E1BA964D}">
      <dgm:prSet/>
      <dgm:spPr/>
      <dgm:t>
        <a:bodyPr/>
        <a:lstStyle/>
        <a:p>
          <a:endParaRPr lang="es-MX"/>
        </a:p>
      </dgm:t>
    </dgm:pt>
    <dgm:pt modelId="{22C4EAF4-555A-4D24-9E49-C0B11845CF74}">
      <dgm:prSet phldrT="[Texto]" custT="1"/>
      <dgm:spPr>
        <a:solidFill>
          <a:srgbClr val="DEC9A2">
            <a:alpha val="90000"/>
          </a:srgb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Subdirección responsable: conformación del expediente, ya sea para Reconocimiento o Ratificación.</a:t>
          </a:r>
        </a:p>
      </dgm:t>
    </dgm:pt>
    <dgm:pt modelId="{BD12635C-8BC8-4D80-AA38-CDEA7539A5A9}" type="parTrans" cxnId="{12FDF995-D8EF-404D-965D-A77158869EBC}">
      <dgm:prSet/>
      <dgm:spPr/>
      <dgm:t>
        <a:bodyPr/>
        <a:lstStyle/>
        <a:p>
          <a:endParaRPr lang="es-MX"/>
        </a:p>
      </dgm:t>
    </dgm:pt>
    <dgm:pt modelId="{9915F1D9-C289-432C-9F72-B6818FAEE8A7}" type="sibTrans" cxnId="{12FDF995-D8EF-404D-965D-A77158869EBC}">
      <dgm:prSet/>
      <dgm:spPr/>
      <dgm:t>
        <a:bodyPr/>
        <a:lstStyle/>
        <a:p>
          <a:endParaRPr lang="es-MX"/>
        </a:p>
      </dgm:t>
    </dgm:pt>
    <dgm:pt modelId="{7974C4A1-2AAB-4B6C-A965-C9D5F9BAFA82}" type="pres">
      <dgm:prSet presAssocID="{37237F71-42F0-4716-B679-F737C955B510}" presName="Name0" presStyleCnt="0">
        <dgm:presLayoutVars>
          <dgm:dir/>
          <dgm:animLvl val="lvl"/>
          <dgm:resizeHandles val="exact"/>
        </dgm:presLayoutVars>
      </dgm:prSet>
      <dgm:spPr/>
    </dgm:pt>
    <dgm:pt modelId="{325B468B-31A3-4FE9-8E57-DA534B85FC39}" type="pres">
      <dgm:prSet presAssocID="{00CB2CF0-EBDE-462C-82FA-411B748AF4F9}" presName="composite" presStyleCnt="0"/>
      <dgm:spPr/>
    </dgm:pt>
    <dgm:pt modelId="{0A8CB665-65E1-413C-87F3-092BC359DD9A}" type="pres">
      <dgm:prSet presAssocID="{00CB2CF0-EBDE-462C-82FA-411B748AF4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9FE652-7657-4869-94F2-40223A10B34E}" type="pres">
      <dgm:prSet presAssocID="{00CB2CF0-EBDE-462C-82FA-411B748AF4F9}" presName="desTx" presStyleLbl="alignAccFollowNode1" presStyleIdx="0" presStyleCnt="3">
        <dgm:presLayoutVars>
          <dgm:bulletEnabled val="1"/>
        </dgm:presLayoutVars>
      </dgm:prSet>
      <dgm:spPr/>
    </dgm:pt>
    <dgm:pt modelId="{659CF966-6CE9-4397-BC37-CFD02079A9F4}" type="pres">
      <dgm:prSet presAssocID="{986EA4C8-38DC-496F-A42D-C79BDC9E86BF}" presName="space" presStyleCnt="0"/>
      <dgm:spPr/>
    </dgm:pt>
    <dgm:pt modelId="{A9E37548-A508-42D6-BD04-61FCBDB0DE01}" type="pres">
      <dgm:prSet presAssocID="{4FDE6234-DEB4-45AE-BFBC-6393D80535D3}" presName="composite" presStyleCnt="0"/>
      <dgm:spPr/>
    </dgm:pt>
    <dgm:pt modelId="{EE0D4317-F3F3-4ECA-BBD4-6750CD8EF2B9}" type="pres">
      <dgm:prSet presAssocID="{4FDE6234-DEB4-45AE-BFBC-6393D80535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C0B19DF-E34A-4912-A67C-F9E65CFC1B66}" type="pres">
      <dgm:prSet presAssocID="{4FDE6234-DEB4-45AE-BFBC-6393D80535D3}" presName="desTx" presStyleLbl="alignAccFollowNode1" presStyleIdx="1" presStyleCnt="3">
        <dgm:presLayoutVars>
          <dgm:bulletEnabled val="1"/>
        </dgm:presLayoutVars>
      </dgm:prSet>
      <dgm:spPr/>
    </dgm:pt>
    <dgm:pt modelId="{B8AEDDC3-8DE5-4BE9-B916-BC9BA7447309}" type="pres">
      <dgm:prSet presAssocID="{7213E9A4-1333-4B7F-9983-4401D1C37328}" presName="space" presStyleCnt="0"/>
      <dgm:spPr/>
    </dgm:pt>
    <dgm:pt modelId="{8B762DA3-28AB-4D6C-83D1-D54E60813B66}" type="pres">
      <dgm:prSet presAssocID="{A78F02AC-25EE-46EF-9F6D-F74F9E3C2A31}" presName="composite" presStyleCnt="0"/>
      <dgm:spPr/>
    </dgm:pt>
    <dgm:pt modelId="{93170E38-CA47-412D-BA48-A80F9B4997C9}" type="pres">
      <dgm:prSet presAssocID="{A78F02AC-25EE-46EF-9F6D-F74F9E3C2A31}" presName="parTx" presStyleLbl="alignNode1" presStyleIdx="2" presStyleCnt="3" custLinFactNeighborX="103">
        <dgm:presLayoutVars>
          <dgm:chMax val="0"/>
          <dgm:chPref val="0"/>
          <dgm:bulletEnabled val="1"/>
        </dgm:presLayoutVars>
      </dgm:prSet>
      <dgm:spPr/>
    </dgm:pt>
    <dgm:pt modelId="{3F424785-1BF7-49C1-AA47-1E08850990A0}" type="pres">
      <dgm:prSet presAssocID="{A78F02AC-25EE-46EF-9F6D-F74F9E3C2A3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67B8104-6B5B-4AF5-ADBD-6F904C1A5AE0}" srcId="{37237F71-42F0-4716-B679-F737C955B510}" destId="{4FDE6234-DEB4-45AE-BFBC-6393D80535D3}" srcOrd="1" destOrd="0" parTransId="{D97C02FA-3875-4B44-BA69-7E7FD4E75DE4}" sibTransId="{7213E9A4-1333-4B7F-9983-4401D1C37328}"/>
    <dgm:cxn modelId="{F1358E25-A1F1-400B-AD7C-C3E148E5A17B}" type="presOf" srcId="{DD3AF0B9-72D5-4DF7-8CE6-8CE57AA58580}" destId="{7C0B19DF-E34A-4912-A67C-F9E65CFC1B66}" srcOrd="0" destOrd="0" presId="urn:microsoft.com/office/officeart/2005/8/layout/hList1"/>
    <dgm:cxn modelId="{54CDE343-7B86-46E9-9D0E-746D930A13DB}" srcId="{37237F71-42F0-4716-B679-F737C955B510}" destId="{A78F02AC-25EE-46EF-9F6D-F74F9E3C2A31}" srcOrd="2" destOrd="0" parTransId="{31326A01-4BE1-4663-9C2C-625261819193}" sibTransId="{7A4CC412-14CA-4407-A343-78AF1D45C46F}"/>
    <dgm:cxn modelId="{8B61845F-38F7-4A60-B75D-EF9678A7563C}" srcId="{00CB2CF0-EBDE-462C-82FA-411B748AF4F9}" destId="{639C100E-10CD-4D58-B7F0-8DFB1FA310C4}" srcOrd="0" destOrd="0" parTransId="{81C5F58C-FBD5-4D8D-B050-A434A426E10A}" sibTransId="{2BE1FC79-D0B9-4AAB-9EF4-16DAB5024929}"/>
    <dgm:cxn modelId="{62CAFC70-BF5B-4970-945A-1605E96B39EB}" type="presOf" srcId="{639C100E-10CD-4D58-B7F0-8DFB1FA310C4}" destId="{6D9FE652-7657-4869-94F2-40223A10B34E}" srcOrd="0" destOrd="0" presId="urn:microsoft.com/office/officeart/2005/8/layout/hList1"/>
    <dgm:cxn modelId="{A5B8B278-8995-47F7-84E6-5F7A34388085}" type="presOf" srcId="{E198561F-6DD0-4852-9BBD-9CFF2DCF3AE4}" destId="{7C0B19DF-E34A-4912-A67C-F9E65CFC1B66}" srcOrd="0" destOrd="1" presId="urn:microsoft.com/office/officeart/2005/8/layout/hList1"/>
    <dgm:cxn modelId="{12FDF995-D8EF-404D-965D-A77158869EBC}" srcId="{A78F02AC-25EE-46EF-9F6D-F74F9E3C2A31}" destId="{22C4EAF4-555A-4D24-9E49-C0B11845CF74}" srcOrd="1" destOrd="0" parTransId="{BD12635C-8BC8-4D80-AA38-CDEA7539A5A9}" sibTransId="{9915F1D9-C289-432C-9F72-B6818FAEE8A7}"/>
    <dgm:cxn modelId="{5462A29B-A243-49F1-9932-7EF76DB622F8}" type="presOf" srcId="{00CB2CF0-EBDE-462C-82FA-411B748AF4F9}" destId="{0A8CB665-65E1-413C-87F3-092BC359DD9A}" srcOrd="0" destOrd="0" presId="urn:microsoft.com/office/officeart/2005/8/layout/hList1"/>
    <dgm:cxn modelId="{C8F7A89C-271B-4D8D-B3B3-1499368246FE}" srcId="{4FDE6234-DEB4-45AE-BFBC-6393D80535D3}" destId="{E198561F-6DD0-4852-9BBD-9CFF2DCF3AE4}" srcOrd="1" destOrd="0" parTransId="{A7ED9D06-AD66-4ECB-9E84-C914B63EE640}" sibTransId="{5CF3422E-DD7E-46FE-8742-EC5C9D79CC5D}"/>
    <dgm:cxn modelId="{9CF7A59D-49C3-45F6-A0BB-4D1E2557612F}" type="presOf" srcId="{F6EC8BE1-6D95-4BC5-9554-5584E64C031D}" destId="{3F424785-1BF7-49C1-AA47-1E08850990A0}" srcOrd="0" destOrd="0" presId="urn:microsoft.com/office/officeart/2005/8/layout/hList1"/>
    <dgm:cxn modelId="{9B0CD6AA-B918-4734-83E3-387931F6B827}" type="presOf" srcId="{37237F71-42F0-4716-B679-F737C955B510}" destId="{7974C4A1-2AAB-4B6C-A965-C9D5F9BAFA82}" srcOrd="0" destOrd="0" presId="urn:microsoft.com/office/officeart/2005/8/layout/hList1"/>
    <dgm:cxn modelId="{22A4C8B5-A325-486D-900C-CE4A3CF7DDA1}" srcId="{00CB2CF0-EBDE-462C-82FA-411B748AF4F9}" destId="{BEAF8613-CB87-4B86-96C3-DF11FD3D0E26}" srcOrd="1" destOrd="0" parTransId="{FBD6C716-4A7D-4642-A1D4-28DE7072873F}" sibTransId="{B8FE8AD3-0984-44C1-904A-42920B2DF0CA}"/>
    <dgm:cxn modelId="{EC3B10B7-ADC6-468F-BEFB-BF5603E46E37}" type="presOf" srcId="{A78F02AC-25EE-46EF-9F6D-F74F9E3C2A31}" destId="{93170E38-CA47-412D-BA48-A80F9B4997C9}" srcOrd="0" destOrd="0" presId="urn:microsoft.com/office/officeart/2005/8/layout/hList1"/>
    <dgm:cxn modelId="{FAFEFFBD-1419-438F-8A82-F48285F7E77B}" type="presOf" srcId="{4FDE6234-DEB4-45AE-BFBC-6393D80535D3}" destId="{EE0D4317-F3F3-4ECA-BBD4-6750CD8EF2B9}" srcOrd="0" destOrd="0" presId="urn:microsoft.com/office/officeart/2005/8/layout/hList1"/>
    <dgm:cxn modelId="{77981BC3-CB0B-40CB-9D16-6FFBC0052042}" type="presOf" srcId="{22C4EAF4-555A-4D24-9E49-C0B11845CF74}" destId="{3F424785-1BF7-49C1-AA47-1E08850990A0}" srcOrd="0" destOrd="1" presId="urn:microsoft.com/office/officeart/2005/8/layout/hList1"/>
    <dgm:cxn modelId="{35CC4CD7-9378-4A84-88F8-2A34E1BA964D}" srcId="{A78F02AC-25EE-46EF-9F6D-F74F9E3C2A31}" destId="{F6EC8BE1-6D95-4BC5-9554-5584E64C031D}" srcOrd="0" destOrd="0" parTransId="{A52525D2-AD89-4CBF-B550-9173131627AD}" sibTransId="{369C51B3-0BB9-4AD5-A381-C8D3D5F5C3FD}"/>
    <dgm:cxn modelId="{FCDC54DB-0731-4DEC-B654-E57CB60426B5}" srcId="{37237F71-42F0-4716-B679-F737C955B510}" destId="{00CB2CF0-EBDE-462C-82FA-411B748AF4F9}" srcOrd="0" destOrd="0" parTransId="{7E897B0A-FF19-4130-8A9C-66B7197168A3}" sibTransId="{986EA4C8-38DC-496F-A42D-C79BDC9E86BF}"/>
    <dgm:cxn modelId="{651F5FEB-BFC6-42D1-8F8D-5512E2EDCE6B}" srcId="{4FDE6234-DEB4-45AE-BFBC-6393D80535D3}" destId="{DD3AF0B9-72D5-4DF7-8CE6-8CE57AA58580}" srcOrd="0" destOrd="0" parTransId="{5BDB2D62-E5A6-462A-B93E-E39D711AD38F}" sibTransId="{4DF4DC9A-F463-47D3-BFFF-E5B8909FD7B3}"/>
    <dgm:cxn modelId="{E6655CFD-5AC1-45E8-915B-1CB1A05AC915}" type="presOf" srcId="{BEAF8613-CB87-4B86-96C3-DF11FD3D0E26}" destId="{6D9FE652-7657-4869-94F2-40223A10B34E}" srcOrd="0" destOrd="1" presId="urn:microsoft.com/office/officeart/2005/8/layout/hList1"/>
    <dgm:cxn modelId="{88CAF269-8C62-4245-AB17-DB402A772203}" type="presParOf" srcId="{7974C4A1-2AAB-4B6C-A965-C9D5F9BAFA82}" destId="{325B468B-31A3-4FE9-8E57-DA534B85FC39}" srcOrd="0" destOrd="0" presId="urn:microsoft.com/office/officeart/2005/8/layout/hList1"/>
    <dgm:cxn modelId="{E78196D4-78DB-4BBA-ABAE-FBE0F8336341}" type="presParOf" srcId="{325B468B-31A3-4FE9-8E57-DA534B85FC39}" destId="{0A8CB665-65E1-413C-87F3-092BC359DD9A}" srcOrd="0" destOrd="0" presId="urn:microsoft.com/office/officeart/2005/8/layout/hList1"/>
    <dgm:cxn modelId="{D1AF2C94-3E43-4A09-9829-516AEE5AA9B8}" type="presParOf" srcId="{325B468B-31A3-4FE9-8E57-DA534B85FC39}" destId="{6D9FE652-7657-4869-94F2-40223A10B34E}" srcOrd="1" destOrd="0" presId="urn:microsoft.com/office/officeart/2005/8/layout/hList1"/>
    <dgm:cxn modelId="{6F1BD2D6-38AC-417C-A323-5E5F4647D04F}" type="presParOf" srcId="{7974C4A1-2AAB-4B6C-A965-C9D5F9BAFA82}" destId="{659CF966-6CE9-4397-BC37-CFD02079A9F4}" srcOrd="1" destOrd="0" presId="urn:microsoft.com/office/officeart/2005/8/layout/hList1"/>
    <dgm:cxn modelId="{940E7378-480E-4D5A-925F-E264023D2A2C}" type="presParOf" srcId="{7974C4A1-2AAB-4B6C-A965-C9D5F9BAFA82}" destId="{A9E37548-A508-42D6-BD04-61FCBDB0DE01}" srcOrd="2" destOrd="0" presId="urn:microsoft.com/office/officeart/2005/8/layout/hList1"/>
    <dgm:cxn modelId="{4DA1CF0C-A7F1-4849-B08A-AF3E5E3903F7}" type="presParOf" srcId="{A9E37548-A508-42D6-BD04-61FCBDB0DE01}" destId="{EE0D4317-F3F3-4ECA-BBD4-6750CD8EF2B9}" srcOrd="0" destOrd="0" presId="urn:microsoft.com/office/officeart/2005/8/layout/hList1"/>
    <dgm:cxn modelId="{3E7325D4-779B-4CD2-8536-F6166094F9DA}" type="presParOf" srcId="{A9E37548-A508-42D6-BD04-61FCBDB0DE01}" destId="{7C0B19DF-E34A-4912-A67C-F9E65CFC1B66}" srcOrd="1" destOrd="0" presId="urn:microsoft.com/office/officeart/2005/8/layout/hList1"/>
    <dgm:cxn modelId="{BB70F4A2-CFD9-401E-9E9E-6F29EA53794B}" type="presParOf" srcId="{7974C4A1-2AAB-4B6C-A965-C9D5F9BAFA82}" destId="{B8AEDDC3-8DE5-4BE9-B916-BC9BA7447309}" srcOrd="3" destOrd="0" presId="urn:microsoft.com/office/officeart/2005/8/layout/hList1"/>
    <dgm:cxn modelId="{485F8031-6284-4470-99C6-60579BC1D288}" type="presParOf" srcId="{7974C4A1-2AAB-4B6C-A965-C9D5F9BAFA82}" destId="{8B762DA3-28AB-4D6C-83D1-D54E60813B66}" srcOrd="4" destOrd="0" presId="urn:microsoft.com/office/officeart/2005/8/layout/hList1"/>
    <dgm:cxn modelId="{BB401163-D420-45BE-9B99-27E1D9349AE2}" type="presParOf" srcId="{8B762DA3-28AB-4D6C-83D1-D54E60813B66}" destId="{93170E38-CA47-412D-BA48-A80F9B4997C9}" srcOrd="0" destOrd="0" presId="urn:microsoft.com/office/officeart/2005/8/layout/hList1"/>
    <dgm:cxn modelId="{07192C51-77A1-4975-8D03-101D77F47EB7}" type="presParOf" srcId="{8B762DA3-28AB-4D6C-83D1-D54E60813B66}" destId="{3F424785-1BF7-49C1-AA47-1E08850990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37F71-42F0-4716-B679-F737C955B51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0CB2CF0-EBDE-462C-82FA-411B748AF4F9}">
      <dgm:prSet phldrT="[Texto]" custT="1"/>
      <dgm:spPr>
        <a:solidFill>
          <a:srgbClr val="BC945A"/>
        </a:solidFill>
      </dgm:spPr>
      <dgm:t>
        <a:bodyPr/>
        <a:lstStyle/>
        <a:p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4. Aviso de los centros que serán visitados por la CONADIC</a:t>
          </a:r>
        </a:p>
      </dgm:t>
    </dgm:pt>
    <dgm:pt modelId="{7E897B0A-FF19-4130-8A9C-66B7197168A3}" type="parTrans" cxnId="{FCDC54DB-0731-4DEC-B654-E57CB60426B5}">
      <dgm:prSet/>
      <dgm:spPr/>
      <dgm:t>
        <a:bodyPr/>
        <a:lstStyle/>
        <a:p>
          <a:endParaRPr lang="es-MX"/>
        </a:p>
      </dgm:t>
    </dgm:pt>
    <dgm:pt modelId="{986EA4C8-38DC-496F-A42D-C79BDC9E86BF}" type="sibTrans" cxnId="{FCDC54DB-0731-4DEC-B654-E57CB60426B5}">
      <dgm:prSet/>
      <dgm:spPr/>
      <dgm:t>
        <a:bodyPr/>
        <a:lstStyle/>
        <a:p>
          <a:endParaRPr lang="es-MX"/>
        </a:p>
      </dgm:t>
    </dgm:pt>
    <dgm:pt modelId="{639C100E-10CD-4D58-B7F0-8DFB1FA310C4}">
      <dgm:prSet phldrT="[Texto]" custT="1"/>
      <dgm:spPr/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Subdirección notifica a los Comisionados de cada entidad.</a:t>
          </a:r>
        </a:p>
      </dgm:t>
    </dgm:pt>
    <dgm:pt modelId="{81C5F58C-FBD5-4D8D-B050-A434A426E10A}" type="parTrans" cxnId="{8B61845F-38F7-4A60-B75D-EF9678A7563C}">
      <dgm:prSet/>
      <dgm:spPr/>
      <dgm:t>
        <a:bodyPr/>
        <a:lstStyle/>
        <a:p>
          <a:endParaRPr lang="es-MX"/>
        </a:p>
      </dgm:t>
    </dgm:pt>
    <dgm:pt modelId="{2BE1FC79-D0B9-4AAB-9EF4-16DAB5024929}" type="sibTrans" cxnId="{8B61845F-38F7-4A60-B75D-EF9678A7563C}">
      <dgm:prSet/>
      <dgm:spPr/>
      <dgm:t>
        <a:bodyPr/>
        <a:lstStyle/>
        <a:p>
          <a:endParaRPr lang="es-MX"/>
        </a:p>
      </dgm:t>
    </dgm:pt>
    <dgm:pt modelId="{BEAF8613-CB87-4B86-96C3-DF11FD3D0E26}">
      <dgm:prSet phldrT="[Texto]" custT="1"/>
      <dgm:spPr/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Propuesta de cronograma de visitas a través de Rutas Críticas.</a:t>
          </a:r>
        </a:p>
      </dgm:t>
    </dgm:pt>
    <dgm:pt modelId="{FBD6C716-4A7D-4642-A1D4-28DE7072873F}" type="parTrans" cxnId="{22A4C8B5-A325-486D-900C-CE4A3CF7DDA1}">
      <dgm:prSet/>
      <dgm:spPr/>
      <dgm:t>
        <a:bodyPr/>
        <a:lstStyle/>
        <a:p>
          <a:endParaRPr lang="es-MX"/>
        </a:p>
      </dgm:t>
    </dgm:pt>
    <dgm:pt modelId="{B8FE8AD3-0984-44C1-904A-42920B2DF0CA}" type="sibTrans" cxnId="{22A4C8B5-A325-486D-900C-CE4A3CF7DDA1}">
      <dgm:prSet/>
      <dgm:spPr/>
      <dgm:t>
        <a:bodyPr/>
        <a:lstStyle/>
        <a:p>
          <a:endParaRPr lang="es-MX"/>
        </a:p>
      </dgm:t>
    </dgm:pt>
    <dgm:pt modelId="{4FDE6234-DEB4-45AE-BFBC-6393D80535D3}">
      <dgm:prSet phldrT="[Texto]" custT="1"/>
      <dgm:spPr>
        <a:solidFill>
          <a:srgbClr val="245C4F"/>
        </a:solidFill>
      </dgm:spPr>
      <dgm:t>
        <a:bodyPr/>
        <a:lstStyle/>
        <a:p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5. Supervisores Federales acuden a los establecimientos.</a:t>
          </a:r>
        </a:p>
      </dgm:t>
    </dgm:pt>
    <dgm:pt modelId="{D97C02FA-3875-4B44-BA69-7E7FD4E75DE4}" type="parTrans" cxnId="{667B8104-6B5B-4AF5-ADBD-6F904C1A5AE0}">
      <dgm:prSet/>
      <dgm:spPr/>
      <dgm:t>
        <a:bodyPr/>
        <a:lstStyle/>
        <a:p>
          <a:endParaRPr lang="es-MX"/>
        </a:p>
      </dgm:t>
    </dgm:pt>
    <dgm:pt modelId="{7213E9A4-1333-4B7F-9983-4401D1C37328}" type="sibTrans" cxnId="{667B8104-6B5B-4AF5-ADBD-6F904C1A5AE0}">
      <dgm:prSet/>
      <dgm:spPr/>
      <dgm:t>
        <a:bodyPr/>
        <a:lstStyle/>
        <a:p>
          <a:endParaRPr lang="es-MX"/>
        </a:p>
      </dgm:t>
    </dgm:pt>
    <dgm:pt modelId="{DD3AF0B9-72D5-4DF7-8CE6-8CE57AA5858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Establecidas las Rutas Críticas, CECA-CONADIC, acuden a los centros.</a:t>
          </a:r>
        </a:p>
      </dgm:t>
    </dgm:pt>
    <dgm:pt modelId="{5BDB2D62-E5A6-462A-B93E-E39D711AD38F}" type="parTrans" cxnId="{651F5FEB-BFC6-42D1-8F8D-5512E2EDCE6B}">
      <dgm:prSet/>
      <dgm:spPr/>
      <dgm:t>
        <a:bodyPr/>
        <a:lstStyle/>
        <a:p>
          <a:endParaRPr lang="es-MX"/>
        </a:p>
      </dgm:t>
    </dgm:pt>
    <dgm:pt modelId="{4DF4DC9A-F463-47D3-BFFF-E5B8909FD7B3}" type="sibTrans" cxnId="{651F5FEB-BFC6-42D1-8F8D-5512E2EDCE6B}">
      <dgm:prSet/>
      <dgm:spPr/>
      <dgm:t>
        <a:bodyPr/>
        <a:lstStyle/>
        <a:p>
          <a:endParaRPr lang="es-MX"/>
        </a:p>
      </dgm:t>
    </dgm:pt>
    <dgm:pt modelId="{E198561F-6DD0-4852-9BBD-9CFF2DCF3AE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Se aplica la Cédula de Supervisión(Profesional, Mixto o Ayuda Mutua) que evalúa diferentes áreas y aplican entrevistas a personas en internamiento</a:t>
          </a:r>
        </a:p>
      </dgm:t>
    </dgm:pt>
    <dgm:pt modelId="{A7ED9D06-AD66-4ECB-9E84-C914B63EE640}" type="parTrans" cxnId="{C8F7A89C-271B-4D8D-B3B3-1499368246FE}">
      <dgm:prSet/>
      <dgm:spPr/>
      <dgm:t>
        <a:bodyPr/>
        <a:lstStyle/>
        <a:p>
          <a:endParaRPr lang="es-MX"/>
        </a:p>
      </dgm:t>
    </dgm:pt>
    <dgm:pt modelId="{5CF3422E-DD7E-46FE-8742-EC5C9D79CC5D}" type="sibTrans" cxnId="{C8F7A89C-271B-4D8D-B3B3-1499368246FE}">
      <dgm:prSet/>
      <dgm:spPr/>
      <dgm:t>
        <a:bodyPr/>
        <a:lstStyle/>
        <a:p>
          <a:endParaRPr lang="es-MX"/>
        </a:p>
      </dgm:t>
    </dgm:pt>
    <dgm:pt modelId="{A78F02AC-25EE-46EF-9F6D-F74F9E3C2A31}">
      <dgm:prSet phldrT="[Texto]" custT="1"/>
      <dgm:spPr>
        <a:solidFill>
          <a:srgbClr val="6E152E"/>
        </a:solidFill>
      </dgm:spPr>
      <dgm:t>
        <a:bodyPr/>
        <a:lstStyle/>
        <a:p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6. Proceso de </a:t>
          </a:r>
          <a:r>
            <a:rPr lang="es-MX" sz="1600" b="1" dirty="0" err="1">
              <a:latin typeface="Arial" panose="020B0604020202020204" pitchFamily="34" charset="0"/>
              <a:cs typeface="Arial" panose="020B0604020202020204" pitchFamily="34" charset="0"/>
            </a:rPr>
            <a:t>Dictaminación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26A01-4BE1-4663-9C2C-625261819193}" type="parTrans" cxnId="{54CDE343-7B86-46E9-9D0E-746D930A13DB}">
      <dgm:prSet/>
      <dgm:spPr/>
      <dgm:t>
        <a:bodyPr/>
        <a:lstStyle/>
        <a:p>
          <a:endParaRPr lang="es-MX"/>
        </a:p>
      </dgm:t>
    </dgm:pt>
    <dgm:pt modelId="{7A4CC412-14CA-4407-A343-78AF1D45C46F}" type="sibTrans" cxnId="{54CDE343-7B86-46E9-9D0E-746D930A13DB}">
      <dgm:prSet/>
      <dgm:spPr/>
      <dgm:t>
        <a:bodyPr/>
        <a:lstStyle/>
        <a:p>
          <a:endParaRPr lang="es-MX"/>
        </a:p>
      </dgm:t>
    </dgm:pt>
    <dgm:pt modelId="{F6EC8BE1-6D95-4BC5-9554-5584E64C031D}">
      <dgm:prSet phldrT="[Texto]" custT="1"/>
      <dgm:spPr>
        <a:solidFill>
          <a:srgbClr val="DEC9A2">
            <a:alpha val="90000"/>
          </a:srgb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Recepción de evidencias de cada establecimiento supervisado.</a:t>
          </a:r>
        </a:p>
      </dgm:t>
    </dgm:pt>
    <dgm:pt modelId="{A52525D2-AD89-4CBF-B550-9173131627AD}" type="parTrans" cxnId="{35CC4CD7-9378-4A84-88F8-2A34E1BA964D}">
      <dgm:prSet/>
      <dgm:spPr/>
      <dgm:t>
        <a:bodyPr/>
        <a:lstStyle/>
        <a:p>
          <a:endParaRPr lang="es-MX"/>
        </a:p>
      </dgm:t>
    </dgm:pt>
    <dgm:pt modelId="{369C51B3-0BB9-4AD5-A381-C8D3D5F5C3FD}" type="sibTrans" cxnId="{35CC4CD7-9378-4A84-88F8-2A34E1BA964D}">
      <dgm:prSet/>
      <dgm:spPr/>
      <dgm:t>
        <a:bodyPr/>
        <a:lstStyle/>
        <a:p>
          <a:endParaRPr lang="es-MX"/>
        </a:p>
      </dgm:t>
    </dgm:pt>
    <dgm:pt modelId="{22C4EAF4-555A-4D24-9E49-C0B11845CF74}">
      <dgm:prSet phldrT="[Texto]" custT="1"/>
      <dgm:spPr>
        <a:solidFill>
          <a:srgbClr val="DEC9A2">
            <a:alpha val="90000"/>
          </a:srgbClr>
        </a:solidFill>
      </dgm:spPr>
      <dgm:t>
        <a:bodyPr/>
        <a:lstStyle/>
        <a:p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El Comité de </a:t>
          </a:r>
          <a:r>
            <a:rPr lang="es-MX" sz="1800" b="0" kern="1200" dirty="0" err="1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Dictaminación</a:t>
          </a: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 determina si los centros obtiene el Reconocimiento o Ratificación. </a:t>
          </a:r>
        </a:p>
      </dgm:t>
    </dgm:pt>
    <dgm:pt modelId="{BD12635C-8BC8-4D80-AA38-CDEA7539A5A9}" type="parTrans" cxnId="{12FDF995-D8EF-404D-965D-A77158869EBC}">
      <dgm:prSet/>
      <dgm:spPr/>
      <dgm:t>
        <a:bodyPr/>
        <a:lstStyle/>
        <a:p>
          <a:endParaRPr lang="es-MX"/>
        </a:p>
      </dgm:t>
    </dgm:pt>
    <dgm:pt modelId="{9915F1D9-C289-432C-9F72-B6818FAEE8A7}" type="sibTrans" cxnId="{12FDF995-D8EF-404D-965D-A77158869EBC}">
      <dgm:prSet/>
      <dgm:spPr/>
      <dgm:t>
        <a:bodyPr/>
        <a:lstStyle/>
        <a:p>
          <a:endParaRPr lang="es-MX"/>
        </a:p>
      </dgm:t>
    </dgm:pt>
    <dgm:pt modelId="{7974C4A1-2AAB-4B6C-A965-C9D5F9BAFA82}" type="pres">
      <dgm:prSet presAssocID="{37237F71-42F0-4716-B679-F737C955B510}" presName="Name0" presStyleCnt="0">
        <dgm:presLayoutVars>
          <dgm:dir/>
          <dgm:animLvl val="lvl"/>
          <dgm:resizeHandles val="exact"/>
        </dgm:presLayoutVars>
      </dgm:prSet>
      <dgm:spPr/>
    </dgm:pt>
    <dgm:pt modelId="{325B468B-31A3-4FE9-8E57-DA534B85FC39}" type="pres">
      <dgm:prSet presAssocID="{00CB2CF0-EBDE-462C-82FA-411B748AF4F9}" presName="composite" presStyleCnt="0"/>
      <dgm:spPr/>
    </dgm:pt>
    <dgm:pt modelId="{0A8CB665-65E1-413C-87F3-092BC359DD9A}" type="pres">
      <dgm:prSet presAssocID="{00CB2CF0-EBDE-462C-82FA-411B748AF4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9FE652-7657-4869-94F2-40223A10B34E}" type="pres">
      <dgm:prSet presAssocID="{00CB2CF0-EBDE-462C-82FA-411B748AF4F9}" presName="desTx" presStyleLbl="alignAccFollowNode1" presStyleIdx="0" presStyleCnt="3">
        <dgm:presLayoutVars>
          <dgm:bulletEnabled val="1"/>
        </dgm:presLayoutVars>
      </dgm:prSet>
      <dgm:spPr/>
    </dgm:pt>
    <dgm:pt modelId="{659CF966-6CE9-4397-BC37-CFD02079A9F4}" type="pres">
      <dgm:prSet presAssocID="{986EA4C8-38DC-496F-A42D-C79BDC9E86BF}" presName="space" presStyleCnt="0"/>
      <dgm:spPr/>
    </dgm:pt>
    <dgm:pt modelId="{A9E37548-A508-42D6-BD04-61FCBDB0DE01}" type="pres">
      <dgm:prSet presAssocID="{4FDE6234-DEB4-45AE-BFBC-6393D80535D3}" presName="composite" presStyleCnt="0"/>
      <dgm:spPr/>
    </dgm:pt>
    <dgm:pt modelId="{EE0D4317-F3F3-4ECA-BBD4-6750CD8EF2B9}" type="pres">
      <dgm:prSet presAssocID="{4FDE6234-DEB4-45AE-BFBC-6393D80535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C0B19DF-E34A-4912-A67C-F9E65CFC1B66}" type="pres">
      <dgm:prSet presAssocID="{4FDE6234-DEB4-45AE-BFBC-6393D80535D3}" presName="desTx" presStyleLbl="alignAccFollowNode1" presStyleIdx="1" presStyleCnt="3">
        <dgm:presLayoutVars>
          <dgm:bulletEnabled val="1"/>
        </dgm:presLayoutVars>
      </dgm:prSet>
      <dgm:spPr/>
    </dgm:pt>
    <dgm:pt modelId="{B8AEDDC3-8DE5-4BE9-B916-BC9BA7447309}" type="pres">
      <dgm:prSet presAssocID="{7213E9A4-1333-4B7F-9983-4401D1C37328}" presName="space" presStyleCnt="0"/>
      <dgm:spPr/>
    </dgm:pt>
    <dgm:pt modelId="{8B762DA3-28AB-4D6C-83D1-D54E60813B66}" type="pres">
      <dgm:prSet presAssocID="{A78F02AC-25EE-46EF-9F6D-F74F9E3C2A31}" presName="composite" presStyleCnt="0"/>
      <dgm:spPr/>
    </dgm:pt>
    <dgm:pt modelId="{93170E38-CA47-412D-BA48-A80F9B4997C9}" type="pres">
      <dgm:prSet presAssocID="{A78F02AC-25EE-46EF-9F6D-F74F9E3C2A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424785-1BF7-49C1-AA47-1E08850990A0}" type="pres">
      <dgm:prSet presAssocID="{A78F02AC-25EE-46EF-9F6D-F74F9E3C2A3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18EE200-D89C-4D8A-B584-145B203BC9C2}" type="presOf" srcId="{37237F71-42F0-4716-B679-F737C955B510}" destId="{7974C4A1-2AAB-4B6C-A965-C9D5F9BAFA82}" srcOrd="0" destOrd="0" presId="urn:microsoft.com/office/officeart/2005/8/layout/hList1"/>
    <dgm:cxn modelId="{667B8104-6B5B-4AF5-ADBD-6F904C1A5AE0}" srcId="{37237F71-42F0-4716-B679-F737C955B510}" destId="{4FDE6234-DEB4-45AE-BFBC-6393D80535D3}" srcOrd="1" destOrd="0" parTransId="{D97C02FA-3875-4B44-BA69-7E7FD4E75DE4}" sibTransId="{7213E9A4-1333-4B7F-9983-4401D1C37328}"/>
    <dgm:cxn modelId="{E479AC32-2E4A-411F-814B-D9F999A5B4EE}" type="presOf" srcId="{A78F02AC-25EE-46EF-9F6D-F74F9E3C2A31}" destId="{93170E38-CA47-412D-BA48-A80F9B4997C9}" srcOrd="0" destOrd="0" presId="urn:microsoft.com/office/officeart/2005/8/layout/hList1"/>
    <dgm:cxn modelId="{54CDE343-7B86-46E9-9D0E-746D930A13DB}" srcId="{37237F71-42F0-4716-B679-F737C955B510}" destId="{A78F02AC-25EE-46EF-9F6D-F74F9E3C2A31}" srcOrd="2" destOrd="0" parTransId="{31326A01-4BE1-4663-9C2C-625261819193}" sibTransId="{7A4CC412-14CA-4407-A343-78AF1D45C46F}"/>
    <dgm:cxn modelId="{8B61845F-38F7-4A60-B75D-EF9678A7563C}" srcId="{00CB2CF0-EBDE-462C-82FA-411B748AF4F9}" destId="{639C100E-10CD-4D58-B7F0-8DFB1FA310C4}" srcOrd="0" destOrd="0" parTransId="{81C5F58C-FBD5-4D8D-B050-A434A426E10A}" sibTransId="{2BE1FC79-D0B9-4AAB-9EF4-16DAB5024929}"/>
    <dgm:cxn modelId="{4DD8F85F-A01E-489A-9F05-20958B96DBEC}" type="presOf" srcId="{22C4EAF4-555A-4D24-9E49-C0B11845CF74}" destId="{3F424785-1BF7-49C1-AA47-1E08850990A0}" srcOrd="0" destOrd="1" presId="urn:microsoft.com/office/officeart/2005/8/layout/hList1"/>
    <dgm:cxn modelId="{3E49E495-7FCA-4BAA-8E5D-9AAA7A9620EA}" type="presOf" srcId="{E198561F-6DD0-4852-9BBD-9CFF2DCF3AE4}" destId="{7C0B19DF-E34A-4912-A67C-F9E65CFC1B66}" srcOrd="0" destOrd="1" presId="urn:microsoft.com/office/officeart/2005/8/layout/hList1"/>
    <dgm:cxn modelId="{12FDF995-D8EF-404D-965D-A77158869EBC}" srcId="{A78F02AC-25EE-46EF-9F6D-F74F9E3C2A31}" destId="{22C4EAF4-555A-4D24-9E49-C0B11845CF74}" srcOrd="1" destOrd="0" parTransId="{BD12635C-8BC8-4D80-AA38-CDEA7539A5A9}" sibTransId="{9915F1D9-C289-432C-9F72-B6818FAEE8A7}"/>
    <dgm:cxn modelId="{C8F7A89C-271B-4D8D-B3B3-1499368246FE}" srcId="{4FDE6234-DEB4-45AE-BFBC-6393D80535D3}" destId="{E198561F-6DD0-4852-9BBD-9CFF2DCF3AE4}" srcOrd="1" destOrd="0" parTransId="{A7ED9D06-AD66-4ECB-9E84-C914B63EE640}" sibTransId="{5CF3422E-DD7E-46FE-8742-EC5C9D79CC5D}"/>
    <dgm:cxn modelId="{D7F037A5-A879-4A05-AE5C-CCC79559E2FF}" type="presOf" srcId="{4FDE6234-DEB4-45AE-BFBC-6393D80535D3}" destId="{EE0D4317-F3F3-4ECA-BBD4-6750CD8EF2B9}" srcOrd="0" destOrd="0" presId="urn:microsoft.com/office/officeart/2005/8/layout/hList1"/>
    <dgm:cxn modelId="{22A4C8B5-A325-486D-900C-CE4A3CF7DDA1}" srcId="{00CB2CF0-EBDE-462C-82FA-411B748AF4F9}" destId="{BEAF8613-CB87-4B86-96C3-DF11FD3D0E26}" srcOrd="1" destOrd="0" parTransId="{FBD6C716-4A7D-4642-A1D4-28DE7072873F}" sibTransId="{B8FE8AD3-0984-44C1-904A-42920B2DF0CA}"/>
    <dgm:cxn modelId="{BB7560B7-49ED-41D2-A9C6-F9D0CB33CA84}" type="presOf" srcId="{639C100E-10CD-4D58-B7F0-8DFB1FA310C4}" destId="{6D9FE652-7657-4869-94F2-40223A10B34E}" srcOrd="0" destOrd="0" presId="urn:microsoft.com/office/officeart/2005/8/layout/hList1"/>
    <dgm:cxn modelId="{07AA3BBB-DDF0-438E-B2F0-6A2621DF2426}" type="presOf" srcId="{F6EC8BE1-6D95-4BC5-9554-5584E64C031D}" destId="{3F424785-1BF7-49C1-AA47-1E08850990A0}" srcOrd="0" destOrd="0" presId="urn:microsoft.com/office/officeart/2005/8/layout/hList1"/>
    <dgm:cxn modelId="{35CC4CD7-9378-4A84-88F8-2A34E1BA964D}" srcId="{A78F02AC-25EE-46EF-9F6D-F74F9E3C2A31}" destId="{F6EC8BE1-6D95-4BC5-9554-5584E64C031D}" srcOrd="0" destOrd="0" parTransId="{A52525D2-AD89-4CBF-B550-9173131627AD}" sibTransId="{369C51B3-0BB9-4AD5-A381-C8D3D5F5C3FD}"/>
    <dgm:cxn modelId="{FCDC54DB-0731-4DEC-B654-E57CB60426B5}" srcId="{37237F71-42F0-4716-B679-F737C955B510}" destId="{00CB2CF0-EBDE-462C-82FA-411B748AF4F9}" srcOrd="0" destOrd="0" parTransId="{7E897B0A-FF19-4130-8A9C-66B7197168A3}" sibTransId="{986EA4C8-38DC-496F-A42D-C79BDC9E86BF}"/>
    <dgm:cxn modelId="{0C6B37E9-641E-41B3-B02B-A4E558CBFE5A}" type="presOf" srcId="{00CB2CF0-EBDE-462C-82FA-411B748AF4F9}" destId="{0A8CB665-65E1-413C-87F3-092BC359DD9A}" srcOrd="0" destOrd="0" presId="urn:microsoft.com/office/officeart/2005/8/layout/hList1"/>
    <dgm:cxn modelId="{651F5FEB-BFC6-42D1-8F8D-5512E2EDCE6B}" srcId="{4FDE6234-DEB4-45AE-BFBC-6393D80535D3}" destId="{DD3AF0B9-72D5-4DF7-8CE6-8CE57AA58580}" srcOrd="0" destOrd="0" parTransId="{5BDB2D62-E5A6-462A-B93E-E39D711AD38F}" sibTransId="{4DF4DC9A-F463-47D3-BFFF-E5B8909FD7B3}"/>
    <dgm:cxn modelId="{B6DBCEEB-057D-4999-A39C-515857F80A60}" type="presOf" srcId="{BEAF8613-CB87-4B86-96C3-DF11FD3D0E26}" destId="{6D9FE652-7657-4869-94F2-40223A10B34E}" srcOrd="0" destOrd="1" presId="urn:microsoft.com/office/officeart/2005/8/layout/hList1"/>
    <dgm:cxn modelId="{BE243FF2-1D0C-4BFE-95A2-494994A3A9AB}" type="presOf" srcId="{DD3AF0B9-72D5-4DF7-8CE6-8CE57AA58580}" destId="{7C0B19DF-E34A-4912-A67C-F9E65CFC1B66}" srcOrd="0" destOrd="0" presId="urn:microsoft.com/office/officeart/2005/8/layout/hList1"/>
    <dgm:cxn modelId="{DB86F36A-7A1B-4937-8EEC-51191F2383C8}" type="presParOf" srcId="{7974C4A1-2AAB-4B6C-A965-C9D5F9BAFA82}" destId="{325B468B-31A3-4FE9-8E57-DA534B85FC39}" srcOrd="0" destOrd="0" presId="urn:microsoft.com/office/officeart/2005/8/layout/hList1"/>
    <dgm:cxn modelId="{5B3102DE-0630-45DC-82E5-9350D5A859C4}" type="presParOf" srcId="{325B468B-31A3-4FE9-8E57-DA534B85FC39}" destId="{0A8CB665-65E1-413C-87F3-092BC359DD9A}" srcOrd="0" destOrd="0" presId="urn:microsoft.com/office/officeart/2005/8/layout/hList1"/>
    <dgm:cxn modelId="{A2BE9568-230B-4F7A-8E07-C2A95DA23C74}" type="presParOf" srcId="{325B468B-31A3-4FE9-8E57-DA534B85FC39}" destId="{6D9FE652-7657-4869-94F2-40223A10B34E}" srcOrd="1" destOrd="0" presId="urn:microsoft.com/office/officeart/2005/8/layout/hList1"/>
    <dgm:cxn modelId="{70CB0508-A0A6-4926-AD55-5979A5E35BC6}" type="presParOf" srcId="{7974C4A1-2AAB-4B6C-A965-C9D5F9BAFA82}" destId="{659CF966-6CE9-4397-BC37-CFD02079A9F4}" srcOrd="1" destOrd="0" presId="urn:microsoft.com/office/officeart/2005/8/layout/hList1"/>
    <dgm:cxn modelId="{4603F733-5E57-4AEC-AF42-FBB5A3834182}" type="presParOf" srcId="{7974C4A1-2AAB-4B6C-A965-C9D5F9BAFA82}" destId="{A9E37548-A508-42D6-BD04-61FCBDB0DE01}" srcOrd="2" destOrd="0" presId="urn:microsoft.com/office/officeart/2005/8/layout/hList1"/>
    <dgm:cxn modelId="{863367DA-AE20-423C-BD7F-0BF6337B70EE}" type="presParOf" srcId="{A9E37548-A508-42D6-BD04-61FCBDB0DE01}" destId="{EE0D4317-F3F3-4ECA-BBD4-6750CD8EF2B9}" srcOrd="0" destOrd="0" presId="urn:microsoft.com/office/officeart/2005/8/layout/hList1"/>
    <dgm:cxn modelId="{C1F5F412-3C8D-4A65-9BB5-5044FA821287}" type="presParOf" srcId="{A9E37548-A508-42D6-BD04-61FCBDB0DE01}" destId="{7C0B19DF-E34A-4912-A67C-F9E65CFC1B66}" srcOrd="1" destOrd="0" presId="urn:microsoft.com/office/officeart/2005/8/layout/hList1"/>
    <dgm:cxn modelId="{46DB59A2-66EE-4185-BAD4-2C155402FBEB}" type="presParOf" srcId="{7974C4A1-2AAB-4B6C-A965-C9D5F9BAFA82}" destId="{B8AEDDC3-8DE5-4BE9-B916-BC9BA7447309}" srcOrd="3" destOrd="0" presId="urn:microsoft.com/office/officeart/2005/8/layout/hList1"/>
    <dgm:cxn modelId="{CD81126E-3598-4FC0-93FA-6E2387CA4940}" type="presParOf" srcId="{7974C4A1-2AAB-4B6C-A965-C9D5F9BAFA82}" destId="{8B762DA3-28AB-4D6C-83D1-D54E60813B66}" srcOrd="4" destOrd="0" presId="urn:microsoft.com/office/officeart/2005/8/layout/hList1"/>
    <dgm:cxn modelId="{A6C22E56-8A66-42E4-AB9B-D91CA29E195D}" type="presParOf" srcId="{8B762DA3-28AB-4D6C-83D1-D54E60813B66}" destId="{93170E38-CA47-412D-BA48-A80F9B4997C9}" srcOrd="0" destOrd="0" presId="urn:microsoft.com/office/officeart/2005/8/layout/hList1"/>
    <dgm:cxn modelId="{9D5D93A2-0214-4342-B774-CEF6993E9B0E}" type="presParOf" srcId="{8B762DA3-28AB-4D6C-83D1-D54E60813B66}" destId="{3F424785-1BF7-49C1-AA47-1E08850990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37F71-42F0-4716-B679-F737C955B51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39C100E-10CD-4D58-B7F0-8DFB1FA310C4}">
      <dgm:prSet phldrT="[Texto]" custT="1"/>
      <dgm:spPr/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Vía oficial se informa a los Comisionados Estatales.</a:t>
          </a:r>
        </a:p>
      </dgm:t>
    </dgm:pt>
    <dgm:pt modelId="{81C5F58C-FBD5-4D8D-B050-A434A426E10A}" type="parTrans" cxnId="{8B61845F-38F7-4A60-B75D-EF9678A7563C}">
      <dgm:prSet/>
      <dgm:spPr/>
      <dgm:t>
        <a:bodyPr/>
        <a:lstStyle/>
        <a:p>
          <a:endParaRPr lang="es-MX"/>
        </a:p>
      </dgm:t>
    </dgm:pt>
    <dgm:pt modelId="{2BE1FC79-D0B9-4AAB-9EF4-16DAB5024929}" type="sibTrans" cxnId="{8B61845F-38F7-4A60-B75D-EF9678A7563C}">
      <dgm:prSet/>
      <dgm:spPr/>
      <dgm:t>
        <a:bodyPr/>
        <a:lstStyle/>
        <a:p>
          <a:endParaRPr lang="es-MX"/>
        </a:p>
      </dgm:t>
    </dgm:pt>
    <dgm:pt modelId="{BEAF8613-CB87-4B86-96C3-DF11FD3D0E26}">
      <dgm:prSet phldrT="[Texto]" custT="1"/>
      <dgm:spPr/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Proceso de Cambio de Dictamen</a:t>
          </a:r>
        </a:p>
      </dgm:t>
    </dgm:pt>
    <dgm:pt modelId="{FBD6C716-4A7D-4642-A1D4-28DE7072873F}" type="parTrans" cxnId="{22A4C8B5-A325-486D-900C-CE4A3CF7DDA1}">
      <dgm:prSet/>
      <dgm:spPr/>
      <dgm:t>
        <a:bodyPr/>
        <a:lstStyle/>
        <a:p>
          <a:endParaRPr lang="es-MX"/>
        </a:p>
      </dgm:t>
    </dgm:pt>
    <dgm:pt modelId="{B8FE8AD3-0984-44C1-904A-42920B2DF0CA}" type="sibTrans" cxnId="{22A4C8B5-A325-486D-900C-CE4A3CF7DDA1}">
      <dgm:prSet/>
      <dgm:spPr/>
      <dgm:t>
        <a:bodyPr/>
        <a:lstStyle/>
        <a:p>
          <a:endParaRPr lang="es-MX"/>
        </a:p>
      </dgm:t>
    </dgm:pt>
    <dgm:pt modelId="{4FDE6234-DEB4-45AE-BFBC-6393D80535D3}">
      <dgm:prSet phldrT="[Texto]" custT="1"/>
      <dgm:spPr>
        <a:solidFill>
          <a:srgbClr val="245C4F"/>
        </a:solidFill>
      </dgm:spPr>
      <dgm:t>
        <a:bodyPr/>
        <a:lstStyle/>
        <a:p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8. Recepción de evidencia para Cambio de Dictamen</a:t>
          </a:r>
        </a:p>
      </dgm:t>
    </dgm:pt>
    <dgm:pt modelId="{D97C02FA-3875-4B44-BA69-7E7FD4E75DE4}" type="parTrans" cxnId="{667B8104-6B5B-4AF5-ADBD-6F904C1A5AE0}">
      <dgm:prSet/>
      <dgm:spPr/>
      <dgm:t>
        <a:bodyPr/>
        <a:lstStyle/>
        <a:p>
          <a:endParaRPr lang="es-MX"/>
        </a:p>
      </dgm:t>
    </dgm:pt>
    <dgm:pt modelId="{7213E9A4-1333-4B7F-9983-4401D1C37328}" type="sibTrans" cxnId="{667B8104-6B5B-4AF5-ADBD-6F904C1A5AE0}">
      <dgm:prSet/>
      <dgm:spPr/>
      <dgm:t>
        <a:bodyPr/>
        <a:lstStyle/>
        <a:p>
          <a:endParaRPr lang="es-MX"/>
        </a:p>
      </dgm:t>
    </dgm:pt>
    <dgm:pt modelId="{DD3AF0B9-72D5-4DF7-8CE6-8CE57AA5858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Subdirección responsable: recibe y valida las evidencias para cambio de dictamen. </a:t>
          </a:r>
        </a:p>
      </dgm:t>
    </dgm:pt>
    <dgm:pt modelId="{5BDB2D62-E5A6-462A-B93E-E39D711AD38F}" type="parTrans" cxnId="{651F5FEB-BFC6-42D1-8F8D-5512E2EDCE6B}">
      <dgm:prSet/>
      <dgm:spPr/>
      <dgm:t>
        <a:bodyPr/>
        <a:lstStyle/>
        <a:p>
          <a:endParaRPr lang="es-MX"/>
        </a:p>
      </dgm:t>
    </dgm:pt>
    <dgm:pt modelId="{4DF4DC9A-F463-47D3-BFFF-E5B8909FD7B3}" type="sibTrans" cxnId="{651F5FEB-BFC6-42D1-8F8D-5512E2EDCE6B}">
      <dgm:prSet/>
      <dgm:spPr/>
      <dgm:t>
        <a:bodyPr/>
        <a:lstStyle/>
        <a:p>
          <a:endParaRPr lang="es-MX"/>
        </a:p>
      </dgm:t>
    </dgm:pt>
    <dgm:pt modelId="{E198561F-6DD0-4852-9BBD-9CFF2DCF3AE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Reconocimientos: realización, firmas y envío a las CECA para su entrega a los establecimientos. </a:t>
          </a:r>
        </a:p>
      </dgm:t>
    </dgm:pt>
    <dgm:pt modelId="{A7ED9D06-AD66-4ECB-9E84-C914B63EE640}" type="parTrans" cxnId="{C8F7A89C-271B-4D8D-B3B3-1499368246FE}">
      <dgm:prSet/>
      <dgm:spPr/>
      <dgm:t>
        <a:bodyPr/>
        <a:lstStyle/>
        <a:p>
          <a:endParaRPr lang="es-MX"/>
        </a:p>
      </dgm:t>
    </dgm:pt>
    <dgm:pt modelId="{5CF3422E-DD7E-46FE-8742-EC5C9D79CC5D}" type="sibTrans" cxnId="{C8F7A89C-271B-4D8D-B3B3-1499368246FE}">
      <dgm:prSet/>
      <dgm:spPr/>
      <dgm:t>
        <a:bodyPr/>
        <a:lstStyle/>
        <a:p>
          <a:endParaRPr lang="es-MX"/>
        </a:p>
      </dgm:t>
    </dgm:pt>
    <dgm:pt modelId="{A78F02AC-25EE-46EF-9F6D-F74F9E3C2A31}">
      <dgm:prSet phldrT="[Texto]" custT="1"/>
      <dgm:spPr>
        <a:solidFill>
          <a:srgbClr val="691B31"/>
        </a:solidFill>
      </dgm:spPr>
      <dgm:t>
        <a:bodyPr/>
        <a:lstStyle/>
        <a:p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9. Actualización del Directorio Nacional</a:t>
          </a:r>
        </a:p>
      </dgm:t>
    </dgm:pt>
    <dgm:pt modelId="{31326A01-4BE1-4663-9C2C-625261819193}" type="parTrans" cxnId="{54CDE343-7B86-46E9-9D0E-746D930A13DB}">
      <dgm:prSet/>
      <dgm:spPr/>
      <dgm:t>
        <a:bodyPr/>
        <a:lstStyle/>
        <a:p>
          <a:endParaRPr lang="es-MX"/>
        </a:p>
      </dgm:t>
    </dgm:pt>
    <dgm:pt modelId="{7A4CC412-14CA-4407-A343-78AF1D45C46F}" type="sibTrans" cxnId="{54CDE343-7B86-46E9-9D0E-746D930A13DB}">
      <dgm:prSet/>
      <dgm:spPr/>
      <dgm:t>
        <a:bodyPr/>
        <a:lstStyle/>
        <a:p>
          <a:endParaRPr lang="es-MX"/>
        </a:p>
      </dgm:t>
    </dgm:pt>
    <dgm:pt modelId="{F6EC8BE1-6D95-4BC5-9554-5584E64C031D}">
      <dgm:prSet phldrT="[Texto]" custT="1"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Subdirección responsable: actualiza terminado el proceso de Reconocimiento y Ratificación.</a:t>
          </a:r>
        </a:p>
      </dgm:t>
    </dgm:pt>
    <dgm:pt modelId="{A52525D2-AD89-4CBF-B550-9173131627AD}" type="parTrans" cxnId="{35CC4CD7-9378-4A84-88F8-2A34E1BA964D}">
      <dgm:prSet/>
      <dgm:spPr/>
      <dgm:t>
        <a:bodyPr/>
        <a:lstStyle/>
        <a:p>
          <a:endParaRPr lang="es-MX"/>
        </a:p>
      </dgm:t>
    </dgm:pt>
    <dgm:pt modelId="{369C51B3-0BB9-4AD5-A381-C8D3D5F5C3FD}" type="sibTrans" cxnId="{35CC4CD7-9378-4A84-88F8-2A34E1BA964D}">
      <dgm:prSet/>
      <dgm:spPr/>
      <dgm:t>
        <a:bodyPr/>
        <a:lstStyle/>
        <a:p>
          <a:endParaRPr lang="es-MX"/>
        </a:p>
      </dgm:t>
    </dgm:pt>
    <dgm:pt modelId="{22C4EAF4-555A-4D24-9E49-C0B11845CF74}">
      <dgm:prSet phldrT="[Texto]" custT="1"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Prácticas negativas, quejas o por porcentaje menor al 80% </a:t>
          </a:r>
        </a:p>
      </dgm:t>
    </dgm:pt>
    <dgm:pt modelId="{BD12635C-8BC8-4D80-AA38-CDEA7539A5A9}" type="parTrans" cxnId="{12FDF995-D8EF-404D-965D-A77158869EBC}">
      <dgm:prSet/>
      <dgm:spPr/>
      <dgm:t>
        <a:bodyPr/>
        <a:lstStyle/>
        <a:p>
          <a:endParaRPr lang="es-MX"/>
        </a:p>
      </dgm:t>
    </dgm:pt>
    <dgm:pt modelId="{9915F1D9-C289-432C-9F72-B6818FAEE8A7}" type="sibTrans" cxnId="{12FDF995-D8EF-404D-965D-A77158869EBC}">
      <dgm:prSet/>
      <dgm:spPr/>
      <dgm:t>
        <a:bodyPr/>
        <a:lstStyle/>
        <a:p>
          <a:endParaRPr lang="es-MX"/>
        </a:p>
      </dgm:t>
    </dgm:pt>
    <dgm:pt modelId="{2A34A16D-7DC8-48A0-A6B7-67E626D17FD5}">
      <dgm:prSet phldrT="[Texto]" custT="1"/>
      <dgm:spPr>
        <a:solidFill>
          <a:srgbClr val="BC945A">
            <a:alpha val="90000"/>
          </a:srgb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305 Establecimientos Especializados reconocidos por la CONADIC</a:t>
          </a:r>
        </a:p>
      </dgm:t>
    </dgm:pt>
    <dgm:pt modelId="{B3020BE5-4888-45EB-ADA8-33299001F78E}" type="parTrans" cxnId="{DDB26024-1B41-4A9A-A623-036A12E3283C}">
      <dgm:prSet/>
      <dgm:spPr/>
      <dgm:t>
        <a:bodyPr/>
        <a:lstStyle/>
        <a:p>
          <a:endParaRPr lang="es-MX"/>
        </a:p>
      </dgm:t>
    </dgm:pt>
    <dgm:pt modelId="{3FA14358-3F21-434D-843A-A555ADDA1FBE}" type="sibTrans" cxnId="{DDB26024-1B41-4A9A-A623-036A12E3283C}">
      <dgm:prSet/>
      <dgm:spPr/>
      <dgm:t>
        <a:bodyPr/>
        <a:lstStyle/>
        <a:p>
          <a:endParaRPr lang="es-MX"/>
        </a:p>
      </dgm:t>
    </dgm:pt>
    <dgm:pt modelId="{00CB2CF0-EBDE-462C-82FA-411B748AF4F9}">
      <dgm:prSet phldrT="[Texto]" custT="1"/>
      <dgm:spPr>
        <a:solidFill>
          <a:srgbClr val="BC945A"/>
        </a:solidFill>
      </dgm:spPr>
      <dgm:t>
        <a:bodyPr/>
        <a:lstStyle/>
        <a:p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7. Notificación sobre los establecimientos Reconocidos o Ratificados</a:t>
          </a:r>
        </a:p>
      </dgm:t>
    </dgm:pt>
    <dgm:pt modelId="{986EA4C8-38DC-496F-A42D-C79BDC9E86BF}" type="sibTrans" cxnId="{FCDC54DB-0731-4DEC-B654-E57CB60426B5}">
      <dgm:prSet/>
      <dgm:spPr/>
      <dgm:t>
        <a:bodyPr/>
        <a:lstStyle/>
        <a:p>
          <a:endParaRPr lang="es-MX"/>
        </a:p>
      </dgm:t>
    </dgm:pt>
    <dgm:pt modelId="{7E897B0A-FF19-4130-8A9C-66B7197168A3}" type="parTrans" cxnId="{FCDC54DB-0731-4DEC-B654-E57CB60426B5}">
      <dgm:prSet/>
      <dgm:spPr/>
      <dgm:t>
        <a:bodyPr/>
        <a:lstStyle/>
        <a:p>
          <a:endParaRPr lang="es-MX"/>
        </a:p>
      </dgm:t>
    </dgm:pt>
    <dgm:pt modelId="{7974C4A1-2AAB-4B6C-A965-C9D5F9BAFA82}" type="pres">
      <dgm:prSet presAssocID="{37237F71-42F0-4716-B679-F737C955B510}" presName="Name0" presStyleCnt="0">
        <dgm:presLayoutVars>
          <dgm:dir/>
          <dgm:animLvl val="lvl"/>
          <dgm:resizeHandles val="exact"/>
        </dgm:presLayoutVars>
      </dgm:prSet>
      <dgm:spPr/>
    </dgm:pt>
    <dgm:pt modelId="{325B468B-31A3-4FE9-8E57-DA534B85FC39}" type="pres">
      <dgm:prSet presAssocID="{00CB2CF0-EBDE-462C-82FA-411B748AF4F9}" presName="composite" presStyleCnt="0"/>
      <dgm:spPr/>
    </dgm:pt>
    <dgm:pt modelId="{0A8CB665-65E1-413C-87F3-092BC359DD9A}" type="pres">
      <dgm:prSet presAssocID="{00CB2CF0-EBDE-462C-82FA-411B748AF4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9FE652-7657-4869-94F2-40223A10B34E}" type="pres">
      <dgm:prSet presAssocID="{00CB2CF0-EBDE-462C-82FA-411B748AF4F9}" presName="desTx" presStyleLbl="alignAccFollowNode1" presStyleIdx="0" presStyleCnt="3">
        <dgm:presLayoutVars>
          <dgm:bulletEnabled val="1"/>
        </dgm:presLayoutVars>
      </dgm:prSet>
      <dgm:spPr/>
    </dgm:pt>
    <dgm:pt modelId="{659CF966-6CE9-4397-BC37-CFD02079A9F4}" type="pres">
      <dgm:prSet presAssocID="{986EA4C8-38DC-496F-A42D-C79BDC9E86BF}" presName="space" presStyleCnt="0"/>
      <dgm:spPr/>
    </dgm:pt>
    <dgm:pt modelId="{A9E37548-A508-42D6-BD04-61FCBDB0DE01}" type="pres">
      <dgm:prSet presAssocID="{4FDE6234-DEB4-45AE-BFBC-6393D80535D3}" presName="composite" presStyleCnt="0"/>
      <dgm:spPr/>
    </dgm:pt>
    <dgm:pt modelId="{EE0D4317-F3F3-4ECA-BBD4-6750CD8EF2B9}" type="pres">
      <dgm:prSet presAssocID="{4FDE6234-DEB4-45AE-BFBC-6393D80535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C0B19DF-E34A-4912-A67C-F9E65CFC1B66}" type="pres">
      <dgm:prSet presAssocID="{4FDE6234-DEB4-45AE-BFBC-6393D80535D3}" presName="desTx" presStyleLbl="alignAccFollowNode1" presStyleIdx="1" presStyleCnt="3">
        <dgm:presLayoutVars>
          <dgm:bulletEnabled val="1"/>
        </dgm:presLayoutVars>
      </dgm:prSet>
      <dgm:spPr/>
    </dgm:pt>
    <dgm:pt modelId="{B8AEDDC3-8DE5-4BE9-B916-BC9BA7447309}" type="pres">
      <dgm:prSet presAssocID="{7213E9A4-1333-4B7F-9983-4401D1C37328}" presName="space" presStyleCnt="0"/>
      <dgm:spPr/>
    </dgm:pt>
    <dgm:pt modelId="{8B762DA3-28AB-4D6C-83D1-D54E60813B66}" type="pres">
      <dgm:prSet presAssocID="{A78F02AC-25EE-46EF-9F6D-F74F9E3C2A31}" presName="composite" presStyleCnt="0"/>
      <dgm:spPr/>
    </dgm:pt>
    <dgm:pt modelId="{93170E38-CA47-412D-BA48-A80F9B4997C9}" type="pres">
      <dgm:prSet presAssocID="{A78F02AC-25EE-46EF-9F6D-F74F9E3C2A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424785-1BF7-49C1-AA47-1E08850990A0}" type="pres">
      <dgm:prSet presAssocID="{A78F02AC-25EE-46EF-9F6D-F74F9E3C2A3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BC1A100-E3D0-4432-A0CB-5ECE72F8F700}" type="presOf" srcId="{BEAF8613-CB87-4B86-96C3-DF11FD3D0E26}" destId="{6D9FE652-7657-4869-94F2-40223A10B34E}" srcOrd="0" destOrd="1" presId="urn:microsoft.com/office/officeart/2005/8/layout/hList1"/>
    <dgm:cxn modelId="{667B8104-6B5B-4AF5-ADBD-6F904C1A5AE0}" srcId="{37237F71-42F0-4716-B679-F737C955B510}" destId="{4FDE6234-DEB4-45AE-BFBC-6393D80535D3}" srcOrd="1" destOrd="0" parTransId="{D97C02FA-3875-4B44-BA69-7E7FD4E75DE4}" sibTransId="{7213E9A4-1333-4B7F-9983-4401D1C37328}"/>
    <dgm:cxn modelId="{AD1EAF0B-6F13-47D8-84C1-4CF9C7D87C84}" type="presOf" srcId="{DD3AF0B9-72D5-4DF7-8CE6-8CE57AA58580}" destId="{7C0B19DF-E34A-4912-A67C-F9E65CFC1B66}" srcOrd="0" destOrd="0" presId="urn:microsoft.com/office/officeart/2005/8/layout/hList1"/>
    <dgm:cxn modelId="{32B69A11-EF9A-4176-9A4B-F4A2383FA5A1}" type="presOf" srcId="{4FDE6234-DEB4-45AE-BFBC-6393D80535D3}" destId="{EE0D4317-F3F3-4ECA-BBD4-6750CD8EF2B9}" srcOrd="0" destOrd="0" presId="urn:microsoft.com/office/officeart/2005/8/layout/hList1"/>
    <dgm:cxn modelId="{DDB26024-1B41-4A9A-A623-036A12E3283C}" srcId="{A78F02AC-25EE-46EF-9F6D-F74F9E3C2A31}" destId="{2A34A16D-7DC8-48A0-A6B7-67E626D17FD5}" srcOrd="2" destOrd="0" parTransId="{B3020BE5-4888-45EB-ADA8-33299001F78E}" sibTransId="{3FA14358-3F21-434D-843A-A555ADDA1FBE}"/>
    <dgm:cxn modelId="{25736E42-2127-4F47-8AAB-0EE12F09FB18}" type="presOf" srcId="{639C100E-10CD-4D58-B7F0-8DFB1FA310C4}" destId="{6D9FE652-7657-4869-94F2-40223A10B34E}" srcOrd="0" destOrd="0" presId="urn:microsoft.com/office/officeart/2005/8/layout/hList1"/>
    <dgm:cxn modelId="{54CDE343-7B86-46E9-9D0E-746D930A13DB}" srcId="{37237F71-42F0-4716-B679-F737C955B510}" destId="{A78F02AC-25EE-46EF-9F6D-F74F9E3C2A31}" srcOrd="2" destOrd="0" parTransId="{31326A01-4BE1-4663-9C2C-625261819193}" sibTransId="{7A4CC412-14CA-4407-A343-78AF1D45C46F}"/>
    <dgm:cxn modelId="{0F785744-4B6D-438A-96D8-F56F31309FAE}" type="presOf" srcId="{00CB2CF0-EBDE-462C-82FA-411B748AF4F9}" destId="{0A8CB665-65E1-413C-87F3-092BC359DD9A}" srcOrd="0" destOrd="0" presId="urn:microsoft.com/office/officeart/2005/8/layout/hList1"/>
    <dgm:cxn modelId="{8B61845F-38F7-4A60-B75D-EF9678A7563C}" srcId="{00CB2CF0-EBDE-462C-82FA-411B748AF4F9}" destId="{639C100E-10CD-4D58-B7F0-8DFB1FA310C4}" srcOrd="0" destOrd="0" parTransId="{81C5F58C-FBD5-4D8D-B050-A434A426E10A}" sibTransId="{2BE1FC79-D0B9-4AAB-9EF4-16DAB5024929}"/>
    <dgm:cxn modelId="{29FDE872-9C8E-435D-AA0E-0C43B8B9490C}" type="presOf" srcId="{37237F71-42F0-4716-B679-F737C955B510}" destId="{7974C4A1-2AAB-4B6C-A965-C9D5F9BAFA82}" srcOrd="0" destOrd="0" presId="urn:microsoft.com/office/officeart/2005/8/layout/hList1"/>
    <dgm:cxn modelId="{6F6F5679-E7C3-45C0-A1C7-F933700532E1}" type="presOf" srcId="{A78F02AC-25EE-46EF-9F6D-F74F9E3C2A31}" destId="{93170E38-CA47-412D-BA48-A80F9B4997C9}" srcOrd="0" destOrd="0" presId="urn:microsoft.com/office/officeart/2005/8/layout/hList1"/>
    <dgm:cxn modelId="{12FDF995-D8EF-404D-965D-A77158869EBC}" srcId="{A78F02AC-25EE-46EF-9F6D-F74F9E3C2A31}" destId="{22C4EAF4-555A-4D24-9E49-C0B11845CF74}" srcOrd="1" destOrd="0" parTransId="{BD12635C-8BC8-4D80-AA38-CDEA7539A5A9}" sibTransId="{9915F1D9-C289-432C-9F72-B6818FAEE8A7}"/>
    <dgm:cxn modelId="{C8F7A89C-271B-4D8D-B3B3-1499368246FE}" srcId="{4FDE6234-DEB4-45AE-BFBC-6393D80535D3}" destId="{E198561F-6DD0-4852-9BBD-9CFF2DCF3AE4}" srcOrd="1" destOrd="0" parTransId="{A7ED9D06-AD66-4ECB-9E84-C914B63EE640}" sibTransId="{5CF3422E-DD7E-46FE-8742-EC5C9D79CC5D}"/>
    <dgm:cxn modelId="{1242A2A4-3FA3-460C-AE4E-D0778BA73E9E}" type="presOf" srcId="{2A34A16D-7DC8-48A0-A6B7-67E626D17FD5}" destId="{3F424785-1BF7-49C1-AA47-1E08850990A0}" srcOrd="0" destOrd="2" presId="urn:microsoft.com/office/officeart/2005/8/layout/hList1"/>
    <dgm:cxn modelId="{22A4C8B5-A325-486D-900C-CE4A3CF7DDA1}" srcId="{00CB2CF0-EBDE-462C-82FA-411B748AF4F9}" destId="{BEAF8613-CB87-4B86-96C3-DF11FD3D0E26}" srcOrd="1" destOrd="0" parTransId="{FBD6C716-4A7D-4642-A1D4-28DE7072873F}" sibTransId="{B8FE8AD3-0984-44C1-904A-42920B2DF0CA}"/>
    <dgm:cxn modelId="{AB163ABC-8F6D-40B2-ABF7-117E1A668D20}" type="presOf" srcId="{E198561F-6DD0-4852-9BBD-9CFF2DCF3AE4}" destId="{7C0B19DF-E34A-4912-A67C-F9E65CFC1B66}" srcOrd="0" destOrd="1" presId="urn:microsoft.com/office/officeart/2005/8/layout/hList1"/>
    <dgm:cxn modelId="{1F2892C6-F6A3-43B5-9480-6F34B43B4922}" type="presOf" srcId="{F6EC8BE1-6D95-4BC5-9554-5584E64C031D}" destId="{3F424785-1BF7-49C1-AA47-1E08850990A0}" srcOrd="0" destOrd="0" presId="urn:microsoft.com/office/officeart/2005/8/layout/hList1"/>
    <dgm:cxn modelId="{35CC4CD7-9378-4A84-88F8-2A34E1BA964D}" srcId="{A78F02AC-25EE-46EF-9F6D-F74F9E3C2A31}" destId="{F6EC8BE1-6D95-4BC5-9554-5584E64C031D}" srcOrd="0" destOrd="0" parTransId="{A52525D2-AD89-4CBF-B550-9173131627AD}" sibTransId="{369C51B3-0BB9-4AD5-A381-C8D3D5F5C3FD}"/>
    <dgm:cxn modelId="{FCDC54DB-0731-4DEC-B654-E57CB60426B5}" srcId="{37237F71-42F0-4716-B679-F737C955B510}" destId="{00CB2CF0-EBDE-462C-82FA-411B748AF4F9}" srcOrd="0" destOrd="0" parTransId="{7E897B0A-FF19-4130-8A9C-66B7197168A3}" sibTransId="{986EA4C8-38DC-496F-A42D-C79BDC9E86BF}"/>
    <dgm:cxn modelId="{651F5FEB-BFC6-42D1-8F8D-5512E2EDCE6B}" srcId="{4FDE6234-DEB4-45AE-BFBC-6393D80535D3}" destId="{DD3AF0B9-72D5-4DF7-8CE6-8CE57AA58580}" srcOrd="0" destOrd="0" parTransId="{5BDB2D62-E5A6-462A-B93E-E39D711AD38F}" sibTransId="{4DF4DC9A-F463-47D3-BFFF-E5B8909FD7B3}"/>
    <dgm:cxn modelId="{59803AF8-1587-42E9-A3BC-65841995B7CC}" type="presOf" srcId="{22C4EAF4-555A-4D24-9E49-C0B11845CF74}" destId="{3F424785-1BF7-49C1-AA47-1E08850990A0}" srcOrd="0" destOrd="1" presId="urn:microsoft.com/office/officeart/2005/8/layout/hList1"/>
    <dgm:cxn modelId="{3ADE2D49-4E45-40FA-8137-59CBE1C06953}" type="presParOf" srcId="{7974C4A1-2AAB-4B6C-A965-C9D5F9BAFA82}" destId="{325B468B-31A3-4FE9-8E57-DA534B85FC39}" srcOrd="0" destOrd="0" presId="urn:microsoft.com/office/officeart/2005/8/layout/hList1"/>
    <dgm:cxn modelId="{0B307F01-0BDA-47EB-886F-985FF567AEE9}" type="presParOf" srcId="{325B468B-31A3-4FE9-8E57-DA534B85FC39}" destId="{0A8CB665-65E1-413C-87F3-092BC359DD9A}" srcOrd="0" destOrd="0" presId="urn:microsoft.com/office/officeart/2005/8/layout/hList1"/>
    <dgm:cxn modelId="{806CFFDC-3AAC-49B7-9D7C-BFE16C01C793}" type="presParOf" srcId="{325B468B-31A3-4FE9-8E57-DA534B85FC39}" destId="{6D9FE652-7657-4869-94F2-40223A10B34E}" srcOrd="1" destOrd="0" presId="urn:microsoft.com/office/officeart/2005/8/layout/hList1"/>
    <dgm:cxn modelId="{F4787DCB-E7BD-4753-9B65-2CC0F9E20DBE}" type="presParOf" srcId="{7974C4A1-2AAB-4B6C-A965-C9D5F9BAFA82}" destId="{659CF966-6CE9-4397-BC37-CFD02079A9F4}" srcOrd="1" destOrd="0" presId="urn:microsoft.com/office/officeart/2005/8/layout/hList1"/>
    <dgm:cxn modelId="{F23B721A-6D76-413D-962E-0480B3498771}" type="presParOf" srcId="{7974C4A1-2AAB-4B6C-A965-C9D5F9BAFA82}" destId="{A9E37548-A508-42D6-BD04-61FCBDB0DE01}" srcOrd="2" destOrd="0" presId="urn:microsoft.com/office/officeart/2005/8/layout/hList1"/>
    <dgm:cxn modelId="{CED83CB8-66FE-479F-965F-A23BBC7B607E}" type="presParOf" srcId="{A9E37548-A508-42D6-BD04-61FCBDB0DE01}" destId="{EE0D4317-F3F3-4ECA-BBD4-6750CD8EF2B9}" srcOrd="0" destOrd="0" presId="urn:microsoft.com/office/officeart/2005/8/layout/hList1"/>
    <dgm:cxn modelId="{F2D02FAD-432C-472C-841A-CA7BB53D7EEF}" type="presParOf" srcId="{A9E37548-A508-42D6-BD04-61FCBDB0DE01}" destId="{7C0B19DF-E34A-4912-A67C-F9E65CFC1B66}" srcOrd="1" destOrd="0" presId="urn:microsoft.com/office/officeart/2005/8/layout/hList1"/>
    <dgm:cxn modelId="{AC15A079-54C4-47F9-8BFD-37066B0EA485}" type="presParOf" srcId="{7974C4A1-2AAB-4B6C-A965-C9D5F9BAFA82}" destId="{B8AEDDC3-8DE5-4BE9-B916-BC9BA7447309}" srcOrd="3" destOrd="0" presId="urn:microsoft.com/office/officeart/2005/8/layout/hList1"/>
    <dgm:cxn modelId="{10A77ACA-4945-4BD6-8BD9-2DD443F3A409}" type="presParOf" srcId="{7974C4A1-2AAB-4B6C-A965-C9D5F9BAFA82}" destId="{8B762DA3-28AB-4D6C-83D1-D54E60813B66}" srcOrd="4" destOrd="0" presId="urn:microsoft.com/office/officeart/2005/8/layout/hList1"/>
    <dgm:cxn modelId="{95B6E031-43C9-4405-808A-51F696A64E65}" type="presParOf" srcId="{8B762DA3-28AB-4D6C-83D1-D54E60813B66}" destId="{93170E38-CA47-412D-BA48-A80F9B4997C9}" srcOrd="0" destOrd="0" presId="urn:microsoft.com/office/officeart/2005/8/layout/hList1"/>
    <dgm:cxn modelId="{51AFD94B-2950-4F34-AB27-CE732B491E13}" type="presParOf" srcId="{8B762DA3-28AB-4D6C-83D1-D54E60813B66}" destId="{3F424785-1BF7-49C1-AA47-1E08850990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D605B5-F995-475D-BE7C-CEFC780938A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2E97A56-F63D-43FB-BA29-C2E3234F65FF}">
      <dgm:prSet phldrT="[Texto]" custT="1"/>
      <dgm:spPr/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Ayuda Mutua. </a:t>
          </a: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Es el servicio que se ofrece en las agrupaciones de adictos en recuperación, utilizando los programas de ayuda mutua. Ingreso: voluntario. R:123 </a:t>
          </a:r>
        </a:p>
      </dgm:t>
    </dgm:pt>
    <dgm:pt modelId="{938BF54A-1C4B-4CCF-BBAC-98A741C4CD54}" type="parTrans" cxnId="{58D8DF2E-672F-4922-BB54-809CF8819643}">
      <dgm:prSet/>
      <dgm:spPr/>
      <dgm:t>
        <a:bodyPr/>
        <a:lstStyle/>
        <a:p>
          <a:endParaRPr lang="es-MX"/>
        </a:p>
      </dgm:t>
    </dgm:pt>
    <dgm:pt modelId="{BC36BB55-FFC8-429E-BD53-E354674A1267}" type="sibTrans" cxnId="{58D8DF2E-672F-4922-BB54-809CF8819643}">
      <dgm:prSet/>
      <dgm:spPr/>
      <dgm:t>
        <a:bodyPr/>
        <a:lstStyle/>
        <a:p>
          <a:endParaRPr lang="es-MX"/>
        </a:p>
      </dgm:t>
    </dgm:pt>
    <dgm:pt modelId="{6779BDF8-B195-4780-BB44-36D3384C69B4}">
      <dgm:prSet phldrT="[Texto]" custT="1"/>
      <dgm:spPr/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Mixto.</a:t>
          </a: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 Es el tratamiento ofrecido por ayuda mutua y el modelo profesional. Ingreso: Voluntario, involuntario y *obligatorio. R: 138</a:t>
          </a:r>
        </a:p>
      </dgm:t>
    </dgm:pt>
    <dgm:pt modelId="{C5AD2C98-434C-4598-841C-DBF7C269F5CB}" type="parTrans" cxnId="{874A39B7-804D-433A-8F77-38B538841DC9}">
      <dgm:prSet/>
      <dgm:spPr/>
      <dgm:t>
        <a:bodyPr/>
        <a:lstStyle/>
        <a:p>
          <a:endParaRPr lang="es-MX"/>
        </a:p>
      </dgm:t>
    </dgm:pt>
    <dgm:pt modelId="{3759C6F2-E80D-4666-A071-1D652F641F42}" type="sibTrans" cxnId="{874A39B7-804D-433A-8F77-38B538841DC9}">
      <dgm:prSet/>
      <dgm:spPr/>
      <dgm:t>
        <a:bodyPr/>
        <a:lstStyle/>
        <a:p>
          <a:endParaRPr lang="es-MX"/>
        </a:p>
      </dgm:t>
    </dgm:pt>
    <dgm:pt modelId="{72C44463-F4D1-44F9-B6E2-DFA3E6FE091D}">
      <dgm:prSet phldrT="[Texto]" custT="1"/>
      <dgm:spPr/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Profesional.</a:t>
          </a: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 Es el servicio de atención que brindan los profesionales de la salud, a través de consulta externa, consulta de urgencias (servicio de urgencias) y hospitalización, entre otros. Ingreso: Voluntario, involuntario y *obligatorio. R: 44</a:t>
          </a:r>
        </a:p>
      </dgm:t>
    </dgm:pt>
    <dgm:pt modelId="{13FA778F-A4BB-416C-AEAC-BB5ACE318092}" type="parTrans" cxnId="{0D032761-E8DF-4166-A635-A7873EF8E8D8}">
      <dgm:prSet/>
      <dgm:spPr/>
      <dgm:t>
        <a:bodyPr/>
        <a:lstStyle/>
        <a:p>
          <a:endParaRPr lang="es-MX"/>
        </a:p>
      </dgm:t>
    </dgm:pt>
    <dgm:pt modelId="{BC73AEE7-BBBF-4BAB-AA21-098C4B7F1DE9}" type="sibTrans" cxnId="{0D032761-E8DF-4166-A635-A7873EF8E8D8}">
      <dgm:prSet/>
      <dgm:spPr/>
      <dgm:t>
        <a:bodyPr/>
        <a:lstStyle/>
        <a:p>
          <a:endParaRPr lang="es-MX"/>
        </a:p>
      </dgm:t>
    </dgm:pt>
    <dgm:pt modelId="{2C9B6840-AB32-4BE7-B0C6-8E83A4B42282}" type="pres">
      <dgm:prSet presAssocID="{54D605B5-F995-475D-BE7C-CEFC780938A6}" presName="linear" presStyleCnt="0">
        <dgm:presLayoutVars>
          <dgm:dir/>
          <dgm:animLvl val="lvl"/>
          <dgm:resizeHandles val="exact"/>
        </dgm:presLayoutVars>
      </dgm:prSet>
      <dgm:spPr/>
    </dgm:pt>
    <dgm:pt modelId="{86C08E94-F730-40D0-AFA9-B0F72EBBCBCD}" type="pres">
      <dgm:prSet presAssocID="{E2E97A56-F63D-43FB-BA29-C2E3234F65FF}" presName="parentLin" presStyleCnt="0"/>
      <dgm:spPr/>
    </dgm:pt>
    <dgm:pt modelId="{3920AF35-8683-4EA9-A06E-B17D2A757E9F}" type="pres">
      <dgm:prSet presAssocID="{E2E97A56-F63D-43FB-BA29-C2E3234F65FF}" presName="parentLeftMargin" presStyleLbl="node1" presStyleIdx="0" presStyleCnt="3"/>
      <dgm:spPr/>
    </dgm:pt>
    <dgm:pt modelId="{1811A8EC-7532-4EE5-8C1E-F7125E7BFCBD}" type="pres">
      <dgm:prSet presAssocID="{E2E97A56-F63D-43FB-BA29-C2E3234F65FF}" presName="parentText" presStyleLbl="node1" presStyleIdx="0" presStyleCnt="3" custScaleX="131117">
        <dgm:presLayoutVars>
          <dgm:chMax val="0"/>
          <dgm:bulletEnabled val="1"/>
        </dgm:presLayoutVars>
      </dgm:prSet>
      <dgm:spPr/>
    </dgm:pt>
    <dgm:pt modelId="{A338CAE8-83E8-44A7-BB81-570B48802A1F}" type="pres">
      <dgm:prSet presAssocID="{E2E97A56-F63D-43FB-BA29-C2E3234F65FF}" presName="negativeSpace" presStyleCnt="0"/>
      <dgm:spPr/>
    </dgm:pt>
    <dgm:pt modelId="{532DDCC4-4F05-48F3-B8E4-B04539FFF17A}" type="pres">
      <dgm:prSet presAssocID="{E2E97A56-F63D-43FB-BA29-C2E3234F65FF}" presName="childText" presStyleLbl="conFgAcc1" presStyleIdx="0" presStyleCnt="3">
        <dgm:presLayoutVars>
          <dgm:bulletEnabled val="1"/>
        </dgm:presLayoutVars>
      </dgm:prSet>
      <dgm:spPr/>
    </dgm:pt>
    <dgm:pt modelId="{93A71120-62FB-442B-93EC-5EA483693F40}" type="pres">
      <dgm:prSet presAssocID="{BC36BB55-FFC8-429E-BD53-E354674A1267}" presName="spaceBetweenRectangles" presStyleCnt="0"/>
      <dgm:spPr/>
    </dgm:pt>
    <dgm:pt modelId="{474A9DF4-1F38-4ADE-974C-AF82BA16C45D}" type="pres">
      <dgm:prSet presAssocID="{6779BDF8-B195-4780-BB44-36D3384C69B4}" presName="parentLin" presStyleCnt="0"/>
      <dgm:spPr/>
    </dgm:pt>
    <dgm:pt modelId="{E48D5AFE-4564-4DCC-ADDE-0A1C6CEF6C43}" type="pres">
      <dgm:prSet presAssocID="{6779BDF8-B195-4780-BB44-36D3384C69B4}" presName="parentLeftMargin" presStyleLbl="node1" presStyleIdx="0" presStyleCnt="3"/>
      <dgm:spPr/>
    </dgm:pt>
    <dgm:pt modelId="{07C82A42-7E55-403E-A58F-6C58AB32B5AE}" type="pres">
      <dgm:prSet presAssocID="{6779BDF8-B195-4780-BB44-36D3384C69B4}" presName="parentText" presStyleLbl="node1" presStyleIdx="1" presStyleCnt="3" custScaleX="131117">
        <dgm:presLayoutVars>
          <dgm:chMax val="0"/>
          <dgm:bulletEnabled val="1"/>
        </dgm:presLayoutVars>
      </dgm:prSet>
      <dgm:spPr/>
    </dgm:pt>
    <dgm:pt modelId="{C602AFBA-120C-4C2A-A6E2-E2AFA4918E17}" type="pres">
      <dgm:prSet presAssocID="{6779BDF8-B195-4780-BB44-36D3384C69B4}" presName="negativeSpace" presStyleCnt="0"/>
      <dgm:spPr/>
    </dgm:pt>
    <dgm:pt modelId="{443CBB09-5AC1-44C4-A7D5-5069316FD725}" type="pres">
      <dgm:prSet presAssocID="{6779BDF8-B195-4780-BB44-36D3384C69B4}" presName="childText" presStyleLbl="conFgAcc1" presStyleIdx="1" presStyleCnt="3">
        <dgm:presLayoutVars>
          <dgm:bulletEnabled val="1"/>
        </dgm:presLayoutVars>
      </dgm:prSet>
      <dgm:spPr/>
    </dgm:pt>
    <dgm:pt modelId="{DA91DAFD-0208-425C-BC95-CE2EAA3405D0}" type="pres">
      <dgm:prSet presAssocID="{3759C6F2-E80D-4666-A071-1D652F641F42}" presName="spaceBetweenRectangles" presStyleCnt="0"/>
      <dgm:spPr/>
    </dgm:pt>
    <dgm:pt modelId="{8DF5C18B-20FB-4752-913C-62AA8F3CCBF6}" type="pres">
      <dgm:prSet presAssocID="{72C44463-F4D1-44F9-B6E2-DFA3E6FE091D}" presName="parentLin" presStyleCnt="0"/>
      <dgm:spPr/>
    </dgm:pt>
    <dgm:pt modelId="{E4A33849-D7B2-4C8B-8ADF-401090568007}" type="pres">
      <dgm:prSet presAssocID="{72C44463-F4D1-44F9-B6E2-DFA3E6FE091D}" presName="parentLeftMargin" presStyleLbl="node1" presStyleIdx="1" presStyleCnt="3"/>
      <dgm:spPr/>
    </dgm:pt>
    <dgm:pt modelId="{D76F1603-BF79-408E-90AC-6CD58FBD1015}" type="pres">
      <dgm:prSet presAssocID="{72C44463-F4D1-44F9-B6E2-DFA3E6FE091D}" presName="parentText" presStyleLbl="node1" presStyleIdx="2" presStyleCnt="3" custScaleX="131117">
        <dgm:presLayoutVars>
          <dgm:chMax val="0"/>
          <dgm:bulletEnabled val="1"/>
        </dgm:presLayoutVars>
      </dgm:prSet>
      <dgm:spPr/>
    </dgm:pt>
    <dgm:pt modelId="{C4CE7C60-F1DD-46BC-800C-1AE6E269B757}" type="pres">
      <dgm:prSet presAssocID="{72C44463-F4D1-44F9-B6E2-DFA3E6FE091D}" presName="negativeSpace" presStyleCnt="0"/>
      <dgm:spPr/>
    </dgm:pt>
    <dgm:pt modelId="{C01CAB97-C3D2-49D8-BAA4-605584C2325A}" type="pres">
      <dgm:prSet presAssocID="{72C44463-F4D1-44F9-B6E2-DFA3E6FE09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35EA03-23E3-41E0-9A08-33402AED8711}" type="presOf" srcId="{E2E97A56-F63D-43FB-BA29-C2E3234F65FF}" destId="{3920AF35-8683-4EA9-A06E-B17D2A757E9F}" srcOrd="0" destOrd="0" presId="urn:microsoft.com/office/officeart/2005/8/layout/list1"/>
    <dgm:cxn modelId="{252C2025-E61E-4813-9FED-41090CD22E86}" type="presOf" srcId="{72C44463-F4D1-44F9-B6E2-DFA3E6FE091D}" destId="{D76F1603-BF79-408E-90AC-6CD58FBD1015}" srcOrd="1" destOrd="0" presId="urn:microsoft.com/office/officeart/2005/8/layout/list1"/>
    <dgm:cxn modelId="{8F880E2E-88D4-4EAE-8DD4-017717A8395F}" type="presOf" srcId="{6779BDF8-B195-4780-BB44-36D3384C69B4}" destId="{E48D5AFE-4564-4DCC-ADDE-0A1C6CEF6C43}" srcOrd="0" destOrd="0" presId="urn:microsoft.com/office/officeart/2005/8/layout/list1"/>
    <dgm:cxn modelId="{58D8DF2E-672F-4922-BB54-809CF8819643}" srcId="{54D605B5-F995-475D-BE7C-CEFC780938A6}" destId="{E2E97A56-F63D-43FB-BA29-C2E3234F65FF}" srcOrd="0" destOrd="0" parTransId="{938BF54A-1C4B-4CCF-BBAC-98A741C4CD54}" sibTransId="{BC36BB55-FFC8-429E-BD53-E354674A1267}"/>
    <dgm:cxn modelId="{0D032761-E8DF-4166-A635-A7873EF8E8D8}" srcId="{54D605B5-F995-475D-BE7C-CEFC780938A6}" destId="{72C44463-F4D1-44F9-B6E2-DFA3E6FE091D}" srcOrd="2" destOrd="0" parTransId="{13FA778F-A4BB-416C-AEAC-BB5ACE318092}" sibTransId="{BC73AEE7-BBBF-4BAB-AA21-098C4B7F1DE9}"/>
    <dgm:cxn modelId="{6CAF1185-0CC5-47F7-A612-22739B0DA27E}" type="presOf" srcId="{6779BDF8-B195-4780-BB44-36D3384C69B4}" destId="{07C82A42-7E55-403E-A58F-6C58AB32B5AE}" srcOrd="1" destOrd="0" presId="urn:microsoft.com/office/officeart/2005/8/layout/list1"/>
    <dgm:cxn modelId="{B2DAB9A7-FADA-47F9-A5F2-C12190D88E05}" type="presOf" srcId="{E2E97A56-F63D-43FB-BA29-C2E3234F65FF}" destId="{1811A8EC-7532-4EE5-8C1E-F7125E7BFCBD}" srcOrd="1" destOrd="0" presId="urn:microsoft.com/office/officeart/2005/8/layout/list1"/>
    <dgm:cxn modelId="{874A39B7-804D-433A-8F77-38B538841DC9}" srcId="{54D605B5-F995-475D-BE7C-CEFC780938A6}" destId="{6779BDF8-B195-4780-BB44-36D3384C69B4}" srcOrd="1" destOrd="0" parTransId="{C5AD2C98-434C-4598-841C-DBF7C269F5CB}" sibTransId="{3759C6F2-E80D-4666-A071-1D652F641F42}"/>
    <dgm:cxn modelId="{B6CAFCC5-16C7-4292-A9AD-AB9F2418F47A}" type="presOf" srcId="{54D605B5-F995-475D-BE7C-CEFC780938A6}" destId="{2C9B6840-AB32-4BE7-B0C6-8E83A4B42282}" srcOrd="0" destOrd="0" presId="urn:microsoft.com/office/officeart/2005/8/layout/list1"/>
    <dgm:cxn modelId="{F3F115DF-BBA5-4EAC-8BB8-9FEBF2A93EDD}" type="presOf" srcId="{72C44463-F4D1-44F9-B6E2-DFA3E6FE091D}" destId="{E4A33849-D7B2-4C8B-8ADF-401090568007}" srcOrd="0" destOrd="0" presId="urn:microsoft.com/office/officeart/2005/8/layout/list1"/>
    <dgm:cxn modelId="{A0FBF550-E9F5-4FE3-923C-9D9369A6E824}" type="presParOf" srcId="{2C9B6840-AB32-4BE7-B0C6-8E83A4B42282}" destId="{86C08E94-F730-40D0-AFA9-B0F72EBBCBCD}" srcOrd="0" destOrd="0" presId="urn:microsoft.com/office/officeart/2005/8/layout/list1"/>
    <dgm:cxn modelId="{4B594A4F-7650-48BC-BF03-9B56B654CB17}" type="presParOf" srcId="{86C08E94-F730-40D0-AFA9-B0F72EBBCBCD}" destId="{3920AF35-8683-4EA9-A06E-B17D2A757E9F}" srcOrd="0" destOrd="0" presId="urn:microsoft.com/office/officeart/2005/8/layout/list1"/>
    <dgm:cxn modelId="{001DD0AC-46B2-490E-9C36-601FD6F9AA6F}" type="presParOf" srcId="{86C08E94-F730-40D0-AFA9-B0F72EBBCBCD}" destId="{1811A8EC-7532-4EE5-8C1E-F7125E7BFCBD}" srcOrd="1" destOrd="0" presId="urn:microsoft.com/office/officeart/2005/8/layout/list1"/>
    <dgm:cxn modelId="{CF5C9EDD-82F4-4C42-99BE-E891B2A738BE}" type="presParOf" srcId="{2C9B6840-AB32-4BE7-B0C6-8E83A4B42282}" destId="{A338CAE8-83E8-44A7-BB81-570B48802A1F}" srcOrd="1" destOrd="0" presId="urn:microsoft.com/office/officeart/2005/8/layout/list1"/>
    <dgm:cxn modelId="{2B69D54C-E224-4D88-B432-5CC1155A4F81}" type="presParOf" srcId="{2C9B6840-AB32-4BE7-B0C6-8E83A4B42282}" destId="{532DDCC4-4F05-48F3-B8E4-B04539FFF17A}" srcOrd="2" destOrd="0" presId="urn:microsoft.com/office/officeart/2005/8/layout/list1"/>
    <dgm:cxn modelId="{35954FA8-EF38-4708-BC13-3D9AF5C9F50B}" type="presParOf" srcId="{2C9B6840-AB32-4BE7-B0C6-8E83A4B42282}" destId="{93A71120-62FB-442B-93EC-5EA483693F40}" srcOrd="3" destOrd="0" presId="urn:microsoft.com/office/officeart/2005/8/layout/list1"/>
    <dgm:cxn modelId="{6B15E847-FA36-4D4F-88FF-5CA182028D05}" type="presParOf" srcId="{2C9B6840-AB32-4BE7-B0C6-8E83A4B42282}" destId="{474A9DF4-1F38-4ADE-974C-AF82BA16C45D}" srcOrd="4" destOrd="0" presId="urn:microsoft.com/office/officeart/2005/8/layout/list1"/>
    <dgm:cxn modelId="{F287F368-D2C4-4411-BEBD-1A9FA520B841}" type="presParOf" srcId="{474A9DF4-1F38-4ADE-974C-AF82BA16C45D}" destId="{E48D5AFE-4564-4DCC-ADDE-0A1C6CEF6C43}" srcOrd="0" destOrd="0" presId="urn:microsoft.com/office/officeart/2005/8/layout/list1"/>
    <dgm:cxn modelId="{BA22236B-7465-4272-AE1B-DD8DB57BA9AF}" type="presParOf" srcId="{474A9DF4-1F38-4ADE-974C-AF82BA16C45D}" destId="{07C82A42-7E55-403E-A58F-6C58AB32B5AE}" srcOrd="1" destOrd="0" presId="urn:microsoft.com/office/officeart/2005/8/layout/list1"/>
    <dgm:cxn modelId="{9BD71BDB-0932-4B5B-9584-295EAAF25B0A}" type="presParOf" srcId="{2C9B6840-AB32-4BE7-B0C6-8E83A4B42282}" destId="{C602AFBA-120C-4C2A-A6E2-E2AFA4918E17}" srcOrd="5" destOrd="0" presId="urn:microsoft.com/office/officeart/2005/8/layout/list1"/>
    <dgm:cxn modelId="{9DCA3C61-A052-4F88-98BC-2297DE61A202}" type="presParOf" srcId="{2C9B6840-AB32-4BE7-B0C6-8E83A4B42282}" destId="{443CBB09-5AC1-44C4-A7D5-5069316FD725}" srcOrd="6" destOrd="0" presId="urn:microsoft.com/office/officeart/2005/8/layout/list1"/>
    <dgm:cxn modelId="{029D3991-36E1-4666-B99B-6065F730A343}" type="presParOf" srcId="{2C9B6840-AB32-4BE7-B0C6-8E83A4B42282}" destId="{DA91DAFD-0208-425C-BC95-CE2EAA3405D0}" srcOrd="7" destOrd="0" presId="urn:microsoft.com/office/officeart/2005/8/layout/list1"/>
    <dgm:cxn modelId="{539E341D-44B8-424A-96B6-DDCA3405444F}" type="presParOf" srcId="{2C9B6840-AB32-4BE7-B0C6-8E83A4B42282}" destId="{8DF5C18B-20FB-4752-913C-62AA8F3CCBF6}" srcOrd="8" destOrd="0" presId="urn:microsoft.com/office/officeart/2005/8/layout/list1"/>
    <dgm:cxn modelId="{CBF05396-AC31-4996-8EB4-892393D9FCC8}" type="presParOf" srcId="{8DF5C18B-20FB-4752-913C-62AA8F3CCBF6}" destId="{E4A33849-D7B2-4C8B-8ADF-401090568007}" srcOrd="0" destOrd="0" presId="urn:microsoft.com/office/officeart/2005/8/layout/list1"/>
    <dgm:cxn modelId="{37CD7229-999D-4686-B255-452AFE9A6E28}" type="presParOf" srcId="{8DF5C18B-20FB-4752-913C-62AA8F3CCBF6}" destId="{D76F1603-BF79-408E-90AC-6CD58FBD1015}" srcOrd="1" destOrd="0" presId="urn:microsoft.com/office/officeart/2005/8/layout/list1"/>
    <dgm:cxn modelId="{198882A7-D362-4CF4-8B09-859A8F41F270}" type="presParOf" srcId="{2C9B6840-AB32-4BE7-B0C6-8E83A4B42282}" destId="{C4CE7C60-F1DD-46BC-800C-1AE6E269B757}" srcOrd="9" destOrd="0" presId="urn:microsoft.com/office/officeart/2005/8/layout/list1"/>
    <dgm:cxn modelId="{C2E9EE4A-99EA-4AF7-8D9D-974E9A621A86}" type="presParOf" srcId="{2C9B6840-AB32-4BE7-B0C6-8E83A4B42282}" destId="{C01CAB97-C3D2-49D8-BAA4-605584C232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B665-65E1-413C-87F3-092BC359DD9A}">
      <dsp:nvSpPr>
        <dsp:cNvPr id="0" name=""/>
        <dsp:cNvSpPr/>
      </dsp:nvSpPr>
      <dsp:spPr>
        <a:xfrm>
          <a:off x="3350" y="719165"/>
          <a:ext cx="3266614" cy="1306645"/>
        </a:xfrm>
        <a:prstGeom prst="rect">
          <a:avLst/>
        </a:prstGeom>
        <a:solidFill>
          <a:srgbClr val="BC945A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1. Visitas de Supervisión y Seguimiento a Establecimientos Especializados en Adicciones</a:t>
          </a:r>
          <a:r>
            <a:rPr lang="es-MX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3350" y="719165"/>
        <a:ext cx="3266614" cy="1306645"/>
      </dsp:txXfrm>
    </dsp:sp>
    <dsp:sp modelId="{6D9FE652-7657-4869-94F2-40223A10B34E}">
      <dsp:nvSpPr>
        <dsp:cNvPr id="0" name=""/>
        <dsp:cNvSpPr/>
      </dsp:nvSpPr>
      <dsp:spPr>
        <a:xfrm>
          <a:off x="3350" y="2025811"/>
          <a:ext cx="3266614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Realizada por los responsables de establecimientos de la CECA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Notificación mensual de las visitas hechas por la CECA a la CONADIC</a:t>
          </a:r>
        </a:p>
      </dsp:txBody>
      <dsp:txXfrm>
        <a:off x="3350" y="2025811"/>
        <a:ext cx="3266614" cy="2854800"/>
      </dsp:txXfrm>
    </dsp:sp>
    <dsp:sp modelId="{EE0D4317-F3F3-4ECA-BBD4-6750CD8EF2B9}">
      <dsp:nvSpPr>
        <dsp:cNvPr id="0" name=""/>
        <dsp:cNvSpPr/>
      </dsp:nvSpPr>
      <dsp:spPr>
        <a:xfrm>
          <a:off x="3727291" y="719165"/>
          <a:ext cx="3266614" cy="1306645"/>
        </a:xfrm>
        <a:prstGeom prst="rect">
          <a:avLst/>
        </a:prstGeom>
        <a:solidFill>
          <a:srgbClr val="245C4F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2. Análisis y registro de las Visitas de Supervisión y Seguimiento a Establecimientos Especializados en Adicciones.  </a:t>
          </a:r>
        </a:p>
      </dsp:txBody>
      <dsp:txXfrm>
        <a:off x="3727291" y="719165"/>
        <a:ext cx="3266614" cy="1306645"/>
      </dsp:txXfrm>
    </dsp:sp>
    <dsp:sp modelId="{7C0B19DF-E34A-4912-A67C-F9E65CFC1B66}">
      <dsp:nvSpPr>
        <dsp:cNvPr id="0" name=""/>
        <dsp:cNvSpPr/>
      </dsp:nvSpPr>
      <dsp:spPr>
        <a:xfrm>
          <a:off x="3727291" y="2025811"/>
          <a:ext cx="3266614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Procedimiento realizado por el personal de la Subdirección responsable.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Verificación de los porcentajes obtenidos en cada área evaluada.</a:t>
          </a:r>
        </a:p>
      </dsp:txBody>
      <dsp:txXfrm>
        <a:off x="3727291" y="2025811"/>
        <a:ext cx="3266614" cy="2854800"/>
      </dsp:txXfrm>
    </dsp:sp>
    <dsp:sp modelId="{93170E38-CA47-412D-BA48-A80F9B4997C9}">
      <dsp:nvSpPr>
        <dsp:cNvPr id="0" name=""/>
        <dsp:cNvSpPr/>
      </dsp:nvSpPr>
      <dsp:spPr>
        <a:xfrm>
          <a:off x="7454582" y="719165"/>
          <a:ext cx="3266614" cy="1306645"/>
        </a:xfrm>
        <a:prstGeom prst="rect">
          <a:avLst/>
        </a:prstGeom>
        <a:solidFill>
          <a:srgbClr val="691B31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3. Postulación de los establecimientos candidatos a ser supervisados por la CONADIC</a:t>
          </a:r>
        </a:p>
      </dsp:txBody>
      <dsp:txXfrm>
        <a:off x="7454582" y="719165"/>
        <a:ext cx="3266614" cy="1306645"/>
      </dsp:txXfrm>
    </dsp:sp>
    <dsp:sp modelId="{3F424785-1BF7-49C1-AA47-1E08850990A0}">
      <dsp:nvSpPr>
        <dsp:cNvPr id="0" name=""/>
        <dsp:cNvSpPr/>
      </dsp:nvSpPr>
      <dsp:spPr>
        <a:xfrm>
          <a:off x="7451231" y="2025811"/>
          <a:ext cx="3266614" cy="2854800"/>
        </a:xfrm>
        <a:prstGeom prst="rect">
          <a:avLst/>
        </a:prstGeom>
        <a:solidFill>
          <a:srgbClr val="DEC9A2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Propuesta de la CECA y envío de documentación.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Subdirección responsable: conformación del expediente, ya sea para Reconocimiento o Ratificación.</a:t>
          </a:r>
        </a:p>
      </dsp:txBody>
      <dsp:txXfrm>
        <a:off x="7451231" y="2025811"/>
        <a:ext cx="3266614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B665-65E1-413C-87F3-092BC359DD9A}">
      <dsp:nvSpPr>
        <dsp:cNvPr id="0" name=""/>
        <dsp:cNvSpPr/>
      </dsp:nvSpPr>
      <dsp:spPr>
        <a:xfrm>
          <a:off x="3288" y="640710"/>
          <a:ext cx="3206114" cy="1282445"/>
        </a:xfrm>
        <a:prstGeom prst="rect">
          <a:avLst/>
        </a:prstGeom>
        <a:solidFill>
          <a:srgbClr val="BC945A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4. Aviso de los centros que serán visitados por la CONADIC</a:t>
          </a:r>
        </a:p>
      </dsp:txBody>
      <dsp:txXfrm>
        <a:off x="3288" y="640710"/>
        <a:ext cx="3206114" cy="1282445"/>
      </dsp:txXfrm>
    </dsp:sp>
    <dsp:sp modelId="{6D9FE652-7657-4869-94F2-40223A10B34E}">
      <dsp:nvSpPr>
        <dsp:cNvPr id="0" name=""/>
        <dsp:cNvSpPr/>
      </dsp:nvSpPr>
      <dsp:spPr>
        <a:xfrm>
          <a:off x="3288" y="1923156"/>
          <a:ext cx="3206114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Subdirección notifica a los Comisionados de cada entidad.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Propuesta de cronograma de visitas a través de Rutas Críticas.</a:t>
          </a:r>
        </a:p>
      </dsp:txBody>
      <dsp:txXfrm>
        <a:off x="3288" y="1923156"/>
        <a:ext cx="3206114" cy="2854800"/>
      </dsp:txXfrm>
    </dsp:sp>
    <dsp:sp modelId="{EE0D4317-F3F3-4ECA-BBD4-6750CD8EF2B9}">
      <dsp:nvSpPr>
        <dsp:cNvPr id="0" name=""/>
        <dsp:cNvSpPr/>
      </dsp:nvSpPr>
      <dsp:spPr>
        <a:xfrm>
          <a:off x="3658259" y="640710"/>
          <a:ext cx="3206114" cy="1282445"/>
        </a:xfrm>
        <a:prstGeom prst="rect">
          <a:avLst/>
        </a:prstGeom>
        <a:solidFill>
          <a:srgbClr val="245C4F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5. Supervisores Federales acuden a los establecimientos.</a:t>
          </a:r>
        </a:p>
      </dsp:txBody>
      <dsp:txXfrm>
        <a:off x="3658259" y="640710"/>
        <a:ext cx="3206114" cy="1282445"/>
      </dsp:txXfrm>
    </dsp:sp>
    <dsp:sp modelId="{7C0B19DF-E34A-4912-A67C-F9E65CFC1B66}">
      <dsp:nvSpPr>
        <dsp:cNvPr id="0" name=""/>
        <dsp:cNvSpPr/>
      </dsp:nvSpPr>
      <dsp:spPr>
        <a:xfrm>
          <a:off x="3658259" y="1923156"/>
          <a:ext cx="3206114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Establecidas las Rutas Críticas, CECA-CONADIC, acuden a los centros.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Se aplica la Cédula de Supervisión(Profesional, Mixto o Ayuda Mutua) que evalúa diferentes áreas y aplican entrevistas a personas en internamiento</a:t>
          </a:r>
        </a:p>
      </dsp:txBody>
      <dsp:txXfrm>
        <a:off x="3658259" y="1923156"/>
        <a:ext cx="3206114" cy="2854800"/>
      </dsp:txXfrm>
    </dsp:sp>
    <dsp:sp modelId="{93170E38-CA47-412D-BA48-A80F9B4997C9}">
      <dsp:nvSpPr>
        <dsp:cNvPr id="0" name=""/>
        <dsp:cNvSpPr/>
      </dsp:nvSpPr>
      <dsp:spPr>
        <a:xfrm>
          <a:off x="7313229" y="640710"/>
          <a:ext cx="3206114" cy="1282445"/>
        </a:xfrm>
        <a:prstGeom prst="rect">
          <a:avLst/>
        </a:prstGeom>
        <a:solidFill>
          <a:srgbClr val="6E152E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6. Proceso de </a:t>
          </a:r>
          <a:r>
            <a:rPr lang="es-MX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Dictaminación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3229" y="640710"/>
        <a:ext cx="3206114" cy="1282445"/>
      </dsp:txXfrm>
    </dsp:sp>
    <dsp:sp modelId="{3F424785-1BF7-49C1-AA47-1E08850990A0}">
      <dsp:nvSpPr>
        <dsp:cNvPr id="0" name=""/>
        <dsp:cNvSpPr/>
      </dsp:nvSpPr>
      <dsp:spPr>
        <a:xfrm>
          <a:off x="7313229" y="1923156"/>
          <a:ext cx="3206114" cy="2854800"/>
        </a:xfrm>
        <a:prstGeom prst="rect">
          <a:avLst/>
        </a:prstGeom>
        <a:solidFill>
          <a:srgbClr val="DEC9A2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Recepción de evidencias de cada establecimiento supervisado.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El Comité de </a:t>
          </a:r>
          <a:r>
            <a:rPr lang="es-MX" sz="1800" b="0" kern="1200" dirty="0" err="1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Dictaminación</a:t>
          </a: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rPr>
            <a:t> determina si los centros obtiene el Reconocimiento o Ratificación. </a:t>
          </a:r>
        </a:p>
      </dsp:txBody>
      <dsp:txXfrm>
        <a:off x="7313229" y="1923156"/>
        <a:ext cx="3206114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B665-65E1-413C-87F3-092BC359DD9A}">
      <dsp:nvSpPr>
        <dsp:cNvPr id="0" name=""/>
        <dsp:cNvSpPr/>
      </dsp:nvSpPr>
      <dsp:spPr>
        <a:xfrm>
          <a:off x="3288" y="462285"/>
          <a:ext cx="3206114" cy="1282445"/>
        </a:xfrm>
        <a:prstGeom prst="rect">
          <a:avLst/>
        </a:prstGeom>
        <a:solidFill>
          <a:srgbClr val="BC945A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7. Notificación sobre los establecimientos Reconocidos o Ratificados</a:t>
          </a:r>
        </a:p>
      </dsp:txBody>
      <dsp:txXfrm>
        <a:off x="3288" y="462285"/>
        <a:ext cx="3206114" cy="1282445"/>
      </dsp:txXfrm>
    </dsp:sp>
    <dsp:sp modelId="{6D9FE652-7657-4869-94F2-40223A10B34E}">
      <dsp:nvSpPr>
        <dsp:cNvPr id="0" name=""/>
        <dsp:cNvSpPr/>
      </dsp:nvSpPr>
      <dsp:spPr>
        <a:xfrm>
          <a:off x="3288" y="1744731"/>
          <a:ext cx="3206114" cy="32116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Vía oficial se informa a los Comisionados Estatales.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Proceso de Cambio de Dictamen</a:t>
          </a:r>
        </a:p>
      </dsp:txBody>
      <dsp:txXfrm>
        <a:off x="3288" y="1744731"/>
        <a:ext cx="3206114" cy="3211649"/>
      </dsp:txXfrm>
    </dsp:sp>
    <dsp:sp modelId="{EE0D4317-F3F3-4ECA-BBD4-6750CD8EF2B9}">
      <dsp:nvSpPr>
        <dsp:cNvPr id="0" name=""/>
        <dsp:cNvSpPr/>
      </dsp:nvSpPr>
      <dsp:spPr>
        <a:xfrm>
          <a:off x="3658259" y="462285"/>
          <a:ext cx="3206114" cy="1282445"/>
        </a:xfrm>
        <a:prstGeom prst="rect">
          <a:avLst/>
        </a:prstGeom>
        <a:solidFill>
          <a:srgbClr val="245C4F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8. Recepción de evidencia para Cambio de Dictamen</a:t>
          </a:r>
        </a:p>
      </dsp:txBody>
      <dsp:txXfrm>
        <a:off x="3658259" y="462285"/>
        <a:ext cx="3206114" cy="1282445"/>
      </dsp:txXfrm>
    </dsp:sp>
    <dsp:sp modelId="{7C0B19DF-E34A-4912-A67C-F9E65CFC1B66}">
      <dsp:nvSpPr>
        <dsp:cNvPr id="0" name=""/>
        <dsp:cNvSpPr/>
      </dsp:nvSpPr>
      <dsp:spPr>
        <a:xfrm>
          <a:off x="3658259" y="1744731"/>
          <a:ext cx="3206114" cy="321164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Subdirección responsable: recibe y valida las evidencias para cambio de dictamen.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Reconocimientos: realización, firmas y envío a las CECA para su entrega a los establecimientos. </a:t>
          </a:r>
        </a:p>
      </dsp:txBody>
      <dsp:txXfrm>
        <a:off x="3658259" y="1744731"/>
        <a:ext cx="3206114" cy="3211649"/>
      </dsp:txXfrm>
    </dsp:sp>
    <dsp:sp modelId="{93170E38-CA47-412D-BA48-A80F9B4997C9}">
      <dsp:nvSpPr>
        <dsp:cNvPr id="0" name=""/>
        <dsp:cNvSpPr/>
      </dsp:nvSpPr>
      <dsp:spPr>
        <a:xfrm>
          <a:off x="7313229" y="462285"/>
          <a:ext cx="3206114" cy="1282445"/>
        </a:xfrm>
        <a:prstGeom prst="rect">
          <a:avLst/>
        </a:prstGeom>
        <a:solidFill>
          <a:srgbClr val="691B31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9. Actualización del Directorio Nacional</a:t>
          </a:r>
        </a:p>
      </dsp:txBody>
      <dsp:txXfrm>
        <a:off x="7313229" y="462285"/>
        <a:ext cx="3206114" cy="1282445"/>
      </dsp:txXfrm>
    </dsp:sp>
    <dsp:sp modelId="{3F424785-1BF7-49C1-AA47-1E08850990A0}">
      <dsp:nvSpPr>
        <dsp:cNvPr id="0" name=""/>
        <dsp:cNvSpPr/>
      </dsp:nvSpPr>
      <dsp:spPr>
        <a:xfrm>
          <a:off x="7313229" y="1744731"/>
          <a:ext cx="3206114" cy="3211649"/>
        </a:xfrm>
        <a:prstGeom prst="rect">
          <a:avLst/>
        </a:prstGeom>
        <a:solidFill>
          <a:srgbClr val="BC945A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Subdirección responsable: actualiza terminado el proceso de Reconocimiento y Ratificación.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Prácticas negativas, quejas o por porcentaje menor al 80%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305 Establecimientos Especializados reconocidos por la CONADIC</a:t>
          </a:r>
        </a:p>
      </dsp:txBody>
      <dsp:txXfrm>
        <a:off x="7313229" y="1744731"/>
        <a:ext cx="3206114" cy="3211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DDCC4-4F05-48F3-B8E4-B04539FFF17A}">
      <dsp:nvSpPr>
        <dsp:cNvPr id="0" name=""/>
        <dsp:cNvSpPr/>
      </dsp:nvSpPr>
      <dsp:spPr>
        <a:xfrm>
          <a:off x="0" y="492986"/>
          <a:ext cx="1108695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1A8EC-7532-4EE5-8C1E-F7125E7BFCBD}">
      <dsp:nvSpPr>
        <dsp:cNvPr id="0" name=""/>
        <dsp:cNvSpPr/>
      </dsp:nvSpPr>
      <dsp:spPr>
        <a:xfrm>
          <a:off x="554347" y="20666"/>
          <a:ext cx="1017582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42" tIns="0" rIns="293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Ayuda Mutua. </a:t>
          </a: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Es el servicio que se ofrece en las agrupaciones de adictos en recuperación, utilizando los programas de ayuda mutua. Ingreso: voluntario. R:123 </a:t>
          </a:r>
        </a:p>
      </dsp:txBody>
      <dsp:txXfrm>
        <a:off x="600461" y="66780"/>
        <a:ext cx="10083592" cy="852412"/>
      </dsp:txXfrm>
    </dsp:sp>
    <dsp:sp modelId="{443CBB09-5AC1-44C4-A7D5-5069316FD725}">
      <dsp:nvSpPr>
        <dsp:cNvPr id="0" name=""/>
        <dsp:cNvSpPr/>
      </dsp:nvSpPr>
      <dsp:spPr>
        <a:xfrm>
          <a:off x="0" y="1944506"/>
          <a:ext cx="1108695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82A42-7E55-403E-A58F-6C58AB32B5AE}">
      <dsp:nvSpPr>
        <dsp:cNvPr id="0" name=""/>
        <dsp:cNvSpPr/>
      </dsp:nvSpPr>
      <dsp:spPr>
        <a:xfrm>
          <a:off x="554347" y="1472186"/>
          <a:ext cx="10175820" cy="9446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42" tIns="0" rIns="293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Mixto.</a:t>
          </a: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 Es el tratamiento ofrecido por ayuda mutua y el modelo profesional. Ingreso: Voluntario, involuntario y *obligatorio. R: 138</a:t>
          </a:r>
        </a:p>
      </dsp:txBody>
      <dsp:txXfrm>
        <a:off x="600461" y="1518300"/>
        <a:ext cx="10083592" cy="852412"/>
      </dsp:txXfrm>
    </dsp:sp>
    <dsp:sp modelId="{C01CAB97-C3D2-49D8-BAA4-605584C2325A}">
      <dsp:nvSpPr>
        <dsp:cNvPr id="0" name=""/>
        <dsp:cNvSpPr/>
      </dsp:nvSpPr>
      <dsp:spPr>
        <a:xfrm>
          <a:off x="0" y="3396026"/>
          <a:ext cx="1108695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F1603-BF79-408E-90AC-6CD58FBD1015}">
      <dsp:nvSpPr>
        <dsp:cNvPr id="0" name=""/>
        <dsp:cNvSpPr/>
      </dsp:nvSpPr>
      <dsp:spPr>
        <a:xfrm>
          <a:off x="554347" y="2923706"/>
          <a:ext cx="10175820" cy="9446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42" tIns="0" rIns="293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Profesional.</a:t>
          </a: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 Es el servicio de atención que brindan los profesionales de la salud, a través de consulta externa, consulta de urgencias (servicio de urgencias) y hospitalización, entre otros. Ingreso: Voluntario, involuntario y *obligatorio. R: 44</a:t>
          </a:r>
        </a:p>
      </dsp:txBody>
      <dsp:txXfrm>
        <a:off x="600461" y="2969820"/>
        <a:ext cx="1008359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E16A4-BB59-4082-A843-F58C60A37C2A}" type="datetimeFigureOut">
              <a:rPr lang="es-MX" smtClean="0"/>
              <a:t>13/10/20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D05C-D892-4F6B-AB97-5728EEFA01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78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76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30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74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90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92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81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05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0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9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10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D05C-D892-4F6B-AB97-5728EEFA01E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31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Legal del </a:t>
            </a:r>
            <a:r>
              <a:rPr lang="en-US" dirty="0" err="1"/>
              <a:t>Establecimiento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Comercial</a:t>
            </a:r>
            <a:r>
              <a:rPr lang="en-US" dirty="0"/>
              <a:t> del </a:t>
            </a:r>
            <a:r>
              <a:rPr lang="en-US" dirty="0" err="1"/>
              <a:t>Establecimiento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43" y="581617"/>
            <a:ext cx="7485514" cy="9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63830" y="316762"/>
            <a:ext cx="7098674" cy="5860201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</a:lstStyle>
          <a:p>
            <a:r>
              <a:rPr lang="es-MX" dirty="0"/>
              <a:t>De clic en el botón imagen para agregar evidencia fotográfica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13/10/20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Rectangle 13"/>
          <p:cNvSpPr/>
          <p:nvPr userDrawn="1"/>
        </p:nvSpPr>
        <p:spPr>
          <a:xfrm>
            <a:off x="0" y="249382"/>
            <a:ext cx="257695" cy="142039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56764" y="1875764"/>
            <a:ext cx="3970786" cy="442243"/>
          </a:xfrm>
        </p:spPr>
        <p:txBody>
          <a:bodyPr/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Agregue aquí el numeral de la cédula</a:t>
            </a:r>
            <a:endParaRPr lang="es-MX" dirty="0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56764" y="2523994"/>
            <a:ext cx="3932237" cy="1689360"/>
          </a:xfrm>
        </p:spPr>
        <p:txBody>
          <a:bodyPr/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Agregue aquí el comentario del supervisor federal</a:t>
            </a:r>
            <a:endParaRPr lang="es-MX" dirty="0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56764" y="4419340"/>
            <a:ext cx="3932237" cy="1689360"/>
          </a:xfrm>
        </p:spPr>
        <p:txBody>
          <a:bodyPr/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Agregue aquí el comentario de la CECA</a:t>
            </a:r>
            <a:endParaRPr lang="es-MX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6764" y="316762"/>
            <a:ext cx="3967144" cy="1353015"/>
          </a:xfrm>
        </p:spPr>
        <p:txBody>
          <a:bodyPr>
            <a:noAutofit/>
          </a:bodyPr>
          <a:lstStyle>
            <a:lvl1pPr marL="0" indent="0">
              <a:buNone/>
              <a:defRPr sz="2800" i="1" baseline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4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err="1"/>
              <a:t>Agregue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legal del </a:t>
            </a:r>
            <a:r>
              <a:rPr lang="en-US" dirty="0" err="1"/>
              <a:t>Establecimiento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latin typeface="Montserrat ExtraLight" panose="000003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dirty="0"/>
              <a:t>De clic en el botón imagen para agregar evidencia fotográfica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6765" y="2097359"/>
            <a:ext cx="3970786" cy="337175"/>
          </a:xfrm>
        </p:spPr>
        <p:txBody>
          <a:bodyPr/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Numeral de la cédula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362846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0408" y="316762"/>
            <a:ext cx="3967144" cy="1576388"/>
          </a:xfrm>
        </p:spPr>
        <p:txBody>
          <a:bodyPr>
            <a:noAutofit/>
          </a:bodyPr>
          <a:lstStyle>
            <a:lvl1pPr marL="0" indent="0">
              <a:buNone/>
              <a:defRPr sz="2800" i="1" baseline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4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err="1"/>
              <a:t>Agregue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Comercial</a:t>
            </a:r>
            <a:r>
              <a:rPr lang="en-US" dirty="0"/>
              <a:t> del </a:t>
            </a:r>
            <a:r>
              <a:rPr lang="en-US" dirty="0" err="1"/>
              <a:t>Establecimiento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11" y="362846"/>
            <a:ext cx="4881089" cy="624579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56765" y="2602941"/>
            <a:ext cx="3932237" cy="1689360"/>
          </a:xfrm>
        </p:spPr>
        <p:txBody>
          <a:bodyPr/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Agregue aquí el comentario del supervisor federal</a:t>
            </a:r>
            <a:endParaRPr lang="es-MX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56764" y="4419340"/>
            <a:ext cx="3932237" cy="1689360"/>
          </a:xfrm>
        </p:spPr>
        <p:txBody>
          <a:bodyPr/>
          <a:lstStyle>
            <a:lvl1pPr marL="0" indent="0">
              <a:buNone/>
              <a:defRPr sz="1600" b="0" i="1" baseline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Agregue aquí el comentario del CECA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72617"/>
            <a:ext cx="2025752" cy="23097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43" y="581617"/>
            <a:ext cx="7485514" cy="9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13/10/20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88190" y="239784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13/10/20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0" y="3394384"/>
            <a:ext cx="9144000" cy="946813"/>
          </a:xfrm>
        </p:spPr>
        <p:txBody>
          <a:bodyPr/>
          <a:lstStyle/>
          <a:p>
            <a:r>
              <a:rPr lang="es-MX" b="1" dirty="0"/>
              <a:t>Programa de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5" y="482760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04911" y="1193653"/>
            <a:ext cx="10721198" cy="47548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/>
            <a:r>
              <a:rPr lang="es-MX" sz="2200" b="1" cap="smal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2200" b="1" cap="small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2044494"/>
              </p:ext>
            </p:extLst>
          </p:nvPr>
        </p:nvGraphicFramePr>
        <p:xfrm>
          <a:off x="604912" y="1193653"/>
          <a:ext cx="105226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280BF4E6-D9C0-EE4C-85B2-2E7F9D623B2A}"/>
              </a:ext>
            </a:extLst>
          </p:cNvPr>
          <p:cNvSpPr txBox="1">
            <a:spLocks/>
          </p:cNvSpPr>
          <p:nvPr/>
        </p:nvSpPr>
        <p:spPr>
          <a:xfrm>
            <a:off x="3872754" y="278604"/>
            <a:ext cx="7453355" cy="84699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s-MX" sz="3500" b="1" cap="small" dirty="0">
                <a:solidFill>
                  <a:srgbClr val="860000"/>
                </a:solidFill>
                <a:latin typeface="Montserrat" panose="00000500000000000000" pitchFamily="2" charset="0"/>
              </a:rPr>
              <a:t>III.Procedimiento para la Obtención del Reconocimiento</a:t>
            </a:r>
          </a:p>
        </p:txBody>
      </p:sp>
      <p:sp>
        <p:nvSpPr>
          <p:cNvPr id="8" name="Cheurón 7">
            <a:extLst>
              <a:ext uri="{FF2B5EF4-FFF2-40B4-BE49-F238E27FC236}">
                <a16:creationId xmlns:a16="http://schemas.microsoft.com/office/drawing/2014/main" id="{FABE2A86-6D8A-3F46-BCF0-9BE420BCDA4C}"/>
              </a:ext>
            </a:extLst>
          </p:cNvPr>
          <p:cNvSpPr/>
          <p:nvPr/>
        </p:nvSpPr>
        <p:spPr>
          <a:xfrm>
            <a:off x="3771153" y="3571093"/>
            <a:ext cx="519953" cy="842683"/>
          </a:xfrm>
          <a:prstGeom prst="chevron">
            <a:avLst/>
          </a:prstGeom>
          <a:solidFill>
            <a:srgbClr val="691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heurón 8">
            <a:extLst>
              <a:ext uri="{FF2B5EF4-FFF2-40B4-BE49-F238E27FC236}">
                <a16:creationId xmlns:a16="http://schemas.microsoft.com/office/drawing/2014/main" id="{A4109A2C-98DD-464F-8C51-62985296D4F2}"/>
              </a:ext>
            </a:extLst>
          </p:cNvPr>
          <p:cNvSpPr/>
          <p:nvPr/>
        </p:nvSpPr>
        <p:spPr>
          <a:xfrm>
            <a:off x="7449349" y="3571093"/>
            <a:ext cx="519953" cy="842683"/>
          </a:xfrm>
          <a:prstGeom prst="chevron">
            <a:avLst/>
          </a:prstGeom>
          <a:solidFill>
            <a:srgbClr val="691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3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5" y="345072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04911" y="1193653"/>
            <a:ext cx="10721198" cy="47548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/>
            <a:r>
              <a:rPr lang="es-MX" sz="2200" b="1" cap="smal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2200" b="1" cap="small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970920"/>
              </p:ext>
            </p:extLst>
          </p:nvPr>
        </p:nvGraphicFramePr>
        <p:xfrm>
          <a:off x="604911" y="1220858"/>
          <a:ext cx="105226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A1202283-E635-BA4F-BAA7-B4EAE5DBFCB0}"/>
              </a:ext>
            </a:extLst>
          </p:cNvPr>
          <p:cNvSpPr txBox="1">
            <a:spLocks/>
          </p:cNvSpPr>
          <p:nvPr/>
        </p:nvSpPr>
        <p:spPr>
          <a:xfrm>
            <a:off x="3872754" y="278604"/>
            <a:ext cx="7453355" cy="84699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s-MX" sz="3500" b="1" cap="small" dirty="0">
                <a:solidFill>
                  <a:srgbClr val="860000"/>
                </a:solidFill>
                <a:latin typeface="Montserrat" panose="00000500000000000000" pitchFamily="2" charset="0"/>
              </a:rPr>
              <a:t>III.Procedimiento para la Obtención del Reconocimiento</a:t>
            </a:r>
          </a:p>
        </p:txBody>
      </p:sp>
      <p:sp>
        <p:nvSpPr>
          <p:cNvPr id="8" name="Cheurón 7">
            <a:extLst>
              <a:ext uri="{FF2B5EF4-FFF2-40B4-BE49-F238E27FC236}">
                <a16:creationId xmlns:a16="http://schemas.microsoft.com/office/drawing/2014/main" id="{9CA6A55D-64BC-9A47-98BE-8AA334067275}"/>
              </a:ext>
            </a:extLst>
          </p:cNvPr>
          <p:cNvSpPr/>
          <p:nvPr/>
        </p:nvSpPr>
        <p:spPr>
          <a:xfrm>
            <a:off x="3771153" y="3571093"/>
            <a:ext cx="519953" cy="842683"/>
          </a:xfrm>
          <a:prstGeom prst="chevron">
            <a:avLst/>
          </a:prstGeom>
          <a:solidFill>
            <a:srgbClr val="691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heurón 8">
            <a:extLst>
              <a:ext uri="{FF2B5EF4-FFF2-40B4-BE49-F238E27FC236}">
                <a16:creationId xmlns:a16="http://schemas.microsoft.com/office/drawing/2014/main" id="{B9554A97-0EFC-D24C-B15F-EA2820F377B9}"/>
              </a:ext>
            </a:extLst>
          </p:cNvPr>
          <p:cNvSpPr/>
          <p:nvPr/>
        </p:nvSpPr>
        <p:spPr>
          <a:xfrm>
            <a:off x="7417754" y="3571092"/>
            <a:ext cx="519953" cy="842683"/>
          </a:xfrm>
          <a:prstGeom prst="chevron">
            <a:avLst/>
          </a:prstGeom>
          <a:solidFill>
            <a:srgbClr val="691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1" y="275199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4216400" y="275199"/>
            <a:ext cx="7109709" cy="83209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s-MX" sz="3200" b="1" cap="small" dirty="0">
                <a:solidFill>
                  <a:srgbClr val="6E152E"/>
                </a:solidFill>
                <a:latin typeface="Montserrat" panose="00000500000000000000" pitchFamily="2" charset="0"/>
              </a:rPr>
              <a:t>IV. </a:t>
            </a:r>
            <a:r>
              <a:rPr lang="es-MX" sz="3200" b="1" cap="small" dirty="0">
                <a:solidFill>
                  <a:srgbClr val="6E152E"/>
                </a:solidFill>
                <a:latin typeface="Montserrat" pitchFamily="2" charset="77"/>
              </a:rPr>
              <a:t>Modelos de atención de los establecimientos residenciales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39038096"/>
              </p:ext>
            </p:extLst>
          </p:nvPr>
        </p:nvGraphicFramePr>
        <p:xfrm>
          <a:off x="239151" y="2138289"/>
          <a:ext cx="11086958" cy="422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591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5261396" y="444367"/>
            <a:ext cx="6336829" cy="84699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s-MX" sz="3500" b="1" cap="small" dirty="0">
                <a:solidFill>
                  <a:srgbClr val="691B31"/>
                </a:solidFill>
                <a:latin typeface="Montserrat" pitchFamily="2" charset="77"/>
              </a:rPr>
              <a:t>V. Áreas que integran las Cédulas de Supervisión</a:t>
            </a:r>
          </a:p>
          <a:p>
            <a:pPr algn="just"/>
            <a:r>
              <a:rPr lang="es-MX" sz="3600" dirty="0">
                <a:solidFill>
                  <a:srgbClr val="691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3500" b="1" cap="small" dirty="0">
              <a:solidFill>
                <a:srgbClr val="691B3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5" y="444367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04911" y="1193653"/>
            <a:ext cx="10721198" cy="83209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33500" y="6350537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(2020).</a:t>
            </a:r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>
                <a:latin typeface="Montserrat" panose="00000500000000000000" pitchFamily="2" charset="0"/>
              </a:rPr>
              <a:t>Guía Breve para la Supervisión de Establecimientos Especializados en el Tratamiento de las Adicciones en Modalidad Residencial.</a:t>
            </a:r>
            <a:endParaRPr lang="es-MX" sz="900" dirty="0">
              <a:latin typeface="Montserrat" panose="00000500000000000000" pitchFamily="2" charset="0"/>
            </a:endParaRPr>
          </a:p>
          <a:p>
            <a:pPr algn="just"/>
            <a:endParaRPr lang="es-MX" sz="900" dirty="0">
              <a:latin typeface="Montserrat" panose="000005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63353"/>
              </p:ext>
            </p:extLst>
          </p:nvPr>
        </p:nvGraphicFramePr>
        <p:xfrm>
          <a:off x="914400" y="1688123"/>
          <a:ext cx="9959925" cy="43134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4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3230" marR="44005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1575" marR="116649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49605" marR="148590" indent="-45593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ítems por modelo de atención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705" marR="36830" indent="1968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 Mutual</a:t>
                      </a:r>
                      <a:endParaRPr lang="es-MX" sz="13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441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129540" indent="-762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925"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I.Identificación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10795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refiere a los datos generales del Establecimiento, tales</a:t>
                      </a:r>
                      <a:r>
                        <a:rPr lang="es-ES" sz="120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como:</a:t>
                      </a:r>
                      <a:r>
                        <a:rPr lang="es-ES" sz="120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legal,</a:t>
                      </a:r>
                      <a:r>
                        <a:rPr lang="es-ES" sz="120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ES" sz="120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legal y del director, CLUNI o CLUES, dirección, teléfonos de contacto, correo electrónico y nombre del</a:t>
                      </a:r>
                      <a:r>
                        <a:rPr lang="es-ES" sz="120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entrevistado.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43510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685" marR="142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1915" marR="742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II.Características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5207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 de aspectos como: tipo de institución, de ingreso, población que atiende, edades de atención, modelo de tratamiento, fecha de inicio de operaciones, adicciones que trata, costo y duración del tratamiento, capacidad instalada y ocupada, tipo de seguimiento y actividades realizadas o recibidas por parte de la CECA.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43510"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685" marR="14287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1915" marR="7429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710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Infraestructura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5715" algn="just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área evalúa que el establecimiento cuente con el equipamiento necesario, suficiente y óptimo para el desarrollo de las funciones y servicios que se ofertan al usuario, con la finalidad de favorecer su seguridad e integridad durante su tratamiento.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685" marR="140970" algn="ctr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645" marR="7429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34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5" y="561829"/>
            <a:ext cx="3090064" cy="57478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96249"/>
              </p:ext>
            </p:extLst>
          </p:nvPr>
        </p:nvGraphicFramePr>
        <p:xfrm>
          <a:off x="1119552" y="3050326"/>
          <a:ext cx="9959923" cy="890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48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Servicio de Alimentación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5207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revisa en esta área que los utensilios, aparatos e insumos para la preparación de los alimentos sean suficientes,</a:t>
                      </a:r>
                      <a:r>
                        <a:rPr lang="es-ES" sz="130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higiénicos,</a:t>
                      </a:r>
                      <a:r>
                        <a:rPr lang="es-ES" sz="130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variados</a:t>
                      </a:r>
                      <a:r>
                        <a:rPr lang="es-ES" sz="130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30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130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lang="es-ES" sz="130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es-ES" sz="130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usuarios.</a:t>
                      </a:r>
                      <a:endParaRPr lang="es-MX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6535"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758"/>
              </p:ext>
            </p:extLst>
          </p:nvPr>
        </p:nvGraphicFramePr>
        <p:xfrm>
          <a:off x="1119554" y="3974608"/>
          <a:ext cx="9959924" cy="1780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4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848">
                <a:tc>
                  <a:txBody>
                    <a:bodyPr/>
                    <a:lstStyle/>
                    <a:p>
                      <a:pPr marL="92710" marR="110490"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Organización del Establecimiento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10795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Dicha área integra información acerca de la documentación técnico-administrativa del establecimiento.</a:t>
                      </a:r>
                      <a:endParaRPr lang="es-MX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98120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050" marR="1441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5844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Recursos Humanos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6477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</a:t>
                      </a:r>
                      <a:r>
                        <a:rPr lang="es-ES" sz="130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s-ES" sz="130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evalúa</a:t>
                      </a:r>
                      <a:r>
                        <a:rPr lang="es-ES" sz="130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s-ES" sz="130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S" sz="130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establecimiento</a:t>
                      </a:r>
                      <a:r>
                        <a:rPr lang="es-ES" sz="1300" b="0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cuente</a:t>
                      </a:r>
                      <a:r>
                        <a:rPr lang="es-ES" sz="130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el personal profesional, técnico, administrativo y operativo,</a:t>
                      </a:r>
                      <a:r>
                        <a:rPr lang="es-ES" sz="13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suficiente</a:t>
                      </a:r>
                      <a:r>
                        <a:rPr lang="es-ES" sz="13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S" sz="13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capacitado</a:t>
                      </a:r>
                      <a:r>
                        <a:rPr lang="es-ES" sz="13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es-ES" sz="13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atender</a:t>
                      </a:r>
                      <a:r>
                        <a:rPr lang="es-ES" sz="13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300" b="0" spc="-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usuarios y que sea concordante con la capacidad instalada.</a:t>
                      </a:r>
                      <a:endParaRPr lang="es-MX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685" marR="142240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78130"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1287"/>
              </p:ext>
            </p:extLst>
          </p:nvPr>
        </p:nvGraphicFramePr>
        <p:xfrm>
          <a:off x="1119553" y="2054785"/>
          <a:ext cx="9959925" cy="965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4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3230" marR="44005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91B3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1575" marR="116649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91B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49605" marR="148590" indent="-45593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ítems por modelo de atención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705" marR="36830" indent="1968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 Mutual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91B31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441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91B31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129540" indent="-762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91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733500" y="6351899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(2020).</a:t>
            </a:r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>
                <a:latin typeface="Montserrat" panose="00000500000000000000" pitchFamily="2" charset="0"/>
              </a:rPr>
              <a:t>Guía Breve para la Supervisión de Establecimientos Especializados en el Tratamiento de las Adicciones en Modalidad Residencial.</a:t>
            </a:r>
            <a:endParaRPr lang="es-MX" sz="900" dirty="0">
              <a:latin typeface="Montserrat" panose="00000500000000000000" pitchFamily="2" charset="0"/>
            </a:endParaRPr>
          </a:p>
          <a:p>
            <a:pPr algn="just"/>
            <a:endParaRPr lang="es-MX" sz="900" dirty="0">
              <a:latin typeface="Montserrat" panose="00000500000000000000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1E25D9C-753B-764E-9C83-0D3B12207455}"/>
              </a:ext>
            </a:extLst>
          </p:cNvPr>
          <p:cNvSpPr txBox="1">
            <a:spLocks/>
          </p:cNvSpPr>
          <p:nvPr/>
        </p:nvSpPr>
        <p:spPr>
          <a:xfrm>
            <a:off x="5261396" y="444367"/>
            <a:ext cx="6336829" cy="84699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s-MX" sz="3500" b="1" cap="small" dirty="0">
                <a:solidFill>
                  <a:srgbClr val="691B31"/>
                </a:solidFill>
                <a:latin typeface="Montserrat" pitchFamily="2" charset="77"/>
              </a:rPr>
              <a:t>V. Áreas que integran las Cédulas de Supervisión</a:t>
            </a:r>
          </a:p>
          <a:p>
            <a:pPr algn="just"/>
            <a:r>
              <a:rPr lang="es-MX" sz="3600" dirty="0">
                <a:solidFill>
                  <a:srgbClr val="691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3500" b="1" cap="small" dirty="0">
              <a:solidFill>
                <a:srgbClr val="691B3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5" y="392301"/>
            <a:ext cx="3090064" cy="57478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0137"/>
              </p:ext>
            </p:extLst>
          </p:nvPr>
        </p:nvGraphicFramePr>
        <p:xfrm>
          <a:off x="731521" y="1674952"/>
          <a:ext cx="10347959" cy="965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3230" marR="44005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1575" marR="1166495"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49605" marR="148590" indent="-45593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ítems por modelo de atención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705" marR="36830" indent="1968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 Mutual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441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129540" indent="-762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6E1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93014"/>
              </p:ext>
            </p:extLst>
          </p:nvPr>
        </p:nvGraphicFramePr>
        <p:xfrm>
          <a:off x="731521" y="2650014"/>
          <a:ext cx="10347958" cy="3578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7715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Modelo de Atención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área integra que el establecimiento tenga la descripción del Modelo de Tratamiento que proporcionan, así como, el Reglamento Interno para los usuarios.</a:t>
                      </a:r>
                      <a:endParaRPr lang="es-MX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80670"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Proceso de Atención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66675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Dicha área valora toda la etapa del proceso de atención del usuario, desde el ingreso del usuario, su evaluación y/o valoración, continuidad médica, tratamientos médicos, especializados y psicológicos; así como, de consejería (si corresponde), su  evolución (recuperación), egreso, seguimiento y referencia a tratamiento ambulatorio, con estricto apego al manual de procedimientos, planes de tratamiento/consejería, cronograma de actividades, ley de protección de datos personales, consentimiento informado y</a:t>
                      </a:r>
                      <a:r>
                        <a:rPr lang="es-ES" sz="1200" spc="10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confidencialidad.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84150" algn="r"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685" marR="143510" algn="ctr"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50190" algn="r"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Satisfacción del Usuario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1079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área integra el sistema de registro, control y seguimiento de las quejas y sugerencias de usuarios y familiares.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7170" algn="r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81305" algn="r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 gridSpan="2">
                  <a:txBody>
                    <a:bodyPr/>
                    <a:lstStyle/>
                    <a:p>
                      <a:pPr marL="254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ítems de la cédula por modelo de atención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2720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4351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s-MX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733500" y="6350537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(2020).</a:t>
            </a:r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>
                <a:latin typeface="Montserrat" panose="00000500000000000000" pitchFamily="2" charset="0"/>
              </a:rPr>
              <a:t>Guía Breve para la Supervisión de Establecimientos Especializados en el Tratamiento de las Adicciones en Modalidad Residencial.</a:t>
            </a:r>
            <a:endParaRPr lang="es-MX" sz="900" dirty="0">
              <a:latin typeface="Montserrat" panose="00000500000000000000" pitchFamily="2" charset="0"/>
            </a:endParaRPr>
          </a:p>
          <a:p>
            <a:pPr algn="just"/>
            <a:endParaRPr lang="es-MX" sz="900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4E2D2EE-04F8-0541-8D2F-4B75A2E219BE}"/>
              </a:ext>
            </a:extLst>
          </p:cNvPr>
          <p:cNvSpPr txBox="1">
            <a:spLocks/>
          </p:cNvSpPr>
          <p:nvPr/>
        </p:nvSpPr>
        <p:spPr>
          <a:xfrm>
            <a:off x="5261396" y="444367"/>
            <a:ext cx="6336829" cy="84699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s-MX" sz="3500" b="1" cap="small" dirty="0">
                <a:solidFill>
                  <a:srgbClr val="691B31"/>
                </a:solidFill>
                <a:latin typeface="Montserrat" pitchFamily="2" charset="77"/>
              </a:rPr>
              <a:t>V. Áreas que integran las Cédulas de Supervisión</a:t>
            </a:r>
          </a:p>
          <a:p>
            <a:pPr algn="just"/>
            <a:r>
              <a:rPr lang="es-MX" sz="3600" dirty="0">
                <a:solidFill>
                  <a:srgbClr val="691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3500" b="1" cap="small" dirty="0">
              <a:solidFill>
                <a:srgbClr val="691B3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2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5" y="195365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5965510" y="571072"/>
            <a:ext cx="5467255" cy="83209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s-MX" sz="3500" b="1" cap="small" dirty="0">
                <a:solidFill>
                  <a:srgbClr val="691B31"/>
                </a:solidFill>
                <a:latin typeface="Montserrat" pitchFamily="2" charset="77"/>
              </a:rPr>
              <a:t>V. Lineamientos y Guías</a:t>
            </a:r>
          </a:p>
          <a:p>
            <a:pPr algn="just"/>
            <a:r>
              <a:rPr lang="es-MX" dirty="0">
                <a:solidFill>
                  <a:srgbClr val="691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64609" y="1990897"/>
            <a:ext cx="18161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59222"/>
              </p:ext>
            </p:extLst>
          </p:nvPr>
        </p:nvGraphicFramePr>
        <p:xfrm>
          <a:off x="986809" y="1641026"/>
          <a:ext cx="9508388" cy="376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442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Guía Breve para la Supervisión de Establecimientos Especializados en el Tratamiento de las Adicciones en Modalidad Residencial.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42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Guía técnica de Apoyo a Establecimientos Residenciales de Tratamiento de Adicciones.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24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Lineamientos para el Reconocimiento y Ratificación de Establecimientos Residenciales de Tratamiento de Adicciones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394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Lineamientos Operativos para la Modificación de Dictámenes de Reconocimiento y Ratificación de Establecimientos Residenciales de Tratamiento de Adicciones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774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Lineamientos para las Visitas de Supervisión y Seguimiento a Establecimientos Especializados en el Tratamiento de Adicciones con Modalidad Residencial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675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5" y="456162"/>
            <a:ext cx="3090064" cy="574789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85813" y="1443037"/>
            <a:ext cx="10372725" cy="50434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500" b="1" dirty="0"/>
              <a:t>Dr. Jorge Julio González Olvera</a:t>
            </a:r>
          </a:p>
          <a:p>
            <a:pPr marL="0" indent="0" algn="ctr">
              <a:buNone/>
            </a:pPr>
            <a:r>
              <a:rPr lang="es-MX" sz="2500" dirty="0"/>
              <a:t>Director General de la CONADIC</a:t>
            </a:r>
          </a:p>
          <a:p>
            <a:pPr marL="0" indent="0" algn="ctr">
              <a:buNone/>
            </a:pPr>
            <a:r>
              <a:rPr lang="es-MX" sz="2500" b="1" dirty="0"/>
              <a:t>Mtra. </a:t>
            </a:r>
            <a:r>
              <a:rPr lang="es-MX" sz="2500" b="1" dirty="0" err="1"/>
              <a:t>Irais</a:t>
            </a:r>
            <a:r>
              <a:rPr lang="es-MX" sz="2500" b="1" dirty="0"/>
              <a:t> Mariana Reyes Martínez</a:t>
            </a:r>
          </a:p>
          <a:p>
            <a:pPr marL="0" indent="0" algn="ctr">
              <a:buNone/>
            </a:pPr>
            <a:r>
              <a:rPr lang="es-MX" sz="2500" dirty="0"/>
              <a:t>Subdirectora de Coordinación y Apoyo Región 2</a:t>
            </a:r>
          </a:p>
          <a:p>
            <a:pPr marL="0" indent="0" algn="ctr">
              <a:buNone/>
            </a:pPr>
            <a:endParaRPr lang="es-MX" sz="2500" b="1" dirty="0"/>
          </a:p>
          <a:p>
            <a:pPr marL="0" indent="0" algn="ctr">
              <a:buNone/>
            </a:pPr>
            <a:r>
              <a:rPr lang="es-MX" sz="2500" b="1" dirty="0"/>
              <a:t>Lic. Obdulia Rodríguez Anaya</a:t>
            </a:r>
          </a:p>
          <a:p>
            <a:pPr marL="0" indent="0" algn="ctr">
              <a:buNone/>
            </a:pPr>
            <a:r>
              <a:rPr lang="es-MX" sz="2500" dirty="0"/>
              <a:t>Enlace Región Sur</a:t>
            </a:r>
            <a:endParaRPr lang="es-MX" sz="2500" b="1" dirty="0"/>
          </a:p>
          <a:p>
            <a:pPr marL="0" indent="0" algn="ctr">
              <a:buNone/>
            </a:pPr>
            <a:r>
              <a:rPr lang="es-MX" sz="2500" b="1" dirty="0"/>
              <a:t>Lic. Juan de Jesús Cuate Pérez</a:t>
            </a:r>
          </a:p>
          <a:p>
            <a:pPr marL="0" indent="0" algn="ctr">
              <a:buNone/>
            </a:pPr>
            <a:r>
              <a:rPr lang="es-MX" sz="2500" dirty="0"/>
              <a:t>Enlace Región Norte</a:t>
            </a:r>
            <a:endParaRPr lang="es-MX" sz="2500" b="1" dirty="0"/>
          </a:p>
          <a:p>
            <a:pPr marL="0" indent="0" algn="ctr">
              <a:buNone/>
            </a:pPr>
            <a:r>
              <a:rPr lang="es-MX" sz="2500" b="1" dirty="0"/>
              <a:t>Lic. Araceli Flores </a:t>
            </a:r>
            <a:r>
              <a:rPr lang="es-MX" sz="2500" b="1" dirty="0" err="1"/>
              <a:t>Angeles</a:t>
            </a:r>
            <a:endParaRPr lang="es-MX" sz="2500" b="1" dirty="0"/>
          </a:p>
          <a:p>
            <a:pPr marL="0" indent="0" algn="ctr">
              <a:buNone/>
            </a:pPr>
            <a:r>
              <a:rPr lang="es-MX" sz="2500" dirty="0"/>
              <a:t>Enlace Región Centro</a:t>
            </a:r>
            <a:endParaRPr lang="es-MX" sz="2500" b="1" dirty="0"/>
          </a:p>
          <a:p>
            <a:pPr marL="0" indent="0" algn="ctr">
              <a:buNone/>
            </a:pPr>
            <a:r>
              <a:rPr lang="es-MX" sz="2500" b="1" dirty="0"/>
              <a:t>Nelly Venegas Velasco </a:t>
            </a:r>
          </a:p>
          <a:p>
            <a:pPr marL="0" indent="0" algn="ctr">
              <a:buNone/>
            </a:pPr>
            <a:r>
              <a:rPr lang="es-MX" sz="2500" dirty="0"/>
              <a:t>Apoyo Administrativo</a:t>
            </a:r>
          </a:p>
          <a:p>
            <a:pPr marL="0" indent="0" algn="ctr">
              <a:buNone/>
            </a:pPr>
            <a:endParaRPr lang="es-MX" sz="2500" dirty="0"/>
          </a:p>
          <a:p>
            <a:pPr marL="0" indent="0" algn="ctr">
              <a:buNone/>
            </a:pPr>
            <a:r>
              <a:rPr lang="es-MX" sz="2500" b="1" dirty="0"/>
              <a:t>residencialesconadic@salud.gob.mx</a:t>
            </a:r>
          </a:p>
          <a:p>
            <a:pPr marL="0" indent="0" algn="ctr">
              <a:buNone/>
            </a:pPr>
            <a:endParaRPr lang="es-MX" sz="25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MX" sz="2500" b="1" dirty="0"/>
          </a:p>
        </p:txBody>
      </p:sp>
    </p:spTree>
    <p:extLst>
      <p:ext uri="{BB962C8B-B14F-4D97-AF65-F5344CB8AC3E}">
        <p14:creationId xmlns:p14="http://schemas.microsoft.com/office/powerpoint/2010/main" val="173347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5F62C-3AC3-5D43-976D-BD71317B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6E152E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697EA-2696-2343-B6B3-BD43F6F4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325"/>
            <a:ext cx="10515600" cy="2200275"/>
          </a:xfrm>
        </p:spPr>
        <p:txBody>
          <a:bodyPr>
            <a:normAutofit/>
          </a:bodyPr>
          <a:lstStyle/>
          <a:p>
            <a:pPr marL="400050" indent="-400050" algn="l">
              <a:buAutoNum type="romanUcPeriod"/>
            </a:pPr>
            <a:r>
              <a:rPr lang="es-MX" sz="2000" dirty="0"/>
              <a:t>Marco Legal</a:t>
            </a:r>
          </a:p>
          <a:p>
            <a:pPr marL="400050" indent="-400050" algn="l">
              <a:buAutoNum type="romanUcPeriod"/>
            </a:pPr>
            <a:r>
              <a:rPr lang="es-MX" sz="2000" dirty="0"/>
              <a:t>Descripción del Programa de Reconocimiento</a:t>
            </a:r>
          </a:p>
          <a:p>
            <a:pPr marL="400050" indent="-400050" algn="l">
              <a:buAutoNum type="romanUcPeriod"/>
            </a:pPr>
            <a:r>
              <a:rPr lang="es-MX" sz="2000" dirty="0"/>
              <a:t>Procedimiento para la Obtención del Reconocimiento</a:t>
            </a:r>
          </a:p>
          <a:p>
            <a:pPr marL="400050" indent="-400050" algn="l">
              <a:buAutoNum type="romanUcPeriod"/>
            </a:pPr>
            <a:r>
              <a:rPr lang="es-MX" sz="2000" dirty="0"/>
              <a:t>Modelos de Atención de los Establecimientos Residenciales</a:t>
            </a:r>
          </a:p>
          <a:p>
            <a:pPr marL="400050" indent="-400050" algn="l">
              <a:buAutoNum type="romanUcPeriod"/>
            </a:pPr>
            <a:r>
              <a:rPr lang="es-MX" sz="2000" dirty="0"/>
              <a:t>Áreas que integran las cédulas de supervisión</a:t>
            </a:r>
          </a:p>
          <a:p>
            <a:pPr marL="400050" indent="-400050" algn="l">
              <a:buAutoNum type="romanUcPeriod"/>
            </a:pPr>
            <a:endParaRPr lang="es-MX" sz="2000" dirty="0"/>
          </a:p>
          <a:p>
            <a:pPr marL="400050" indent="-400050" algn="l">
              <a:buAutoNum type="romanUcPeriod"/>
            </a:pPr>
            <a:endParaRPr lang="es-MX" sz="2000" dirty="0"/>
          </a:p>
          <a:p>
            <a:pPr marL="400050" indent="-400050" algn="l">
              <a:buAutoNum type="romanUcPeriod"/>
            </a:pPr>
            <a:endParaRPr lang="es-MX" sz="2000" dirty="0"/>
          </a:p>
          <a:p>
            <a:pPr marL="400050" indent="-400050" algn="l">
              <a:buAutoNum type="romanUcPeriod"/>
            </a:pPr>
            <a:endParaRPr lang="es-MX" sz="2000" dirty="0"/>
          </a:p>
          <a:p>
            <a:pPr marL="400050" indent="-400050" algn="l">
              <a:buAutoNum type="romanUcPeriod"/>
            </a:pPr>
            <a:endParaRPr lang="es-MX" sz="2000" dirty="0"/>
          </a:p>
          <a:p>
            <a:pPr marL="400050" indent="-400050" algn="l">
              <a:buAutoNum type="romanUcPeriod"/>
            </a:pP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8FB60E-4CD1-A84A-AB33-5019B945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7" y="596552"/>
            <a:ext cx="3090064" cy="5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A43D3-6D97-8D4E-9EB8-650C4B44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I. Marco Legal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FBE0C-7037-E94B-881F-C0E454F7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 pitchFamily="2" charset="77"/>
              </a:rPr>
              <a:t>De acuerdo a la Ley General de Salud en su artículo 45, corresponde a la Secretaría de Salud </a:t>
            </a:r>
            <a:r>
              <a:rPr lang="es-MX" b="1" dirty="0">
                <a:latin typeface="Montserrat" pitchFamily="2" charset="77"/>
              </a:rPr>
              <a:t>vigilar y controlar la creación y funcionamiento </a:t>
            </a:r>
            <a:r>
              <a:rPr lang="es-MX" dirty="0">
                <a:latin typeface="Montserrat" pitchFamily="2" charset="77"/>
              </a:rPr>
              <a:t>de todo tipo de establecimientos de servicios de salud, así como fijar las normas oficiales mexicanas a las que deberán sujetarse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9AD7AB-BDCF-7845-BB85-A3109891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5" y="614481"/>
            <a:ext cx="3090064" cy="574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B9CFDD-AD5B-0049-B0CD-30A4E79E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12" y="3712882"/>
            <a:ext cx="4699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8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A43D3-6D97-8D4E-9EB8-650C4B44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I. Marco Legal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FBE0C-7037-E94B-881F-C0E454F7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Montserrat" pitchFamily="2" charset="77"/>
              </a:rPr>
              <a:t>Dentro de las </a:t>
            </a:r>
            <a:r>
              <a:rPr lang="es-MX" b="1" dirty="0">
                <a:solidFill>
                  <a:srgbClr val="6E152E"/>
                </a:solidFill>
                <a:latin typeface="Montserrat" pitchFamily="2" charset="77"/>
              </a:rPr>
              <a:t>atribuciones </a:t>
            </a:r>
            <a:r>
              <a:rPr lang="es-MX" dirty="0">
                <a:latin typeface="Montserrat" pitchFamily="2" charset="77"/>
              </a:rPr>
              <a:t>que tiene la </a:t>
            </a:r>
            <a:r>
              <a:rPr lang="es-MX" b="1" dirty="0">
                <a:solidFill>
                  <a:srgbClr val="6E152E"/>
                </a:solidFill>
                <a:latin typeface="Montserrat" pitchFamily="2" charset="77"/>
              </a:rPr>
              <a:t>CONADIC </a:t>
            </a:r>
            <a:r>
              <a:rPr lang="es-MX" dirty="0">
                <a:latin typeface="Montserrat" pitchFamily="2" charset="77"/>
              </a:rPr>
              <a:t>según el decreto publicado en el Diario Oficial de la Federación el día 20 de julio del 2016 en su artículo 3°, se encuentran: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Montserrat" pitchFamily="2" charset="77"/>
              </a:rPr>
              <a:t>VI. </a:t>
            </a:r>
            <a:r>
              <a:rPr lang="es-MX" dirty="0">
                <a:latin typeface="Montserrat" pitchFamily="2" charset="77"/>
              </a:rPr>
              <a:t>Coordinar y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supervisar</a:t>
            </a:r>
            <a:r>
              <a:rPr lang="es-MX" dirty="0">
                <a:solidFill>
                  <a:srgbClr val="245C4F"/>
                </a:solidFill>
                <a:latin typeface="Montserrat" pitchFamily="2" charset="77"/>
              </a:rPr>
              <a:t> los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servicios</a:t>
            </a:r>
            <a:r>
              <a:rPr lang="es-MX" dirty="0">
                <a:solidFill>
                  <a:srgbClr val="245C4F"/>
                </a:solidFill>
                <a:latin typeface="Montserrat" pitchFamily="2" charset="77"/>
              </a:rPr>
              <a:t> </a:t>
            </a:r>
            <a:r>
              <a:rPr lang="es-MX" dirty="0">
                <a:latin typeface="Montserrat" pitchFamily="2" charset="77"/>
              </a:rPr>
              <a:t>de prevención y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atención de las adicciones</a:t>
            </a:r>
            <a:r>
              <a:rPr lang="es-MX" dirty="0">
                <a:latin typeface="Montserrat" pitchFamily="2" charset="77"/>
              </a:rPr>
              <a:t>, mediante el establecimiento y desarrollo de modelos de organización y operación en los diferentes niveles de atención.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Montserrat" pitchFamily="2" charset="77"/>
              </a:rPr>
              <a:t>XXIV.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Coordinar la Red Nacional de Atención a las Adicciones </a:t>
            </a:r>
            <a:r>
              <a:rPr lang="es-MX" dirty="0">
                <a:latin typeface="Montserrat" pitchFamily="2" charset="77"/>
              </a:rPr>
              <a:t>y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emitir lineamientos</a:t>
            </a:r>
            <a:r>
              <a:rPr lang="es-MX" dirty="0">
                <a:latin typeface="Montserrat" pitchFamily="2" charset="77"/>
              </a:rPr>
              <a:t>,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criterios</a:t>
            </a:r>
            <a:r>
              <a:rPr lang="es-MX" dirty="0">
                <a:latin typeface="Montserrat" pitchFamily="2" charset="77"/>
              </a:rPr>
              <a:t> y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procedimientos</a:t>
            </a:r>
            <a:r>
              <a:rPr lang="es-MX" b="1" dirty="0">
                <a:latin typeface="Montserrat" pitchFamily="2" charset="77"/>
              </a:rPr>
              <a:t> </a:t>
            </a:r>
            <a:r>
              <a:rPr lang="es-MX" dirty="0">
                <a:latin typeface="Montserrat" pitchFamily="2" charset="77"/>
              </a:rPr>
              <a:t>de carácter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técnico</a:t>
            </a:r>
            <a:r>
              <a:rPr lang="es-MX" dirty="0">
                <a:solidFill>
                  <a:srgbClr val="245C4F"/>
                </a:solidFill>
                <a:latin typeface="Montserrat" pitchFamily="2" charset="77"/>
              </a:rPr>
              <a:t> </a:t>
            </a:r>
            <a:r>
              <a:rPr lang="es-MX" dirty="0">
                <a:latin typeface="Montserrat" pitchFamily="2" charset="77"/>
              </a:rPr>
              <a:t>que deben regir a los </a:t>
            </a:r>
            <a:r>
              <a:rPr lang="es-MX" b="1" dirty="0">
                <a:solidFill>
                  <a:srgbClr val="245C4F"/>
                </a:solidFill>
                <a:latin typeface="Montserrat" pitchFamily="2" charset="77"/>
              </a:rPr>
              <a:t>establecimientos</a:t>
            </a:r>
            <a:r>
              <a:rPr lang="es-MX" dirty="0">
                <a:latin typeface="Montserrat" pitchFamily="2" charset="77"/>
              </a:rPr>
              <a:t> que brindan servicios de prevención y tratamiento de adicciones, así como supervisar el cumplimiento y observancia de los mismos y formular recomendaciones sobre su funcionamiento.</a:t>
            </a:r>
          </a:p>
          <a:p>
            <a:pPr algn="just">
              <a:lnSpc>
                <a:spcPct val="150000"/>
              </a:lnSpc>
            </a:pPr>
            <a:endParaRPr lang="es-MX" dirty="0">
              <a:latin typeface="Montserrat" pitchFamily="2" charset="77"/>
            </a:endParaRP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9AD7AB-BDCF-7845-BB85-A3109891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5" y="614481"/>
            <a:ext cx="3090064" cy="5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7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0590" y="246878"/>
            <a:ext cx="7711697" cy="1411441"/>
          </a:xfrm>
        </p:spPr>
        <p:txBody>
          <a:bodyPr>
            <a:noAutofit/>
          </a:bodyPr>
          <a:lstStyle/>
          <a:p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II. Descripción del Programa de Reconocimiento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4767" y="1568931"/>
            <a:ext cx="6591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La CONADIC ha implementado en conjunto con las </a:t>
            </a:r>
            <a:r>
              <a:rPr lang="es-MX" sz="2000" dirty="0" err="1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CECA´s</a:t>
            </a:r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 el proceso de Reconocimiento y Ratificación cuyo objetivo es evaluar que los centros que brindan servicios de tratamiento den </a:t>
            </a:r>
            <a:r>
              <a:rPr lang="es-MX" sz="2000" b="1" dirty="0">
                <a:solidFill>
                  <a:srgbClr val="A42145"/>
                </a:solidFill>
                <a:latin typeface="Montserrat" pitchFamily="2" charset="77"/>
                <a:cs typeface="Arial" panose="020B0604020202020204" pitchFamily="34" charset="0"/>
              </a:rPr>
              <a:t>cabal cumplimiento </a:t>
            </a:r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a lo dispuesto en la NOM-028-SSA2-2009 para la Prevención, Tratamiento y Control de las Adicciones.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4766" y="3889538"/>
            <a:ext cx="6591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Su implementación </a:t>
            </a:r>
            <a:r>
              <a:rPr lang="es-MX" sz="2000" b="1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comenzó desde el año 2010</a:t>
            </a:r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, derivado de la actualización realizada a la Norma Oficial.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4767" y="4971581"/>
            <a:ext cx="6591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En </a:t>
            </a:r>
            <a:r>
              <a:rPr lang="es-MX" sz="2000" b="1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2012 se fortaleció el procedimiento de reconocimiento </a:t>
            </a:r>
            <a:r>
              <a:rPr lang="es-MX" sz="2000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incluyendo una visita de evaluación a estos centros, la cual era </a:t>
            </a:r>
            <a:r>
              <a:rPr lang="es-MX" sz="2000" b="1" dirty="0">
                <a:solidFill>
                  <a:prstClr val="black"/>
                </a:solidFill>
                <a:latin typeface="Montserrat" pitchFamily="2" charset="77"/>
                <a:cs typeface="Arial" panose="020B0604020202020204" pitchFamily="34" charset="0"/>
              </a:rPr>
              <a:t>coordinada por la Federación.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 b="25088"/>
          <a:stretch/>
        </p:blipFill>
        <p:spPr>
          <a:xfrm>
            <a:off x="7656423" y="1742272"/>
            <a:ext cx="3472865" cy="383807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323423" y="5728223"/>
            <a:ext cx="413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Supervisión Unidad de Hospitalización CIJ Iztapalapa. 2018</a:t>
            </a:r>
          </a:p>
        </p:txBody>
      </p:sp>
    </p:spTree>
    <p:extLst>
      <p:ext uri="{BB962C8B-B14F-4D97-AF65-F5344CB8AC3E}">
        <p14:creationId xmlns:p14="http://schemas.microsoft.com/office/powerpoint/2010/main" val="409732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165" y="1365639"/>
            <a:ext cx="804772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el 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respeto a los derechos humanos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la Red de Atención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Adicciones.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Contar con un 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Directorio Nacional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Establecimientos de 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 pública.</a:t>
            </a:r>
          </a:p>
          <a:p>
            <a:pPr algn="just">
              <a:lnSpc>
                <a:spcPct val="115000"/>
              </a:lnSpc>
            </a:pPr>
            <a:endParaRPr lang="es-MX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el cumplimiento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el apego a la normatividad aplicable.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el mejoramiento de 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calidad de la atención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Incrementar la confianza y la participación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población hacía los servicios.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7607" y="965529"/>
            <a:ext cx="69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solidFill>
                  <a:srgbClr val="BC9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esperados del Programa: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15" y="1750359"/>
            <a:ext cx="3271172" cy="483642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835400" y="326128"/>
            <a:ext cx="7626887" cy="103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II. Descripción del Programa de Reconocimiento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3386" y="3816371"/>
            <a:ext cx="7963508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" y="346656"/>
            <a:ext cx="4029959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741089" y="1606501"/>
            <a:ext cx="10721198" cy="47548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/>
            <a:r>
              <a:rPr lang="es-MX" sz="2200" b="1" cap="small" dirty="0">
                <a:solidFill>
                  <a:schemeClr val="accent4">
                    <a:lumMod val="7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Propósito</a:t>
            </a:r>
          </a:p>
          <a:p>
            <a:pPr algn="just"/>
            <a:r>
              <a:rPr lang="es-MX" dirty="0">
                <a:latin typeface="Montserrat" pitchFamily="2" charset="77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dirty="0">
                <a:latin typeface="Montserrat" pitchFamily="2" charset="77"/>
                <a:cs typeface="Arial" panose="020B0604020202020204" pitchFamily="34" charset="0"/>
              </a:rPr>
              <a:t>Ampliar la cobertura de atención a nivel nacional de establecimientos residenciales para el tratamiento de las adicciones por medio del reconocimiento y ratificación de los mismos y así ofertar a la población servicios apegados a la normatividad vigente generando una red de servicios por medio de un directorio nacional actualizado.</a:t>
            </a:r>
          </a:p>
          <a:p>
            <a:pPr algn="l"/>
            <a:r>
              <a:rPr lang="es-MX" dirty="0">
                <a:latin typeface="Montserrat" pitchFamily="2" charset="77"/>
                <a:cs typeface="Arial" panose="020B0604020202020204" pitchFamily="34" charset="0"/>
              </a:rPr>
              <a:t> </a:t>
            </a:r>
            <a:endParaRPr lang="es-MX" sz="2200" cap="small" dirty="0">
              <a:solidFill>
                <a:schemeClr val="accent4">
                  <a:lumMod val="75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l"/>
            <a:r>
              <a:rPr lang="es-MX" sz="2200" b="1" cap="small" dirty="0">
                <a:solidFill>
                  <a:schemeClr val="accent4">
                    <a:lumMod val="7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Alcance</a:t>
            </a:r>
          </a:p>
          <a:p>
            <a:pPr algn="l"/>
            <a:r>
              <a:rPr lang="es-MX" cap="small" dirty="0">
                <a:solidFill>
                  <a:srgbClr val="860000"/>
                </a:solidFill>
                <a:latin typeface="Montserrat" pitchFamily="2" charset="77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dirty="0">
                <a:latin typeface="Montserrat" pitchFamily="2" charset="77"/>
                <a:cs typeface="Arial" panose="020B0604020202020204" pitchFamily="34" charset="0"/>
              </a:rPr>
              <a:t>A nivel interno, el procedimiento es aplicable a la Dirección de Área responsable de los establecimientos residenciales.</a:t>
            </a:r>
          </a:p>
          <a:p>
            <a:pPr algn="just"/>
            <a:r>
              <a:rPr lang="es-MX" dirty="0">
                <a:latin typeface="Montserrat" pitchFamily="2" charset="77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dirty="0">
                <a:latin typeface="Montserrat" pitchFamily="2" charset="77"/>
                <a:cs typeface="Arial" panose="020B0604020202020204" pitchFamily="34" charset="0"/>
              </a:rPr>
              <a:t>A nivel externo, el procedimiento es aplicable a cada Comisión Estatal contra las Adicciones (CECA), a los enlaces responsables de la supervisión en la CECA y los establecimientos públicos, privados o sociales con modalidad residencial, de cada entidad.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5A24B6D-BF58-2B49-827D-C4922799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590" y="430979"/>
            <a:ext cx="7711697" cy="1175522"/>
          </a:xfrm>
        </p:spPr>
        <p:txBody>
          <a:bodyPr>
            <a:noAutofit/>
          </a:bodyPr>
          <a:lstStyle/>
          <a:p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II. Descripción del Programa </a:t>
            </a:r>
            <a:b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</a:br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de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25292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9" y="412440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04912" y="1344705"/>
            <a:ext cx="10721198" cy="399422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/>
            <a:endParaRPr lang="es-MX" sz="2400" cap="small" dirty="0">
              <a:solidFill>
                <a:schemeClr val="accent4">
                  <a:lumMod val="75000"/>
                </a:schemeClr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Montserrat Medium" pitchFamily="2" charset="77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sz="2000" dirty="0">
                <a:latin typeface="Montserrat" pitchFamily="2" charset="77"/>
                <a:cs typeface="Arial" panose="020B0604020202020204" pitchFamily="34" charset="0"/>
              </a:rPr>
              <a:t>La CONADIC a través de la Dirección de Área responsable, </a:t>
            </a:r>
            <a:r>
              <a:rPr lang="es-MX" sz="2000" b="1" dirty="0">
                <a:solidFill>
                  <a:srgbClr val="6E152E"/>
                </a:solidFill>
                <a:latin typeface="Montserrat" pitchFamily="2" charset="77"/>
                <a:cs typeface="Arial" panose="020B0604020202020204" pitchFamily="34" charset="0"/>
              </a:rPr>
              <a:t>diseña, emite y difunde lineamientos</a:t>
            </a:r>
            <a:r>
              <a:rPr lang="es-MX" sz="2000" b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Montserrat" pitchFamily="2" charset="77"/>
                <a:cs typeface="Arial" panose="020B0604020202020204" pitchFamily="34" charset="0"/>
              </a:rPr>
              <a:t>para el proceso de reconocimiento de establecimientos residenciales especializados en el tratamiento de las adicciones, para el conocimiento de los Comisionados Estatales Contra las Adicciones.</a:t>
            </a:r>
          </a:p>
          <a:p>
            <a:pPr algn="just"/>
            <a:r>
              <a:rPr lang="es-MX" sz="2000" dirty="0">
                <a:latin typeface="Montserrat" pitchFamily="2" charset="77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sz="2000" dirty="0">
                <a:latin typeface="Montserrat" pitchFamily="2" charset="77"/>
                <a:cs typeface="Arial" panose="020B0604020202020204" pitchFamily="34" charset="0"/>
              </a:rPr>
              <a:t>Dichos lineamientos obedecen lo dispuesto en la Norma Oficial Mexicana NOM-028-SSA2 Para la prevención, tratamiento y control de las adicciones; así como la legislación y normatividad vigente aplicable para la realización del reconocimiento de los establecimientos públicos, privados y sociales con modalidad residencial.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C27FA2-7610-F04C-AAED-FEF337A8D842}"/>
              </a:ext>
            </a:extLst>
          </p:cNvPr>
          <p:cNvSpPr/>
          <p:nvPr/>
        </p:nvSpPr>
        <p:spPr>
          <a:xfrm>
            <a:off x="5568895" y="1344705"/>
            <a:ext cx="559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cap="small" dirty="0">
                <a:solidFill>
                  <a:schemeClr val="accent4">
                    <a:lumMod val="75000"/>
                  </a:schemeClr>
                </a:solidFill>
                <a:latin typeface="Montserrat Medium" pitchFamily="2" charset="77"/>
                <a:cs typeface="Arial" panose="020B0604020202020204" pitchFamily="34" charset="0"/>
              </a:rPr>
              <a:t>Políticas de Operación, Normas y Lineamientos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C3B3EE1-04C3-F042-9B01-F6B4C2814D70}"/>
              </a:ext>
            </a:extLst>
          </p:cNvPr>
          <p:cNvSpPr/>
          <p:nvPr/>
        </p:nvSpPr>
        <p:spPr>
          <a:xfrm>
            <a:off x="3364737" y="337728"/>
            <a:ext cx="807796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MX" sz="3500" b="1" cap="small" dirty="0">
                <a:solidFill>
                  <a:srgbClr val="691B31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Verdana" pitchFamily="34" charset="0"/>
              </a:rPr>
              <a:t>II. Descripción del Programa de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28673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872753" y="152199"/>
            <a:ext cx="7453355" cy="84699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s-MX" sz="3500" b="1" cap="small" dirty="0">
                <a:solidFill>
                  <a:srgbClr val="860000"/>
                </a:solidFill>
                <a:latin typeface="Montserrat" panose="00000500000000000000" pitchFamily="2" charset="0"/>
              </a:rPr>
              <a:t>III.Procedimiento para la Obtención del Reconocimiento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8" y="309886"/>
            <a:ext cx="3090064" cy="574789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04911" y="988546"/>
            <a:ext cx="10721198" cy="47548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/>
            <a:endParaRPr lang="es-MX" sz="2200" b="1" cap="small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algn="l"/>
            <a:r>
              <a:rPr lang="es-MX" sz="2200" b="1" cap="smal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MX" sz="2200" b="1" cap="small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4912" y="6361381"/>
            <a:ext cx="10721197" cy="43414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/>
            <a:r>
              <a:rPr lang="es-ES" sz="900" dirty="0">
                <a:latin typeface="Montserrat" panose="00000500000000000000" pitchFamily="2" charset="0"/>
              </a:rPr>
              <a:t>CONADIC (2019). Procedimiento para el Reconocimiento de Establecimientos Residenciales Especializados en el Tratamiento de las Adicciones.</a:t>
            </a:r>
            <a:r>
              <a:rPr lang="es-MX" sz="900" dirty="0">
                <a:latin typeface="Montserrat" panose="00000500000000000000" pitchFamily="2" charset="0"/>
              </a:rPr>
              <a:t>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6572321"/>
              </p:ext>
            </p:extLst>
          </p:nvPr>
        </p:nvGraphicFramePr>
        <p:xfrm>
          <a:off x="604911" y="1193653"/>
          <a:ext cx="10721197" cy="559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heurón 1">
            <a:extLst>
              <a:ext uri="{FF2B5EF4-FFF2-40B4-BE49-F238E27FC236}">
                <a16:creationId xmlns:a16="http://schemas.microsoft.com/office/drawing/2014/main" id="{8DDA36A5-5A14-D048-82C4-26F026CB87D8}"/>
              </a:ext>
            </a:extLst>
          </p:cNvPr>
          <p:cNvSpPr/>
          <p:nvPr/>
        </p:nvSpPr>
        <p:spPr>
          <a:xfrm>
            <a:off x="3872753" y="3585882"/>
            <a:ext cx="519953" cy="842683"/>
          </a:xfrm>
          <a:prstGeom prst="chevron">
            <a:avLst/>
          </a:prstGeom>
          <a:solidFill>
            <a:srgbClr val="691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Cheurón 7">
            <a:extLst>
              <a:ext uri="{FF2B5EF4-FFF2-40B4-BE49-F238E27FC236}">
                <a16:creationId xmlns:a16="http://schemas.microsoft.com/office/drawing/2014/main" id="{A1608D78-E215-7F4E-8B5F-EA657BF820B7}"/>
              </a:ext>
            </a:extLst>
          </p:cNvPr>
          <p:cNvSpPr/>
          <p:nvPr/>
        </p:nvSpPr>
        <p:spPr>
          <a:xfrm>
            <a:off x="7581501" y="3585882"/>
            <a:ext cx="519953" cy="842683"/>
          </a:xfrm>
          <a:prstGeom prst="chevron">
            <a:avLst/>
          </a:prstGeom>
          <a:solidFill>
            <a:srgbClr val="691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5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2032</Words>
  <Application>Microsoft Macintosh PowerPoint</Application>
  <PresentationFormat>Panorámica</PresentationFormat>
  <Paragraphs>293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Montserrat</vt:lpstr>
      <vt:lpstr>Montserrat ExtraLight</vt:lpstr>
      <vt:lpstr>Montserrat Medium</vt:lpstr>
      <vt:lpstr>Montserrat SemiBold</vt:lpstr>
      <vt:lpstr>Symbol</vt:lpstr>
      <vt:lpstr>Verdana</vt:lpstr>
      <vt:lpstr>Wingdings</vt:lpstr>
      <vt:lpstr>Tema de Office</vt:lpstr>
      <vt:lpstr>Presentación de PowerPoint</vt:lpstr>
      <vt:lpstr>Índice</vt:lpstr>
      <vt:lpstr>I. Marco Legal</vt:lpstr>
      <vt:lpstr>I. Marco Legal</vt:lpstr>
      <vt:lpstr>II. Descripción del Programa de Reconocimiento</vt:lpstr>
      <vt:lpstr>Presentación de PowerPoint</vt:lpstr>
      <vt:lpstr>II. Descripción del Programa  de Reconocimiento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Mariana Reyes</cp:lastModifiedBy>
  <cp:revision>70</cp:revision>
  <cp:lastPrinted>2020-10-13T20:11:42Z</cp:lastPrinted>
  <dcterms:created xsi:type="dcterms:W3CDTF">2018-12-04T03:27:02Z</dcterms:created>
  <dcterms:modified xsi:type="dcterms:W3CDTF">2020-10-13T20:23:54Z</dcterms:modified>
</cp:coreProperties>
</file>