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6" r:id="rId1"/>
  </p:sldMasterIdLst>
  <p:sldIdLst>
    <p:sldId id="730" r:id="rId2"/>
    <p:sldId id="787" r:id="rId3"/>
    <p:sldId id="767" r:id="rId4"/>
    <p:sldId id="804" r:id="rId5"/>
    <p:sldId id="795" r:id="rId6"/>
    <p:sldId id="797" r:id="rId7"/>
    <p:sldId id="766" r:id="rId8"/>
    <p:sldId id="807" r:id="rId9"/>
    <p:sldId id="798" r:id="rId10"/>
    <p:sldId id="799" r:id="rId11"/>
    <p:sldId id="746" r:id="rId12"/>
    <p:sldId id="80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200" baseline="0" dirty="0"/>
              <a:t>All adolescents and young adults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Adolescents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Sheet1!$A$2:$A$5</c:f>
              <c:numCache>
                <c:formatCode>General</c:formatCode>
                <c:ptCount val="4"/>
                <c:pt idx="0">
                  <c:v>2000</c:v>
                </c:pt>
                <c:pt idx="1">
                  <c:v>2005</c:v>
                </c:pt>
                <c:pt idx="2">
                  <c:v>2010</c:v>
                </c:pt>
                <c:pt idx="3">
                  <c:v>2015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17.3</c:v>
                </c:pt>
                <c:pt idx="1">
                  <c:v>15.7</c:v>
                </c:pt>
                <c:pt idx="2">
                  <c:v>14.3</c:v>
                </c:pt>
                <c:pt idx="3">
                  <c:v>12.7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D92-4430-BB91-B85DE9E6258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Young adults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Sheet1!$A$2:$A$5</c:f>
              <c:numCache>
                <c:formatCode>General</c:formatCode>
                <c:ptCount val="4"/>
                <c:pt idx="0">
                  <c:v>2000</c:v>
                </c:pt>
                <c:pt idx="1">
                  <c:v>2005</c:v>
                </c:pt>
                <c:pt idx="2">
                  <c:v>2010</c:v>
                </c:pt>
                <c:pt idx="3">
                  <c:v>2015</c:v>
                </c:pt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0">
                  <c:v>26.9</c:v>
                </c:pt>
                <c:pt idx="1">
                  <c:v>24.8</c:v>
                </c:pt>
                <c:pt idx="2">
                  <c:v>22.9</c:v>
                </c:pt>
                <c:pt idx="3">
                  <c:v>20.8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D92-4430-BB91-B85DE9E625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22060936"/>
        <c:axId val="622061264"/>
      </c:lineChart>
      <c:catAx>
        <c:axId val="622060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2061264"/>
        <c:crosses val="autoZero"/>
        <c:auto val="1"/>
        <c:lblAlgn val="ctr"/>
        <c:lblOffset val="100"/>
        <c:noMultiLvlLbl val="0"/>
      </c:catAx>
      <c:valAx>
        <c:axId val="622061264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206093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200" baseline="0" dirty="0"/>
              <a:t>Adolescents and young adults who drink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Adolescents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Sheet1!$A$2:$A$5</c:f>
              <c:numCache>
                <c:formatCode>General</c:formatCode>
                <c:ptCount val="4"/>
                <c:pt idx="0">
                  <c:v>2000</c:v>
                </c:pt>
                <c:pt idx="1">
                  <c:v>2005</c:v>
                </c:pt>
                <c:pt idx="2">
                  <c:v>2010</c:v>
                </c:pt>
                <c:pt idx="3">
                  <c:v>2015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59.7</c:v>
                </c:pt>
                <c:pt idx="1">
                  <c:v>58.3</c:v>
                </c:pt>
                <c:pt idx="2">
                  <c:v>56.8</c:v>
                </c:pt>
                <c:pt idx="3">
                  <c:v>55.1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DE9-425F-A5B1-F5D5D98B6E8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Young adults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Sheet1!$A$2:$A$5</c:f>
              <c:numCache>
                <c:formatCode>General</c:formatCode>
                <c:ptCount val="4"/>
                <c:pt idx="0">
                  <c:v>2000</c:v>
                </c:pt>
                <c:pt idx="1">
                  <c:v>2005</c:v>
                </c:pt>
                <c:pt idx="2">
                  <c:v>2010</c:v>
                </c:pt>
                <c:pt idx="3">
                  <c:v>2015</c:v>
                </c:pt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0">
                  <c:v>62.1</c:v>
                </c:pt>
                <c:pt idx="1">
                  <c:v>60.6</c:v>
                </c:pt>
                <c:pt idx="2">
                  <c:v>59.3</c:v>
                </c:pt>
                <c:pt idx="3">
                  <c:v>57.4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DE9-425F-A5B1-F5D5D98B6E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22037648"/>
        <c:axId val="622036992"/>
      </c:lineChart>
      <c:catAx>
        <c:axId val="622037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2036992"/>
        <c:crosses val="autoZero"/>
        <c:auto val="1"/>
        <c:lblAlgn val="ctr"/>
        <c:lblOffset val="100"/>
        <c:noMultiLvlLbl val="0"/>
      </c:catAx>
      <c:valAx>
        <c:axId val="622036992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2037648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Adolescents</c:v>
                </c:pt>
              </c:strCache>
            </c:strRef>
          </c:tx>
          <c:spPr>
            <a:solidFill>
              <a:srgbClr val="5B9BD5"/>
            </a:solidFill>
            <a:ln w="25359">
              <a:noFill/>
            </a:ln>
          </c:spPr>
          <c:invertIfNegative val="0"/>
          <c:dLbls>
            <c:spPr>
              <a:noFill/>
              <a:ln w="25359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8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Sheet1!$A$2:$A$17</c:f>
              <c:strCache>
                <c:ptCount val="16"/>
                <c:pt idx="0">
                  <c:v>TV and movies</c:v>
                </c:pt>
                <c:pt idx="1">
                  <c:v>Signs at shop</c:v>
                </c:pt>
                <c:pt idx="2">
                  <c:v>Posters billboards</c:v>
                </c:pt>
                <c:pt idx="3">
                  <c:v>Newspapers/mags</c:v>
                </c:pt>
                <c:pt idx="4">
                  <c:v>Clothing</c:v>
                </c:pt>
                <c:pt idx="5">
                  <c:v>Special price offers</c:v>
                </c:pt>
                <c:pt idx="6">
                  <c:v>Sports sponsorship</c:v>
                </c:pt>
                <c:pt idx="7">
                  <c:v>Famous people</c:v>
                </c:pt>
                <c:pt idx="8">
                  <c:v>Music events sponsorship</c:v>
                </c:pt>
                <c:pt idx="9">
                  <c:v>TV/movie sponsorship</c:v>
                </c:pt>
                <c:pt idx="10">
                  <c:v>Radio</c:v>
                </c:pt>
                <c:pt idx="11">
                  <c:v>Free offers</c:v>
                </c:pt>
                <c:pt idx="12">
                  <c:v>Social media</c:v>
                </c:pt>
                <c:pt idx="13">
                  <c:v>Website</c:v>
                </c:pt>
                <c:pt idx="14">
                  <c:v>In sms</c:v>
                </c:pt>
                <c:pt idx="15">
                  <c:v>Email</c:v>
                </c:pt>
              </c:strCache>
            </c:strRef>
          </c:cat>
          <c:val>
            <c:numRef>
              <c:f>Sheet1!$B$2:$B$17</c:f>
              <c:numCache>
                <c:formatCode>General</c:formatCode>
                <c:ptCount val="16"/>
                <c:pt idx="0">
                  <c:v>92.9</c:v>
                </c:pt>
                <c:pt idx="1">
                  <c:v>90</c:v>
                </c:pt>
                <c:pt idx="2">
                  <c:v>92.9</c:v>
                </c:pt>
                <c:pt idx="3">
                  <c:v>77.099999999999994</c:v>
                </c:pt>
                <c:pt idx="4">
                  <c:v>78.599999999999994</c:v>
                </c:pt>
                <c:pt idx="5">
                  <c:v>80</c:v>
                </c:pt>
                <c:pt idx="6">
                  <c:v>78.599999999999994</c:v>
                </c:pt>
                <c:pt idx="7">
                  <c:v>71.400000000000006</c:v>
                </c:pt>
                <c:pt idx="8">
                  <c:v>65.7</c:v>
                </c:pt>
                <c:pt idx="9">
                  <c:v>72.900000000000006</c:v>
                </c:pt>
                <c:pt idx="10">
                  <c:v>51.4</c:v>
                </c:pt>
                <c:pt idx="11">
                  <c:v>58.6</c:v>
                </c:pt>
                <c:pt idx="12">
                  <c:v>38.6</c:v>
                </c:pt>
                <c:pt idx="13">
                  <c:v>18.600000000000001</c:v>
                </c:pt>
                <c:pt idx="14">
                  <c:v>38.6</c:v>
                </c:pt>
                <c:pt idx="15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6C-42D5-BEA9-16F5F9FDB3B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Adults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Sheet1!$A$2:$A$17</c:f>
              <c:strCache>
                <c:ptCount val="16"/>
                <c:pt idx="0">
                  <c:v>TV and movies</c:v>
                </c:pt>
                <c:pt idx="1">
                  <c:v>Signs at shop</c:v>
                </c:pt>
                <c:pt idx="2">
                  <c:v>Posters billboards</c:v>
                </c:pt>
                <c:pt idx="3">
                  <c:v>Newspapers/mags</c:v>
                </c:pt>
                <c:pt idx="4">
                  <c:v>Clothing</c:v>
                </c:pt>
                <c:pt idx="5">
                  <c:v>Special price offers</c:v>
                </c:pt>
                <c:pt idx="6">
                  <c:v>Sports sponsorship</c:v>
                </c:pt>
                <c:pt idx="7">
                  <c:v>Famous people</c:v>
                </c:pt>
                <c:pt idx="8">
                  <c:v>Music events sponsorship</c:v>
                </c:pt>
                <c:pt idx="9">
                  <c:v>TV/movie sponsorship</c:v>
                </c:pt>
                <c:pt idx="10">
                  <c:v>Radio</c:v>
                </c:pt>
                <c:pt idx="11">
                  <c:v>Free offers</c:v>
                </c:pt>
                <c:pt idx="12">
                  <c:v>Social media</c:v>
                </c:pt>
                <c:pt idx="13">
                  <c:v>Website</c:v>
                </c:pt>
                <c:pt idx="14">
                  <c:v>In sms</c:v>
                </c:pt>
                <c:pt idx="15">
                  <c:v>Email</c:v>
                </c:pt>
              </c:strCache>
            </c:strRef>
          </c:cat>
          <c:val>
            <c:numRef>
              <c:f>Sheet1!$C$2:$C$17</c:f>
              <c:numCache>
                <c:formatCode>General</c:formatCode>
                <c:ptCount val="16"/>
                <c:pt idx="0">
                  <c:v>86.6</c:v>
                </c:pt>
                <c:pt idx="1">
                  <c:v>84.3</c:v>
                </c:pt>
                <c:pt idx="2">
                  <c:v>80.7</c:v>
                </c:pt>
                <c:pt idx="3">
                  <c:v>73.5</c:v>
                </c:pt>
                <c:pt idx="4">
                  <c:v>82.7</c:v>
                </c:pt>
                <c:pt idx="5">
                  <c:v>79.400000000000006</c:v>
                </c:pt>
                <c:pt idx="6">
                  <c:v>73.599999999999994</c:v>
                </c:pt>
                <c:pt idx="7">
                  <c:v>60.7</c:v>
                </c:pt>
                <c:pt idx="8">
                  <c:v>61.2</c:v>
                </c:pt>
                <c:pt idx="9">
                  <c:v>51.9</c:v>
                </c:pt>
                <c:pt idx="10">
                  <c:v>52</c:v>
                </c:pt>
                <c:pt idx="11">
                  <c:v>58.1</c:v>
                </c:pt>
                <c:pt idx="12">
                  <c:v>25.5</c:v>
                </c:pt>
                <c:pt idx="13">
                  <c:v>15.1</c:v>
                </c:pt>
                <c:pt idx="14">
                  <c:v>12.5</c:v>
                </c:pt>
                <c:pt idx="15">
                  <c:v>8.8000000000000007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E11-4838-A37A-8B9872EA97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93882104"/>
        <c:axId val="1"/>
      </c:barChart>
      <c:catAx>
        <c:axId val="193882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1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9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9510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6340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899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3882104"/>
        <c:crosses val="autoZero"/>
        <c:crossBetween val="between"/>
      </c:valAx>
      <c:spPr>
        <a:noFill/>
        <a:ln w="25359">
          <a:noFill/>
        </a:ln>
      </c:spPr>
    </c:plotArea>
    <c:legend>
      <c:legendPos val="t"/>
      <c:overlay val="0"/>
      <c:txPr>
        <a:bodyPr/>
        <a:lstStyle/>
        <a:p>
          <a:pPr>
            <a:defRPr sz="1600" baseline="0"/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10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rgbClr val="262626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698BEFA-D55E-43A1-AD12-2DE3FE8B3FB3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ACF084C3-6E13-4589-AB33-F2EDA76C5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157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8BEFA-D55E-43A1-AD12-2DE3FE8B3FB3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084C3-6E13-4589-AB33-F2EDA76C5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053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8BEFA-D55E-43A1-AD12-2DE3FE8B3FB3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084C3-6E13-4589-AB33-F2EDA76C5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224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8BEFA-D55E-43A1-AD12-2DE3FE8B3FB3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084C3-6E13-4589-AB33-F2EDA76C5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215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8BEFA-D55E-43A1-AD12-2DE3FE8B3FB3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084C3-6E13-4589-AB33-F2EDA76C5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171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8BEFA-D55E-43A1-AD12-2DE3FE8B3FB3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084C3-6E13-4589-AB33-F2EDA76C5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933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8BEFA-D55E-43A1-AD12-2DE3FE8B3FB3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084C3-6E13-4589-AB33-F2EDA76C5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650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8BEFA-D55E-43A1-AD12-2DE3FE8B3FB3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084C3-6E13-4589-AB33-F2EDA76C5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228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8BEFA-D55E-43A1-AD12-2DE3FE8B3FB3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084C3-6E13-4589-AB33-F2EDA76C5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988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8BEFA-D55E-43A1-AD12-2DE3FE8B3FB3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ACF084C3-6E13-4589-AB33-F2EDA76C5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984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698BEFA-D55E-43A1-AD12-2DE3FE8B3FB3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ACF084C3-6E13-4589-AB33-F2EDA76C5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02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5698BEFA-D55E-43A1-AD12-2DE3FE8B3FB3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ACF084C3-6E13-4589-AB33-F2EDA76C5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173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7" r:id="rId1"/>
    <p:sldLayoutId id="2147484048" r:id="rId2"/>
    <p:sldLayoutId id="2147484049" r:id="rId3"/>
    <p:sldLayoutId id="2147484050" r:id="rId4"/>
    <p:sldLayoutId id="2147484051" r:id="rId5"/>
    <p:sldLayoutId id="2147484052" r:id="rId6"/>
    <p:sldLayoutId id="2147484053" r:id="rId7"/>
    <p:sldLayoutId id="2147484054" r:id="rId8"/>
    <p:sldLayoutId id="2147484055" r:id="rId9"/>
    <p:sldLayoutId id="2147484056" r:id="rId10"/>
    <p:sldLayoutId id="214748405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Placeholder 3">
            <a:extLst>
              <a:ext uri="{FF2B5EF4-FFF2-40B4-BE49-F238E27FC236}">
                <a16:creationId xmlns:a16="http://schemas.microsoft.com/office/drawing/2014/main" id="{951A3A70-1BDE-4A2F-A21D-6A3BC0642B0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24000" y="1249363"/>
            <a:ext cx="9144000" cy="165576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en-GB" altLang="en-US" sz="2800" dirty="0"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GB" altLang="en-US" sz="2800" dirty="0">
                <a:latin typeface="Candara" panose="020E0502030303020204" pitchFamily="34" charset="0"/>
              </a:rPr>
              <a:t>Environmental factors in prevention of alcohol use by young people in Sub-Saharan Africa</a:t>
            </a:r>
          </a:p>
          <a:p>
            <a:pPr marL="0" indent="0" algn="ctr">
              <a:buNone/>
            </a:pPr>
            <a:endParaRPr lang="en-GB" altLang="en-US" sz="2800" dirty="0"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GB" altLang="en-US" sz="2800" dirty="0">
                <a:latin typeface="Candara" panose="020E0502030303020204" pitchFamily="34" charset="0"/>
              </a:rPr>
              <a:t>Neo K. Morojele, PhD</a:t>
            </a:r>
          </a:p>
          <a:p>
            <a:pPr marL="0" indent="0" algn="ctr">
              <a:buNone/>
            </a:pPr>
            <a:endParaRPr lang="en-GB" altLang="en-US" sz="2800" dirty="0">
              <a:latin typeface="Candara" panose="020E0502030303020204" pitchFamily="34" charset="0"/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en-GB" altLang="en-US" sz="2800" dirty="0">
                <a:latin typeface="Candara" panose="020E0502030303020204" pitchFamily="34" charset="0"/>
              </a:rPr>
              <a:t>University of Johannesburg</a:t>
            </a:r>
          </a:p>
          <a:p>
            <a:pPr marL="0" indent="0" algn="ctr">
              <a:spcBef>
                <a:spcPct val="0"/>
              </a:spcBef>
              <a:buNone/>
            </a:pPr>
            <a:r>
              <a:rPr lang="en-GB" altLang="en-US" sz="2800" dirty="0">
                <a:latin typeface="Candara" panose="020E0502030303020204" pitchFamily="34" charset="0"/>
              </a:rPr>
              <a:t>South African Medical Research Council </a:t>
            </a:r>
          </a:p>
          <a:p>
            <a:pPr marL="0" indent="0" algn="ctr">
              <a:spcBef>
                <a:spcPct val="0"/>
              </a:spcBef>
              <a:buNone/>
            </a:pPr>
            <a:r>
              <a:rPr lang="en-GB" altLang="en-US" sz="2800" dirty="0">
                <a:latin typeface="Candara" panose="020E0502030303020204" pitchFamily="34" charset="0"/>
              </a:rPr>
              <a:t>University of Cape Town</a:t>
            </a:r>
          </a:p>
          <a:p>
            <a:pPr marL="0" indent="0" algn="ctr">
              <a:spcBef>
                <a:spcPct val="0"/>
              </a:spcBef>
              <a:buNone/>
            </a:pPr>
            <a:r>
              <a:rPr lang="en-GB" altLang="en-US" sz="2800" dirty="0">
                <a:latin typeface="Candara" panose="020E0502030303020204" pitchFamily="34" charset="0"/>
              </a:rPr>
              <a:t>University of the Witwatersrand</a:t>
            </a:r>
          </a:p>
        </p:txBody>
      </p:sp>
      <p:pic>
        <p:nvPicPr>
          <p:cNvPr id="7" name="Picture 6" descr="A drawing of a face&#10;&#10;Description automatically generated">
            <a:extLst>
              <a:ext uri="{FF2B5EF4-FFF2-40B4-BE49-F238E27FC236}">
                <a16:creationId xmlns:a16="http://schemas.microsoft.com/office/drawing/2014/main" id="{3F32E1D9-1397-44BC-A387-CB9EA2410E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1851" y="5527548"/>
            <a:ext cx="1066800" cy="98450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B0A75C-2D91-40F0-88E1-C3F9C370A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latin typeface="Candara" panose="020E0502030303020204" pitchFamily="34" charset="0"/>
              </a:rPr>
              <a:t>Community risk factors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2DB722-50B1-46D4-AC59-28CB8C410E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1" y="2011680"/>
            <a:ext cx="6352794" cy="3766185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sz="2800" dirty="0"/>
              <a:t>Exposure to community drunkenness (Parry et al., 2004)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28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/>
              <a:t>Exposure to violence/crime (Francis et al., 2019)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28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/>
              <a:t>Lacking a sense of belonging to one’s community/low </a:t>
            </a:r>
            <a:r>
              <a:rPr lang="en-US" sz="2800" dirty="0" err="1"/>
              <a:t>neighbourhood</a:t>
            </a:r>
            <a:r>
              <a:rPr lang="en-US" sz="2800" dirty="0"/>
              <a:t> cohesion (Morojele et al., 2018)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2800" dirty="0"/>
          </a:p>
          <a:p>
            <a:pPr lvl="1">
              <a:buFont typeface="Arial" panose="020B0604020202020204" pitchFamily="34" charset="0"/>
              <a:buChar char="•"/>
            </a:pPr>
            <a:endParaRPr lang="en-US" sz="2800" dirty="0"/>
          </a:p>
          <a:p>
            <a:pPr lvl="1">
              <a:buFont typeface="Arial" panose="020B0604020202020204" pitchFamily="34" charset="0"/>
              <a:buChar char="•"/>
            </a:pPr>
            <a:endParaRPr lang="en-US" sz="2800" dirty="0"/>
          </a:p>
        </p:txBody>
      </p:sp>
      <p:pic>
        <p:nvPicPr>
          <p:cNvPr id="4" name="Picture 3" descr="Gang violence claims the life of three-year-old boy">
            <a:extLst>
              <a:ext uri="{FF2B5EF4-FFF2-40B4-BE49-F238E27FC236}">
                <a16:creationId xmlns:a16="http://schemas.microsoft.com/office/drawing/2014/main" id="{13C2E3A5-E438-47EF-831D-81DB39992B0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6496" y="2011680"/>
            <a:ext cx="2905829" cy="32080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217887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84F20A-6957-4048-A741-C2DB1E668E3A}"/>
              </a:ext>
            </a:extLst>
          </p:cNvPr>
          <p:cNvSpPr txBox="1">
            <a:spLocks/>
          </p:cNvSpPr>
          <p:nvPr/>
        </p:nvSpPr>
        <p:spPr>
          <a:xfrm>
            <a:off x="1831848" y="1001268"/>
            <a:ext cx="8839200" cy="5334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en-GB" sz="32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0484" name="Title 3">
            <a:extLst>
              <a:ext uri="{FF2B5EF4-FFF2-40B4-BE49-F238E27FC236}">
                <a16:creationId xmlns:a16="http://schemas.microsoft.com/office/drawing/2014/main" id="{2B3A77DA-AFC5-410D-867C-A571F9015F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57224" y="499533"/>
            <a:ext cx="10772775" cy="72237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en-US" altLang="en-US" sz="3200" dirty="0">
                <a:latin typeface="Candara" panose="020E0502030303020204" pitchFamily="34" charset="0"/>
              </a:rPr>
              <a:t>Implications for Prevention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B1879A-B9D1-402A-B3A7-7CE4A0E0DA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6656" y="1707400"/>
            <a:ext cx="4539615" cy="835775"/>
          </a:xfrm>
        </p:spPr>
        <p:txBody>
          <a:bodyPr>
            <a:normAutofit fontScale="85000" lnSpcReduction="20000"/>
          </a:bodyPr>
          <a:lstStyle/>
          <a:p>
            <a:r>
              <a:rPr lang="en-US" altLang="en-US" sz="2800" dirty="0">
                <a:latin typeface="Candara" panose="020E0502030303020204" pitchFamily="34" charset="0"/>
                <a:ea typeface="ＭＳ Ｐゴシック" panose="020B0600070205080204" pitchFamily="34" charset="-128"/>
              </a:rPr>
              <a:t>Need to Target community risk factors and enhance protective factors</a:t>
            </a:r>
          </a:p>
          <a:p>
            <a:endParaRPr lang="en-US" dirty="0"/>
          </a:p>
        </p:txBody>
      </p:sp>
      <p:sp>
        <p:nvSpPr>
          <p:cNvPr id="21509" name="Content Placeholder 4">
            <a:extLst>
              <a:ext uri="{FF2B5EF4-FFF2-40B4-BE49-F238E27FC236}">
                <a16:creationId xmlns:a16="http://schemas.microsoft.com/office/drawing/2014/main" id="{0790DEAB-0177-47EE-BBE3-023A688092A9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>
          <a:xfrm>
            <a:off x="676656" y="2753084"/>
            <a:ext cx="4057269" cy="3200400"/>
          </a:xfrm>
        </p:spPr>
        <p:txBody>
          <a:bodyPr>
            <a:normAutofit fontScale="92500" lnSpcReduction="10000"/>
          </a:bodyPr>
          <a:lstStyle/>
          <a:p>
            <a:pPr>
              <a:buFontTx/>
              <a:buNone/>
              <a:defRPr/>
            </a:pPr>
            <a:endParaRPr lang="en-US" altLang="en-US" dirty="0">
              <a:latin typeface="Candara" panose="020E0502030303020204" pitchFamily="34" charset="0"/>
              <a:ea typeface="ＭＳ Ｐゴシック" panose="020B0600070205080204" pitchFamily="34" charset="-128"/>
            </a:endParaRPr>
          </a:p>
          <a:p>
            <a:pPr lvl="2">
              <a:buFont typeface="Arial" panose="020B0604020202020204" pitchFamily="34" charset="0"/>
              <a:buChar char="•"/>
              <a:defRPr/>
            </a:pPr>
            <a:r>
              <a:rPr lang="en-US" altLang="en-US" sz="2800" i="0" dirty="0">
                <a:latin typeface="Candara" panose="020E0502030303020204" pitchFamily="34" charset="0"/>
                <a:ea typeface="ＭＳ Ｐゴシック" panose="020B0600070205080204" pitchFamily="34" charset="-128"/>
              </a:rPr>
              <a:t>Marketing and advertising</a:t>
            </a:r>
          </a:p>
          <a:p>
            <a:pPr lvl="2">
              <a:buFont typeface="Arial" panose="020B0604020202020204" pitchFamily="34" charset="0"/>
              <a:buChar char="•"/>
              <a:defRPr/>
            </a:pPr>
            <a:endParaRPr lang="en-US" altLang="en-US" sz="2800" i="0" dirty="0">
              <a:latin typeface="Candara" panose="020E0502030303020204" pitchFamily="34" charset="0"/>
              <a:ea typeface="ＭＳ Ｐゴシック" panose="020B0600070205080204" pitchFamily="34" charset="-128"/>
            </a:endParaRPr>
          </a:p>
          <a:p>
            <a:pPr lvl="2">
              <a:buFont typeface="Arial" panose="020B0604020202020204" pitchFamily="34" charset="0"/>
              <a:buChar char="•"/>
              <a:defRPr/>
            </a:pPr>
            <a:r>
              <a:rPr lang="en-US" altLang="en-US" sz="2800" i="0" dirty="0">
                <a:latin typeface="Candara" panose="020E0502030303020204" pitchFamily="34" charset="0"/>
                <a:ea typeface="ＭＳ Ｐゴシック" panose="020B0600070205080204" pitchFamily="34" charset="-128"/>
              </a:rPr>
              <a:t>Access to alcohol</a:t>
            </a:r>
          </a:p>
          <a:p>
            <a:pPr lvl="2">
              <a:buFont typeface="Arial" panose="020B0604020202020204" pitchFamily="34" charset="0"/>
              <a:buChar char="•"/>
              <a:defRPr/>
            </a:pPr>
            <a:endParaRPr lang="en-US" altLang="en-US" sz="2800" i="0" dirty="0">
              <a:latin typeface="Candara" panose="020E0502030303020204" pitchFamily="34" charset="0"/>
              <a:ea typeface="ＭＳ Ｐゴシック" panose="020B0600070205080204" pitchFamily="34" charset="-128"/>
            </a:endParaRPr>
          </a:p>
          <a:p>
            <a:pPr lvl="2">
              <a:buFont typeface="Arial" panose="020B0604020202020204" pitchFamily="34" charset="0"/>
              <a:buChar char="•"/>
              <a:defRPr/>
            </a:pPr>
            <a:r>
              <a:rPr lang="en-US" altLang="en-US" sz="2800" i="0" dirty="0">
                <a:latin typeface="Candara" panose="020E0502030303020204" pitchFamily="34" charset="0"/>
                <a:ea typeface="ＭＳ Ｐゴシック" panose="020B0600070205080204" pitchFamily="34" charset="-128"/>
              </a:rPr>
              <a:t>Community disorganization/ disadvantage</a:t>
            </a:r>
          </a:p>
          <a:p>
            <a:pPr marL="0" indent="0">
              <a:buNone/>
              <a:defRPr/>
            </a:pPr>
            <a:endParaRPr lang="en-US" altLang="en-US" sz="34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47A944-67D0-47F8-911C-3B057CF19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14720" y="1459216"/>
            <a:ext cx="4663440" cy="656705"/>
          </a:xfrm>
        </p:spPr>
        <p:txBody>
          <a:bodyPr>
            <a:noAutofit/>
          </a:bodyPr>
          <a:lstStyle/>
          <a:p>
            <a:r>
              <a:rPr lang="en-US" sz="2400" dirty="0">
                <a:latin typeface="Candara" panose="020E0502030303020204" pitchFamily="34" charset="0"/>
              </a:rPr>
              <a:t>Effective alcohol policy interventions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658D9E-DD55-41D1-AE4C-346DD36E9B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677025" y="2353227"/>
            <a:ext cx="4838319" cy="3200400"/>
          </a:xfrm>
        </p:spPr>
        <p:txBody>
          <a:bodyPr>
            <a:no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Candara" panose="020E0502030303020204" pitchFamily="34" charset="0"/>
              </a:rPr>
              <a:t>Restricting or completely banning alcohol advertising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altLang="en-US" sz="2400" dirty="0">
              <a:latin typeface="Candara" panose="020E050203030302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Candara" panose="020E0502030303020204" pitchFamily="34" charset="0"/>
              </a:rPr>
              <a:t>Restricting the availability of alcohol 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altLang="en-US" sz="2400" dirty="0">
              <a:latin typeface="Candara" panose="020E050203030302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Candara" panose="020E0502030303020204" pitchFamily="34" charset="0"/>
              </a:rPr>
              <a:t>Increasing prices through taxation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altLang="en-US" sz="2400" dirty="0">
              <a:latin typeface="Candara" panose="020E050203030302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Candara" panose="020E0502030303020204" pitchFamily="34" charset="0"/>
              </a:rPr>
              <a:t>Increasing the legal age for purchasing and consuming alcohol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altLang="en-US" sz="2400" dirty="0">
              <a:latin typeface="Candara" panose="020E0502030303020204" pitchFamily="34" charset="0"/>
            </a:endParaRPr>
          </a:p>
          <a:p>
            <a:pPr lvl="1"/>
            <a:endParaRPr lang="en-US" sz="2400" dirty="0">
              <a:latin typeface="Candara" panose="020E0502030303020204" pitchFamily="34" charset="0"/>
            </a:endParaRPr>
          </a:p>
          <a:p>
            <a:endParaRPr lang="en-US" dirty="0">
              <a:latin typeface="Candara" panose="020E0502030303020204" pitchFamily="34" charset="0"/>
            </a:endParaRP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8484C693-1168-4B27-9271-82B29F5F85DB}"/>
              </a:ext>
            </a:extLst>
          </p:cNvPr>
          <p:cNvSpPr/>
          <p:nvPr/>
        </p:nvSpPr>
        <p:spPr>
          <a:xfrm>
            <a:off x="5216271" y="386865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8F917-A040-4472-AA73-5282A9FA8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>
                <a:latin typeface="Candara" panose="020E0502030303020204" pitchFamily="34" charset="0"/>
              </a:rPr>
              <a:t>Final Comment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2C654E-5515-4D59-9400-B91FD42EBA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Advertising and marketing, easy access to alcohol and community disadvantage are key community risk factors for alcohol use among young people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Effective interventions are needed to address community risk factors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There is a need for further research</a:t>
            </a:r>
          </a:p>
          <a:p>
            <a:pPr marL="0" lvl="3" indent="0">
              <a:buNone/>
            </a:pPr>
            <a:endParaRPr lang="en-US" dirty="0"/>
          </a:p>
          <a:p>
            <a:pPr lvl="3">
              <a:buFont typeface="Arial" panose="020B0604020202020204" pitchFamily="34" charset="0"/>
              <a:buChar char="•"/>
            </a:pPr>
            <a:r>
              <a:rPr lang="en-US" dirty="0"/>
              <a:t>To identify challenges associated with the implementation of effective policy interventions</a:t>
            </a:r>
          </a:p>
          <a:p>
            <a:pPr lvl="2">
              <a:buFont typeface="Arial" panose="020B0604020202020204" pitchFamily="34" charset="0"/>
              <a:buChar char="•"/>
            </a:pPr>
            <a:endParaRPr lang="en-US" dirty="0"/>
          </a:p>
          <a:p>
            <a:pPr lvl="3">
              <a:buFont typeface="Arial" panose="020B0604020202020204" pitchFamily="34" charset="0"/>
              <a:buChar char="•"/>
            </a:pPr>
            <a:r>
              <a:rPr lang="en-US" dirty="0"/>
              <a:t>To identify and evaluate the effectiveness of additional context-specific interventions for addressing alcohol use in sub-Saharan Africa</a:t>
            </a:r>
          </a:p>
          <a:p>
            <a:pPr lvl="2">
              <a:buFont typeface="Arial" panose="020B0604020202020204" pitchFamily="34" charset="0"/>
              <a:buChar char="•"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586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418C2418-5C12-4C8C-9292-93CA76FD92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424256" y="499533"/>
            <a:ext cx="6005743" cy="1658198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Ctr="0" compatLnSpc="1">
            <a:prstTxWarp prst="textNoShape">
              <a:avLst/>
            </a:prstTxWarp>
            <a:normAutofit/>
          </a:bodyPr>
          <a:lstStyle/>
          <a:p>
            <a:r>
              <a:rPr lang="en-US" altLang="en-US" dirty="0">
                <a:latin typeface="Candara" panose="020E0502030303020204" pitchFamily="34" charset="0"/>
              </a:rPr>
              <a:t>Overview</a:t>
            </a:r>
          </a:p>
        </p:txBody>
      </p:sp>
      <p:pic>
        <p:nvPicPr>
          <p:cNvPr id="22532" name="Picture 4" descr="Home - Frost Popsicles">
            <a:extLst>
              <a:ext uri="{FF2B5EF4-FFF2-40B4-BE49-F238E27FC236}">
                <a16:creationId xmlns:a16="http://schemas.microsoft.com/office/drawing/2014/main" id="{E02242F3-2976-4F54-813A-DC0CFD32E1B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201" b="3"/>
          <a:stretch/>
        </p:blipFill>
        <p:spPr bwMode="auto">
          <a:xfrm>
            <a:off x="798670" y="804672"/>
            <a:ext cx="3384317" cy="2543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30" name="Picture 2" descr="Youth drinking - 20 years on since the launch of the alcopop - FOODStuff SA">
            <a:extLst>
              <a:ext uri="{FF2B5EF4-FFF2-40B4-BE49-F238E27FC236}">
                <a16:creationId xmlns:a16="http://schemas.microsoft.com/office/drawing/2014/main" id="{0FBE4DB0-F816-412C-8230-33740650173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22" r="2" b="2"/>
          <a:stretch/>
        </p:blipFill>
        <p:spPr bwMode="auto">
          <a:xfrm>
            <a:off x="799051" y="3509434"/>
            <a:ext cx="3383936" cy="25438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646307CB-1F24-4F6D-8156-ADFF054FCF4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220070" y="2011680"/>
            <a:ext cx="6210310" cy="3766185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altLang="en-US" dirty="0"/>
              <a:t>The nature and extent of alcohol use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dirty="0"/>
              <a:t>Why prevention of alcohol use and misuse among adolescents and young adults matters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dirty="0"/>
              <a:t>Environmental/community risk and protective factors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dirty="0"/>
              <a:t>Implications for prevention of alcohol use by young people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dirty="0"/>
              <a:t>Final comment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5DF64C71-2EA8-4ED6-8037-846BBBA3BE5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en-US" altLang="en-US" sz="3200" dirty="0">
                <a:latin typeface="Candara" panose="020E0502030303020204" pitchFamily="34" charset="0"/>
              </a:rPr>
              <a:t>Prevalence of alcohol use </a:t>
            </a:r>
          </a:p>
        </p:txBody>
      </p:sp>
      <p:pic>
        <p:nvPicPr>
          <p:cNvPr id="10243" name="Picture 1">
            <a:extLst>
              <a:ext uri="{FF2B5EF4-FFF2-40B4-BE49-F238E27FC236}">
                <a16:creationId xmlns:a16="http://schemas.microsoft.com/office/drawing/2014/main" id="{9124718E-AC92-45A8-B119-E687F7F477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9607" y="1219200"/>
            <a:ext cx="10147177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6A3C01-718D-47AD-A54C-DBD3F8342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sz="2800" dirty="0">
                <a:latin typeface="Candara" panose="020E0502030303020204" pitchFamily="34" charset="0"/>
              </a:rPr>
              <a:t>Percentage (%) of adolescents (15-19) and young adults (20-24 years) who engage in heavy episodic drinking: 2000-2015 (WHO Afro Region)</a:t>
            </a:r>
            <a:br>
              <a:rPr lang="en-US" altLang="en-US" sz="2800" dirty="0">
                <a:latin typeface="Candara" panose="020E0502030303020204" pitchFamily="34" charset="0"/>
              </a:rPr>
            </a:br>
            <a:endParaRPr lang="en-US" sz="2800" dirty="0">
              <a:latin typeface="Candara" panose="020E0502030303020204" pitchFamily="34" charset="0"/>
            </a:endParaRP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0D477A76-B346-4089-91D1-DD8D6C3365F6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676275" y="1619251"/>
          <a:ext cx="4664075" cy="4400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1AF6DB0F-8D54-4E88-97FB-224D415C8BBD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5915026" y="1676401"/>
          <a:ext cx="5934074" cy="4286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5">
            <a:extLst>
              <a:ext uri="{FF2B5EF4-FFF2-40B4-BE49-F238E27FC236}">
                <a16:creationId xmlns:a16="http://schemas.microsoft.com/office/drawing/2014/main" id="{87D5F822-E808-4388-B2F9-F224214106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6292850"/>
            <a:ext cx="67818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u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</a:rPr>
              <a:t>Source: WHO (2018). Global Status Report on Alcohol and Health</a:t>
            </a:r>
            <a:r>
              <a:rPr lang="en-US" altLang="en-US" sz="2000" dirty="0">
                <a:latin typeface="Calibri" panose="020F0502020204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76281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5DB1BF3C-44E1-4781-964B-D9240A45A1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57225" y="499533"/>
            <a:ext cx="7115176" cy="1658198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Ctr="0" compatLnSpc="1">
            <a:prstTxWarp prst="textNoShape">
              <a:avLst/>
            </a:prstTxWarp>
            <a:normAutofit/>
          </a:bodyPr>
          <a:lstStyle/>
          <a:p>
            <a:r>
              <a:rPr lang="en-US" altLang="en-US" sz="4800" dirty="0">
                <a:latin typeface="Candara" panose="020E0502030303020204" pitchFamily="34" charset="0"/>
              </a:rPr>
              <a:t>Why prevention matters</a:t>
            </a:r>
          </a:p>
        </p:txBody>
      </p:sp>
      <p:sp>
        <p:nvSpPr>
          <p:cNvPr id="23555" name="Content Placeholder 2">
            <a:extLst>
              <a:ext uri="{FF2B5EF4-FFF2-40B4-BE49-F238E27FC236}">
                <a16:creationId xmlns:a16="http://schemas.microsoft.com/office/drawing/2014/main" id="{0412678D-FD5B-4CF7-BAB9-9D1B58BE47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57226" y="1834126"/>
            <a:ext cx="7115176" cy="4414274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altLang="en-US" sz="2000" b="1" dirty="0">
                <a:latin typeface="Candara" panose="020E0502030303020204" pitchFamily="34" charset="0"/>
              </a:rPr>
              <a:t>Numerous short-term and long-term consequences:</a:t>
            </a:r>
          </a:p>
          <a:p>
            <a:pPr>
              <a:defRPr/>
            </a:pPr>
            <a:endParaRPr lang="en-US" altLang="en-US" sz="2000" dirty="0">
              <a:latin typeface="Candara" panose="020E0502030303020204" pitchFamily="34" charset="0"/>
            </a:endParaRP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altLang="en-US" sz="2200" dirty="0">
                <a:latin typeface="Candara" panose="020E0502030303020204" pitchFamily="34" charset="0"/>
              </a:rPr>
              <a:t>Health: Non-communicable and infectious diseases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endParaRPr lang="en-US" altLang="en-US" sz="2200" dirty="0">
              <a:latin typeface="Candara" panose="020E0502030303020204" pitchFamily="34" charset="0"/>
            </a:endParaRP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altLang="en-US" sz="2200" dirty="0">
                <a:latin typeface="Candara" panose="020E0502030303020204" pitchFamily="34" charset="0"/>
              </a:rPr>
              <a:t>Social/</a:t>
            </a:r>
            <a:r>
              <a:rPr lang="en-US" altLang="en-US" sz="2200" dirty="0" err="1">
                <a:latin typeface="Candara" panose="020E0502030303020204" pitchFamily="34" charset="0"/>
              </a:rPr>
              <a:t>behavioural</a:t>
            </a:r>
            <a:r>
              <a:rPr lang="en-US" altLang="en-US" sz="2200" dirty="0">
                <a:latin typeface="Candara" panose="020E0502030303020204" pitchFamily="34" charset="0"/>
              </a:rPr>
              <a:t>: Sexual risk </a:t>
            </a:r>
            <a:r>
              <a:rPr lang="en-US" altLang="en-US" sz="2200" dirty="0" err="1">
                <a:latin typeface="Candara" panose="020E0502030303020204" pitchFamily="34" charset="0"/>
              </a:rPr>
              <a:t>behaviour</a:t>
            </a:r>
            <a:r>
              <a:rPr lang="en-US" altLang="en-US" sz="2200" dirty="0">
                <a:latin typeface="Candara" panose="020E0502030303020204" pitchFamily="34" charset="0"/>
              </a:rPr>
              <a:t>; interpersonal violence; self-harm; injuries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endParaRPr lang="en-US" altLang="en-US" sz="2200" dirty="0">
              <a:latin typeface="Candara" panose="020E0502030303020204" pitchFamily="34" charset="0"/>
            </a:endParaRP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altLang="en-US" sz="2200" dirty="0">
                <a:latin typeface="Candara" panose="020E0502030303020204" pitchFamily="34" charset="0"/>
              </a:rPr>
              <a:t>Academic: School drop-out/failure 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endParaRPr lang="en-US" altLang="en-US" sz="2200" dirty="0">
              <a:latin typeface="Candara" panose="020E0502030303020204" pitchFamily="34" charset="0"/>
            </a:endParaRP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altLang="en-US" sz="2200" dirty="0">
                <a:latin typeface="Candara" panose="020E0502030303020204" pitchFamily="34" charset="0"/>
              </a:rPr>
              <a:t>Alcohol Use Disorders (AUDs)</a:t>
            </a:r>
          </a:p>
          <a:p>
            <a:pPr marL="800100" lvl="1">
              <a:buFont typeface="Arial" panose="020B0604020202020204" pitchFamily="34" charset="0"/>
              <a:buChar char="•"/>
              <a:defRPr/>
            </a:pPr>
            <a:endParaRPr lang="en-US" altLang="en-US" sz="2200" dirty="0">
              <a:latin typeface="Candara" panose="020E0502030303020204" pitchFamily="34" charset="0"/>
            </a:endParaRP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altLang="en-US" sz="2200" dirty="0">
                <a:latin typeface="Candara" panose="020E0502030303020204" pitchFamily="34" charset="0"/>
              </a:rPr>
              <a:t>Other mental health problems</a:t>
            </a:r>
          </a:p>
        </p:txBody>
      </p:sp>
      <p:pic>
        <p:nvPicPr>
          <p:cNvPr id="21" name="Picture 20" descr="Causes of Youth Violence">
            <a:extLst>
              <a:ext uri="{FF2B5EF4-FFF2-40B4-BE49-F238E27FC236}">
                <a16:creationId xmlns:a16="http://schemas.microsoft.com/office/drawing/2014/main" id="{D6530A46-1996-4A8F-B83C-166CE37301EE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097" r="45253" b="-2"/>
          <a:stretch/>
        </p:blipFill>
        <p:spPr bwMode="auto">
          <a:xfrm>
            <a:off x="8114537" y="10"/>
            <a:ext cx="4077463" cy="686440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779682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3">
            <a:extLst>
              <a:ext uri="{FF2B5EF4-FFF2-40B4-BE49-F238E27FC236}">
                <a16:creationId xmlns:a16="http://schemas.microsoft.com/office/drawing/2014/main" id="{C3FBBDBA-0ABD-44A1-8D9E-9ADF0ECC48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260630" y="736848"/>
            <a:ext cx="10568502" cy="319596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="b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en-US" sz="3200" kern="1200" dirty="0">
                <a:latin typeface="Candara" panose="020E0502030303020204" pitchFamily="34" charset="0"/>
              </a:rPr>
              <a:t>Risk and protective factors for alcohol use by adolescents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F4EB081-D5FE-4C91-9FF4-1173005753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0844115"/>
              </p:ext>
            </p:extLst>
          </p:nvPr>
        </p:nvGraphicFramePr>
        <p:xfrm>
          <a:off x="839453" y="1423405"/>
          <a:ext cx="10989679" cy="49377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84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05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24545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 b="1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Societal Factors</a:t>
                      </a:r>
                      <a:endParaRPr lang="en-ZA" sz="1800" b="1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Culture</a:t>
                      </a:r>
                      <a:endParaRPr lang="en-ZA" sz="1800" b="0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Demographic and economic shifts</a:t>
                      </a:r>
                      <a:endParaRPr lang="en-ZA" sz="1800" b="0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Social inequality/socioeconomic disadvantage</a:t>
                      </a:r>
                      <a:endParaRPr lang="en-ZA" sz="1800" b="0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/>
                        <a:cs typeface="Times New Roman"/>
                      </a:endParaRPr>
                    </a:p>
                  </a:txBody>
                  <a:tcPr marL="29077" marR="29077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 b="1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Community Factors</a:t>
                      </a:r>
                      <a:endParaRPr lang="en-ZA" sz="1800" b="1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/>
                        <a:buChar char=""/>
                        <a:tabLst>
                          <a:tab pos="457200" algn="l"/>
                        </a:tabLst>
                        <a:defRPr/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Societal norms favouring use (e.g. mass media)</a:t>
                      </a:r>
                      <a:endParaRPr lang="en-ZA" sz="1800" b="0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Access to alcohol</a:t>
                      </a:r>
                      <a:endParaRPr lang="en-ZA" sz="1800" b="0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Community </a:t>
                      </a:r>
                      <a:r>
                        <a:rPr lang="en-GB" sz="1800" b="0" dirty="0" err="1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disorganistion</a:t>
                      </a:r>
                      <a:endParaRPr lang="en-GB" sz="1800" b="0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Subjective adult norms favouring alcohol use</a:t>
                      </a:r>
                      <a:endParaRPr lang="en-ZA" sz="1800" b="0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/>
                        <a:cs typeface="Times New Roman"/>
                      </a:endParaRPr>
                    </a:p>
                  </a:txBody>
                  <a:tcPr marL="29077" marR="29077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77647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 b="1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School and Academic Environment</a:t>
                      </a:r>
                      <a:endParaRPr lang="en-ZA" sz="1800" b="1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Permissive drinking norms </a:t>
                      </a:r>
                      <a:endParaRPr lang="en-ZA" sz="1800" b="0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Availability of alcohol in school proximity</a:t>
                      </a:r>
                      <a:endParaRPr lang="en-ZA" sz="1800" b="0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Low academic aspirations and suboptimal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457200" algn="l"/>
                        </a:tabLs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        performance in school</a:t>
                      </a:r>
                      <a:endParaRPr lang="en-ZA" sz="1800" b="0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</a:endParaRPr>
                    </a:p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ZA" sz="1800" b="0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</a:endParaRPr>
                    </a:p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ZA" sz="1800" b="0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 </a:t>
                      </a:r>
                      <a:r>
                        <a:rPr lang="en-GB" sz="1800" b="1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Individual Factors</a:t>
                      </a:r>
                      <a:endParaRPr lang="en-ZA" sz="1800" b="1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Engagement in rebellious and anti-social behaviours </a:t>
                      </a:r>
                      <a:endParaRPr lang="en-ZA" sz="1800" b="0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Low</a:t>
                      </a:r>
                      <a:r>
                        <a:rPr lang="en-GB" sz="1800" b="0" baseline="0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 </a:t>
                      </a: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religious involvement</a:t>
                      </a:r>
                      <a:endParaRPr lang="en-ZA" sz="1800" b="0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Short term goals in life</a:t>
                      </a:r>
                      <a:endParaRPr lang="en-ZA" sz="1800" b="0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Depressive symptoms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Poor sense of well-being</a:t>
                      </a:r>
                      <a:endParaRPr lang="en-ZA" sz="1800" b="0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/>
                        <a:cs typeface="Times New Roman"/>
                      </a:endParaRPr>
                    </a:p>
                  </a:txBody>
                  <a:tcPr marL="29077" marR="29077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GB" sz="1800" b="1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</a:endParaRPr>
                    </a:p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 b="1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Familial Environmen</a:t>
                      </a: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t</a:t>
                      </a:r>
                      <a:endParaRPr lang="en-ZA" sz="1800" b="0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Parental/caregiver consumption of alcohol (modelling)</a:t>
                      </a:r>
                      <a:endParaRPr lang="en-ZA" sz="1800" b="0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Insufficient time spent with adolescent </a:t>
                      </a:r>
                      <a:endParaRPr lang="en-ZA" sz="1800" b="0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Little monitoring</a:t>
                      </a:r>
                      <a:endParaRPr lang="en-ZA" sz="1800" b="0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Lack of nurturing in the home environment</a:t>
                      </a:r>
                      <a:endParaRPr lang="en-ZA" sz="1800" b="0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</a:endParaRPr>
                    </a:p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ZA" sz="1800" b="0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 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 b="1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Peers/Friends</a:t>
                      </a:r>
                      <a:endParaRPr lang="en-ZA" sz="1800" b="1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Peers’ alcohol use</a:t>
                      </a:r>
                      <a:endParaRPr lang="en-ZA" sz="1800" b="0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Peer engagement in anti-social behaviours</a:t>
                      </a:r>
                      <a:endParaRPr lang="en-ZA" sz="1800" b="0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ZA" sz="1800" b="0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/>
                        <a:cs typeface="Times New Roman"/>
                      </a:endParaRPr>
                    </a:p>
                  </a:txBody>
                  <a:tcPr marL="29077" marR="29077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977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ZA" sz="1800" b="0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/>
                        <a:cs typeface="Times New Roman"/>
                      </a:endParaRPr>
                    </a:p>
                  </a:txBody>
                  <a:tcPr marL="29077" marR="29077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ZA" sz="1800" b="0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 </a:t>
                      </a:r>
                      <a:endParaRPr lang="en-ZA" sz="1800" b="0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/>
                        <a:cs typeface="Times New Roman"/>
                      </a:endParaRPr>
                    </a:p>
                  </a:txBody>
                  <a:tcPr marL="29077" marR="29077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78854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06634C7B-493F-4BD3-8DA9-16C481C5D6A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en-US" altLang="en-US" sz="3200" dirty="0">
                <a:latin typeface="Candara" panose="020E0502030303020204" pitchFamily="34" charset="0"/>
              </a:rPr>
              <a:t>Societal norms: Advertising and marketing </a:t>
            </a:r>
            <a:br>
              <a:rPr lang="en-US" altLang="en-US" sz="3200" dirty="0">
                <a:latin typeface="Candara" panose="020E0502030303020204" pitchFamily="34" charset="0"/>
              </a:rPr>
            </a:br>
            <a:r>
              <a:rPr lang="en-US" altLang="en-US" sz="3200" dirty="0">
                <a:latin typeface="Candara" panose="020E0502030303020204" pitchFamily="34" charset="0"/>
              </a:rPr>
              <a:t>of alcoholic beverages </a:t>
            </a:r>
          </a:p>
        </p:txBody>
      </p:sp>
      <p:pic>
        <p:nvPicPr>
          <p:cNvPr id="12291" name="Content Placeholder 3">
            <a:extLst>
              <a:ext uri="{FF2B5EF4-FFF2-40B4-BE49-F238E27FC236}">
                <a16:creationId xmlns:a16="http://schemas.microsoft.com/office/drawing/2014/main" id="{0110744A-463F-4D96-94F1-132613EC14B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716713" y="1521041"/>
            <a:ext cx="4713285" cy="2460625"/>
          </a:xfrm>
        </p:spPr>
      </p:pic>
      <p:pic>
        <p:nvPicPr>
          <p:cNvPr id="12292" name="Picture 4">
            <a:extLst>
              <a:ext uri="{FF2B5EF4-FFF2-40B4-BE49-F238E27FC236}">
                <a16:creationId xmlns:a16="http://schemas.microsoft.com/office/drawing/2014/main" id="{C7A0BAE3-1CD7-4EFA-98BF-5FEBE3545E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6714" y="4267201"/>
            <a:ext cx="4713284" cy="246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3" name="TextBox 5">
            <a:extLst>
              <a:ext uri="{FF2B5EF4-FFF2-40B4-BE49-F238E27FC236}">
                <a16:creationId xmlns:a16="http://schemas.microsoft.com/office/drawing/2014/main" id="{06962629-7C12-43E8-B527-037C85C7C2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1" y="1756870"/>
            <a:ext cx="5638799" cy="3816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u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200" dirty="0">
                <a:latin typeface="Calibri" panose="020F0502020204030204" pitchFamily="34" charset="0"/>
              </a:rPr>
              <a:t>Exposure to marketing associated cross-sectionally with alcohol consumption among young people in sub-Saharan Africa (Letsela et al., 2018; Morojele et al., 2018; Swahn et al. 2015)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200" dirty="0">
              <a:latin typeface="Calibri" panose="020F050202020403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200" dirty="0">
                <a:latin typeface="Calibri" panose="020F0502020204030204" pitchFamily="34" charset="0"/>
              </a:rPr>
              <a:t>Systematic review of longitudinal studies shows significant associations between exposure to alcohol marketing and (a) alcohol use initiation and (b) heavy use among young people (Jernigan et al., 2017)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3197181-0A5B-4916-A671-5ADD612D32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09612" y="224325"/>
            <a:ext cx="10772775" cy="775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0000"/>
          </a:bodyPr>
          <a:lstStyle/>
          <a:p>
            <a:pPr algn="ctr"/>
            <a:r>
              <a:rPr lang="en-ZA" altLang="en-US" sz="2800" dirty="0">
                <a:latin typeface="Candara" panose="020E0502030303020204" pitchFamily="34" charset="0"/>
              </a:rPr>
              <a:t>Percentage of adolescent and adult drinkers reporting exposure to different modes of advertising and marketing of alcohol brands and products</a:t>
            </a:r>
            <a:endParaRPr lang="en-US" altLang="en-US" sz="2800" dirty="0">
              <a:latin typeface="Candara" panose="020E0502030303020204" pitchFamily="34" charset="0"/>
            </a:endParaRPr>
          </a:p>
        </p:txBody>
      </p:sp>
      <p:graphicFrame>
        <p:nvGraphicFramePr>
          <p:cNvPr id="2" name="Content Placeholder 3">
            <a:extLst>
              <a:ext uri="{FF2B5EF4-FFF2-40B4-BE49-F238E27FC236}">
                <a16:creationId xmlns:a16="http://schemas.microsoft.com/office/drawing/2014/main" id="{36D45A59-A585-4F26-B08C-626BE027AE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5822770"/>
              </p:ext>
            </p:extLst>
          </p:nvPr>
        </p:nvGraphicFramePr>
        <p:xfrm>
          <a:off x="228600" y="1219200"/>
          <a:ext cx="11763375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316" name="TextBox 4">
            <a:extLst>
              <a:ext uri="{FF2B5EF4-FFF2-40B4-BE49-F238E27FC236}">
                <a16:creationId xmlns:a16="http://schemas.microsoft.com/office/drawing/2014/main" id="{955B38AC-398F-44D6-9F11-0EED2213E5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314450" y="6397823"/>
            <a:ext cx="53340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u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Calibri" panose="020F0502020204030204" pitchFamily="34" charset="0"/>
              </a:rPr>
              <a:t>(Source: Morojele et al., 2018)</a:t>
            </a:r>
          </a:p>
        </p:txBody>
      </p:sp>
    </p:spTree>
    <p:extLst>
      <p:ext uri="{BB962C8B-B14F-4D97-AF65-F5344CB8AC3E}">
        <p14:creationId xmlns:p14="http://schemas.microsoft.com/office/powerpoint/2010/main" val="12301441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43B6D-7364-45D4-AD10-65C1D0C4B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latin typeface="Candara" panose="020E0502030303020204" pitchFamily="34" charset="0"/>
              </a:rPr>
              <a:t>Access to alcohol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5BE402-29E4-46ED-8196-031DCD49D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6875611" cy="3766185"/>
          </a:xfrm>
        </p:spPr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Alcohol is easily accessible to adolescents (Parry et al., 2018)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High density of drinking venues (Letsela et al., 2018)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Drinking venues, taverns, </a:t>
            </a:r>
            <a:r>
              <a:rPr lang="en-US" dirty="0" err="1"/>
              <a:t>shebeens</a:t>
            </a:r>
            <a:r>
              <a:rPr lang="en-US" dirty="0"/>
              <a:t> often in close proximity of schools (e.g. Letsela et al., 2018)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High access is associated with alcohol consumption (Morojele et al., 2018)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5" name="Picture 4" descr="Ratepayers association tackles the shebeen regulations - BBrief">
            <a:extLst>
              <a:ext uri="{FF2B5EF4-FFF2-40B4-BE49-F238E27FC236}">
                <a16:creationId xmlns:a16="http://schemas.microsoft.com/office/drawing/2014/main" id="{1B693BB3-495E-4341-93F9-543DDAF0A6C8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241" r="9298" b="-1"/>
          <a:stretch/>
        </p:blipFill>
        <p:spPr bwMode="auto">
          <a:xfrm>
            <a:off x="8026499" y="2076150"/>
            <a:ext cx="3383936" cy="34400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5049934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0941A018-FB9B-4401-A32C-7E04526866E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1068</TotalTime>
  <Words>600</Words>
  <Application>Microsoft Office PowerPoint</Application>
  <PresentationFormat>Widescreen</PresentationFormat>
  <Paragraphs>113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Candara</vt:lpstr>
      <vt:lpstr>Symbol</vt:lpstr>
      <vt:lpstr>Metropolitan</vt:lpstr>
      <vt:lpstr>PowerPoint Presentation</vt:lpstr>
      <vt:lpstr>Overview</vt:lpstr>
      <vt:lpstr>Prevalence of alcohol use </vt:lpstr>
      <vt:lpstr>Percentage (%) of adolescents (15-19) and young adults (20-24 years) who engage in heavy episodic drinking: 2000-2015 (WHO Afro Region) </vt:lpstr>
      <vt:lpstr>Why prevention matters</vt:lpstr>
      <vt:lpstr>Risk and protective factors for alcohol use by adolescents</vt:lpstr>
      <vt:lpstr>Societal norms: Advertising and marketing  of alcoholic beverages </vt:lpstr>
      <vt:lpstr>Percentage of adolescent and adult drinkers reporting exposure to different modes of advertising and marketing of alcohol brands and products</vt:lpstr>
      <vt:lpstr>Access to alcohol</vt:lpstr>
      <vt:lpstr>Community risk factors </vt:lpstr>
      <vt:lpstr>Implications for Prevention</vt:lpstr>
      <vt:lpstr>Final Comment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Neo Morojele</dc:creator>
  <cp:lastModifiedBy>Neo Morojele</cp:lastModifiedBy>
  <cp:revision>43</cp:revision>
  <dcterms:created xsi:type="dcterms:W3CDTF">2020-09-21T10:37:25Z</dcterms:created>
  <dcterms:modified xsi:type="dcterms:W3CDTF">2020-09-22T05:01:19Z</dcterms:modified>
</cp:coreProperties>
</file>