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0"/>
  </p:notesMasterIdLst>
  <p:sldIdLst>
    <p:sldId id="257" r:id="rId2"/>
    <p:sldId id="269" r:id="rId3"/>
    <p:sldId id="259" r:id="rId4"/>
    <p:sldId id="265" r:id="rId5"/>
    <p:sldId id="267" r:id="rId6"/>
    <p:sldId id="262" r:id="rId7"/>
    <p:sldId id="264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0C2A-9173-497B-9DFC-638F589BE51F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81706-1532-4DA0-ABD4-B8FC426473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20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AADD8-8EF7-4912-A538-406ECE331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05B5F-F46F-46C8-8D0F-7A63F81AB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0204B-5A98-4E20-97BE-AFCC6316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F8DD-E8BD-4C69-920A-C681B2BE6CC7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B866-5E6D-4A1D-8AD8-E38ACE05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A924D-170B-4AE1-93E4-279FA0CB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855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8C896-B03F-4CC4-8BA8-5BE840EF3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2E5FFD-E3BD-4D72-B69B-0A6D58762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80E8E-D485-4327-9956-F22DD823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0C29-770C-41EF-8D3E-36D18335EDBA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3B48D-1DB6-4967-BE2D-41337B3FC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2376F-3EB0-47C5-A365-E673E0C7C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10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4162D-E4C8-4742-AD87-C3C85A7D43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1E1ACB-BBCF-44D8-B14F-9F5B0041C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FC746-CFA2-4850-917E-D1EECC1E1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D5371-D1D8-4AD1-8A1D-476E8E79A7F6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FFF99-53CF-4DEC-A693-8BB575999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6567B-F054-44C6-8AE5-339D797D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39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41724-FE1D-407F-97F8-EEAF37657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C0BE2-5E5E-4C8C-A807-5C2F2F49E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61180-7F64-4F54-ADD2-B30BD4C81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7776-F95C-4A0A-88E5-52A299B7C10B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A1C96-55AD-4BBF-BB7D-81147609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05881-5C01-4F37-A256-D1014EFC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46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D031-E174-4827-BAC1-E56FDF5D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47B92-E9FF-494C-A2D7-1DA8830C9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81786-E423-4F0F-89CA-664278FC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0C38-F179-499D-A46F-054299A55EFF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9B2EE-FA4B-414E-8C83-922B2C72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65196-9E52-471F-924E-94FC54EED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5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825CB-3782-41FF-9D55-DF19E293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27EE1-6FAD-4EA6-83F7-4FCF4BC2A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E651C-B1A4-4774-9016-60573DE6B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BE4F0-975A-45D0-BD13-6090927A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A3E8-7305-461B-A9F0-840820415784}" type="datetime1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A4C04-CEE6-4EDB-B830-E9057C76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9DC98-4ACD-436E-8E05-D8C5FECA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64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4B87-9595-4131-BBF1-4647FCABA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6C21D-F25F-41BB-8A25-68BC5B6F3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31189A-F82E-448B-9AED-5DA640FE7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32CB4E-0A3E-4A8E-AB57-3E8128671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A42369-B552-43E4-A56C-65CB2C62B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FDD864-BA9B-42A8-B641-E9B13BD84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CDCB-6DD6-44CC-B5D5-B2A79F591BE3}" type="datetime1">
              <a:rPr lang="en-GB" smtClean="0"/>
              <a:t>22/09/2020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45E1D9-A063-404B-8D88-F2033D5E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CA1CA-871F-4BBB-B90D-813DDE0C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91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4448-1307-446C-87CE-407909ED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16781-8DE2-46EA-8153-58B8EDBF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8D474-3366-4912-A4EF-3F3BC759FC9A}" type="datetime1">
              <a:rPr lang="en-GB" smtClean="0"/>
              <a:t>22/09/2020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A38C4-F344-48B8-8DF1-29445850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F5FF9-A68F-4C7E-A1DC-119B62B7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87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B2F76E-8EFA-46B7-8EBA-A148D7C67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1D919-0A74-4B92-B3CE-ED54B0313D50}" type="datetime1">
              <a:rPr lang="en-GB" smtClean="0"/>
              <a:t>22/09/2020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A218D8-9025-42BC-9A97-E6B12530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F8A6FA-3E12-4318-9B0B-EB522E08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2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99C74-6985-434E-A100-3DEAE11D2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9AFB5-E2B6-46EA-99CC-43F9CD12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DE095-3120-4F01-AD97-13415A277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709A3-3A5E-496E-A3C9-3EF318674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A583-F730-45D7-A0D9-75D7F942B62C}" type="datetime1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4BECB-43F5-47EA-A515-094A7491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EA4A0-A466-4AB9-9B01-1D6C92C47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4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FBAFC-16F1-49C9-BBB0-3911D58AD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6E28A-68C5-4D26-902C-4D5FA48C8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A40EB-A5DB-4200-AEC7-F10C56E9D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6B171-155B-4C48-8D5F-66C123829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C56FC-F0E1-4F79-8AB2-92D1A127D9BD}" type="datetime1">
              <a:rPr lang="en-GB" smtClean="0"/>
              <a:t>22/09/2020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93A3A-C186-4FFC-8E72-F1B97E15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69676-1B33-49D2-A92E-AE22B3EF7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0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20BB3D-1D03-4DC1-B6CA-C36A9A9C5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577A2-4AE8-451F-9375-98E9BB669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B986A-6AE2-42FF-8706-260607217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0970F-D71F-4DA8-88E4-069238886180}" type="datetime1">
              <a:rPr lang="en-GB" smtClean="0"/>
              <a:t>22/09/2020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B8E0-BED8-495A-8ACB-89530943C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8E7EA-E567-4AED-8156-5B428E256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28EAE-D654-4816-AD0B-554ABE80D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759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#_ENREF_25"/><Relationship Id="rId2" Type="http://schemas.openxmlformats.org/officeDocument/2006/relationships/hyperlink" Target="#_ENREF_32"/><Relationship Id="rId1" Type="http://schemas.openxmlformats.org/officeDocument/2006/relationships/slideLayout" Target="../slideLayouts/slideLayout2.xml"/><Relationship Id="rId4" Type="http://schemas.openxmlformats.org/officeDocument/2006/relationships/hyperlink" Target="#_ENREF_31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#_ENREF_26"/><Relationship Id="rId2" Type="http://schemas.openxmlformats.org/officeDocument/2006/relationships/hyperlink" Target="#_ENREF_23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#_ENREF_6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#_ENREF_2"/><Relationship Id="rId2" Type="http://schemas.openxmlformats.org/officeDocument/2006/relationships/hyperlink" Target="#_ENREF_27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2AA3F-BD1B-4BDF-8570-687F20EBCC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Alcohol Use Prevention: role of environmental prevention initiatives</a:t>
            </a:r>
            <a:b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4D4A42-C106-42B3-8E4F-0796F8B53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Nazarius Mbona Tumwesigye</a:t>
            </a:r>
          </a:p>
          <a:p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Jimson </a:t>
            </a:r>
            <a:r>
              <a:rPr lang="en-US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Tumanyane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baseline="30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Onesmus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Kamacooko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r>
              <a:rPr lang="en-GB" sz="3300" dirty="0"/>
              <a:t>Makerere University School of Public Health</a:t>
            </a:r>
          </a:p>
          <a:p>
            <a:r>
              <a:rPr lang="en-GB" dirty="0"/>
              <a:t>Alcohol, Drugs and Addictions Research Centre</a:t>
            </a:r>
          </a:p>
        </p:txBody>
      </p:sp>
    </p:spTree>
    <p:extLst>
      <p:ext uri="{BB962C8B-B14F-4D97-AF65-F5344CB8AC3E}">
        <p14:creationId xmlns:p14="http://schemas.microsoft.com/office/powerpoint/2010/main" val="4248129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4E270-EE2A-4AC0-80B7-775157771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prevention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6BBC-4FB5-4D79-B7FC-6C1392193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i="1" dirty="0">
                <a:solidFill>
                  <a:srgbClr val="42424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These kinds of interventions can be established at the state and local governmental levels and supported by a broad range of community-based organizations</a:t>
            </a:r>
          </a:p>
          <a:p>
            <a:pPr lvl="1"/>
            <a:r>
              <a:rPr lang="en-GB" i="1" dirty="0">
                <a:solidFill>
                  <a:srgbClr val="42424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Enforcement of the minimum legal drinking of 21 years.   </a:t>
            </a:r>
          </a:p>
          <a:p>
            <a:pPr lvl="1"/>
            <a:r>
              <a:rPr lang="en-GB" i="1" dirty="0">
                <a:solidFill>
                  <a:srgbClr val="42424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restrictions on licensing businesses that sell alcohol</a:t>
            </a:r>
          </a:p>
          <a:p>
            <a:pPr lvl="1"/>
            <a:r>
              <a:rPr lang="en-GB" i="1" dirty="0">
                <a:solidFill>
                  <a:srgbClr val="42424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restrictions on hours of operation of licensed businesses that sell alcohol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GB" i="1" dirty="0">
                <a:solidFill>
                  <a:srgbClr val="42424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increased alcoholic beverage prices</a:t>
            </a:r>
            <a:endParaRPr lang="en-GB" dirty="0"/>
          </a:p>
          <a:p>
            <a:pPr lvl="1"/>
            <a:r>
              <a:rPr lang="en-GB" dirty="0"/>
              <a:t>Other policy related  interventions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2BAF3-1F78-4C89-9D07-FE41A05C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81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14CB1-0BAE-4E72-981B-55F09857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prevention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DE4DA-12A2-4346-A136-D8DFCE0A1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Increase in Purchase prices: This </a:t>
            </a:r>
            <a:r>
              <a:rPr lang="en-GB" dirty="0"/>
              <a:t>has been found to reduce the incidence of injuries   (Stockwell et al 2012)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Reducing affordability: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Numerous studies have shown the price of alcohol has a significant impact on rates of consumption (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WHO, 2014 #18"/>
              </a:rPr>
              <a:t>WHO, 2014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The cheaper the alcohol, the more likely people are to buy higher quantities(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19"/>
              </a:rPr>
              <a:t>Swahn, Palmier, </a:t>
            </a:r>
            <a:r>
              <a:rPr lang="en-US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19"/>
              </a:rPr>
              <a:t>Benegas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19"/>
              </a:rPr>
              <a:t>-Segarra, &amp; </a:t>
            </a:r>
            <a:r>
              <a:rPr lang="en-US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19"/>
              </a:rPr>
              <a:t>Sinson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19"/>
              </a:rPr>
              <a:t>, 2013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GB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b="1" dirty="0">
                <a:latin typeface="Times New Roman" panose="02020603050405020304" pitchFamily="18" charset="0"/>
              </a:rPr>
              <a:t>Taxation: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WHO recommended that alcohol tax systems take into account the alcohol content of each type of beverage (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 tooltip="WHO, 2010 #22"/>
              </a:rPr>
              <a:t>WHO, 2010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55DAB-C780-41BD-A643-FB238A343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9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2A07A-431A-4741-A0BB-C09F40E2F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prevention initiatives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C0DCC-B946-417B-996B-354BFBE89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Setting minimum prices on alcohol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WHO’s global strategy recommended establishing minimum prices for alcohol, and index these prices to inflation. A study found that a 10% increase in the price an alcoholic drink resulted in a 16.1% decrease in its consumption relative to other drinks (</a:t>
            </a:r>
            <a:r>
              <a:rPr lang="en-US" sz="2800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Stockwell, 2012 #23"/>
              </a:rPr>
              <a:t>Stockwell</a:t>
            </a:r>
            <a:r>
              <a:rPr lang="en-US" sz="28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Stockwell, 2012 #23"/>
              </a:rPr>
              <a:t>, Auld, Zhao, &amp; Martin, 2012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  <a:p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Ban products that are likely to attract the vulnerable: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Sachets are directly marketed at youth and the poor who are less able to afford bottled spirits (</a:t>
            </a:r>
            <a:r>
              <a:rPr lang="en-US" sz="28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Swahn, 2013 #24"/>
              </a:rPr>
              <a:t>Swahn, Palmier, &amp; Kasirye, 2013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 These have been banned in Uganda and there is anecdotal information to show reduced harm due to alcohol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6E223-0F2F-41A7-BE38-CDC86C927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158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7731A-43F9-4F64-B070-330B16D1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Prevention initiatives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59466-171A-4977-A02D-1CF583F89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Minimum drinking age: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Establishing a minimum drinking age is endorsed by the WHO’s global alcohol harm reduction strategy:  while Uganda currently has an official minimum drinking age of 18 (see the 1960 liquor act), enforcement is weak (Tessa Laing, 2015).</a:t>
            </a: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Limiting the Blood Alcohol Concentration (BAC) for drivers-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lowering the alcohol blood limit from 0.10 to 0.08 reduced the number of alcohol related crashes by 5-16% (</a:t>
            </a:r>
            <a:r>
              <a:rPr lang="en-US" sz="28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Fell, 2006 #26"/>
              </a:rPr>
              <a:t>Fell &amp; </a:t>
            </a:r>
            <a:r>
              <a:rPr lang="en-US" sz="2800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Fell, 2006 #26"/>
              </a:rPr>
              <a:t>Voas</a:t>
            </a:r>
            <a:r>
              <a:rPr lang="en-US" sz="280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Fell, 2006 #26"/>
              </a:rPr>
              <a:t>, 2006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)- Uganda’s official limit is 0.08%, but is not enforced uniformly across the country (Tessa Laing, 2015).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BE070-A966-46F0-8C75-7D1C8444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81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D0BE4-2F63-447E-9E54-C4D6AC62B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protection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872D4-8BA1-4E28-98BC-BF2C283D8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Create more awareness- </a:t>
            </a:r>
            <a:r>
              <a:rPr lang="en-GB" dirty="0"/>
              <a:t>radio talk shows, dissemination workshops, social media</a:t>
            </a:r>
          </a:p>
          <a:p>
            <a:r>
              <a:rPr lang="en-GB" b="1" dirty="0"/>
              <a:t>Limiting access: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limiting the number of ‘outlets’ (bars, shops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etc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that sell alcohol can limit  consumption, and reduce the level of harm caused by alcohol (WHO, 2014). For each unit increase in outlet density per 10,000 persons, there was a 0.48 increase in morbidity per 10,000 persons (</a:t>
            </a:r>
            <a:r>
              <a:rPr lang="en-US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Tatlow, 2000 #35"/>
              </a:rPr>
              <a:t>Tatlow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Tatlow, 2000 #35"/>
              </a:rPr>
              <a:t>, Clapp, &amp; Hohman, 2000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  <a:p>
            <a:r>
              <a:rPr lang="en-GB" dirty="0"/>
              <a:t>Limiting days  and hours of sale- 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study in Western Australia showed that extending opening hours from 24:00 to 01:00 increased violent incidents at the late-night venues by 70% (</a:t>
            </a:r>
            <a:r>
              <a:rPr lang="en-US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hikritzhs, 2002 #38"/>
              </a:rPr>
              <a:t>Chikritzhs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hikritzhs, 2002 #38"/>
              </a:rPr>
              <a:t> &amp; </a:t>
            </a:r>
            <a:r>
              <a:rPr lang="en-US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hikritzhs, 2002 #38"/>
              </a:rPr>
              <a:t>Stockwell</a:t>
            </a:r>
            <a:r>
              <a:rPr lang="en-US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Chikritzhs, 2002 #38"/>
              </a:rPr>
              <a:t>, 2002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</a:p>
          <a:p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ABFA7-45CC-4C49-9A54-B6B2817A3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82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E4DDC-EC79-465F-8CBA-CD91AFC8B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A53D0-A505-4C01-A6CC-CAA48278D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These laws are weak, outdated, and most significantly </a:t>
            </a:r>
          </a:p>
          <a:p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arely enforced.  </a:t>
            </a:r>
          </a:p>
          <a:p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fines for offenses are too small. In Uganda’s case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Enguli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and Liquor Acts range from  US 15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cents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A low proportion know of alcohol use restrictions </a:t>
            </a:r>
            <a:endParaRPr lang="en-GB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34E80-2DAD-4A08-8DA8-5CBB4DC27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201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0C34-3328-4F51-944A-F11673D73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2A28A-F825-4875-A0EF-53526D74C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WHO. (2014). Global status report on alcohol and health-2014: World Health Organization.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Geneva, Switzerland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Swahn, M. H., Palmier, J. B.,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Benegas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-Segarra, A.,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Sinson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F. A. (2013). Alcohol marketing and drunkenness among students in the Philippines: findings from the nationally representative Global School-based Student Health Survey.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BMC public health, 13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(1), 1159.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WHO. (2010). European status report on alcohol and health 2010.</a:t>
            </a:r>
          </a:p>
          <a:p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Stockwell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T., Zhao, J., Martin, G., Macdonald, S., Vallance, K.,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Treno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A., . . . Buxton, J. (2013). Minimum alcohol prices and outlet densities in British Columbia, Canada: estimated impacts on alcohol-attributable hospital admissions.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Am J Public Health, 103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(11), 2014-2020.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10.2105/ajph.2013.301289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Swahn, M. H., Palmier, J. B., &amp; Kasirye, R. (2013). Alcohol exposures, alcohol marketing, and their associations with problem drinking and drunkenness among youth living in the slums of Kampala, Uganda.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ISRN Public Health, 2013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Tessa Laing, L. N. (2015).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Tessa, L., Laing, N (2015). Towards an Alcohol Ordinance Report of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Gulu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District Council.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Gulu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Uganda: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Gulu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District Council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Fell, J. C.,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Voas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R. B. (2006). The effectiveness of reducing illegal blood alcohol concentration (BAC) limits for driving: evidence for lowering the limit to. 05 BAC.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Journal of safety research, 37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(3), 233-243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Tatlow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J. R., Clapp, J. D., &amp; Hohman, M. M. (2000). The relationship between the geographic density of alcohol outlets and alcohol-related hospital admissions in San Diego County.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Journal of community health, 25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(1), 79-88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Chikritzhs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Stockwell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T. (2002). The impact of later trading hours for Australian public houses (hotels) on levels of violence.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Journal of studies on alcohol, 63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(5), 591-599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11A824-56D4-436B-A814-1DFDD1E6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28EAE-D654-4816-AD0B-554ABE80D5A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65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971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Times New Roman</vt:lpstr>
      <vt:lpstr>Office Theme</vt:lpstr>
      <vt:lpstr>Alcohol Use Prevention: role of environmental prevention initiatives </vt:lpstr>
      <vt:lpstr>Environmental prevention initiatives</vt:lpstr>
      <vt:lpstr>Environmental prevention initiatives</vt:lpstr>
      <vt:lpstr>Environmental prevention initiatives Cont’d</vt:lpstr>
      <vt:lpstr>Prevention initiatives cont’d</vt:lpstr>
      <vt:lpstr>Environmental protection initiatives</vt:lpstr>
      <vt:lpstr>Challenges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 Use Prevention (data on alcohol use, environmental prevention initiatives)</dc:title>
  <dc:creator>Nazarius Mbona Tumwesigye</dc:creator>
  <cp:lastModifiedBy>Nazarius Mbona Tumwesigye</cp:lastModifiedBy>
  <cp:revision>16</cp:revision>
  <dcterms:created xsi:type="dcterms:W3CDTF">2020-09-18T09:56:27Z</dcterms:created>
  <dcterms:modified xsi:type="dcterms:W3CDTF">2020-09-22T11:57:12Z</dcterms:modified>
</cp:coreProperties>
</file>