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8" r:id="rId2"/>
    <p:sldId id="365" r:id="rId3"/>
    <p:sldId id="260" r:id="rId4"/>
    <p:sldId id="377" r:id="rId5"/>
    <p:sldId id="262" r:id="rId6"/>
    <p:sldId id="378" r:id="rId7"/>
    <p:sldId id="263" r:id="rId8"/>
    <p:sldId id="372" r:id="rId9"/>
    <p:sldId id="373" r:id="rId10"/>
    <p:sldId id="374" r:id="rId11"/>
    <p:sldId id="380" r:id="rId12"/>
    <p:sldId id="379" r:id="rId13"/>
    <p:sldId id="367" r:id="rId14"/>
    <p:sldId id="368" r:id="rId15"/>
    <p:sldId id="370" r:id="rId16"/>
    <p:sldId id="369" r:id="rId17"/>
    <p:sldId id="276" r:id="rId18"/>
    <p:sldId id="264" r:id="rId19"/>
    <p:sldId id="266" r:id="rId20"/>
    <p:sldId id="265" r:id="rId21"/>
    <p:sldId id="267" r:id="rId22"/>
    <p:sldId id="268" r:id="rId23"/>
    <p:sldId id="269" r:id="rId24"/>
    <p:sldId id="270" r:id="rId25"/>
    <p:sldId id="271" r:id="rId26"/>
    <p:sldId id="272" r:id="rId27"/>
    <p:sldId id="273" r:id="rId28"/>
    <p:sldId id="274" r:id="rId29"/>
    <p:sldId id="275" r:id="rId30"/>
    <p:sldId id="381" r:id="rId31"/>
    <p:sldId id="376" r:id="rId32"/>
    <p:sldId id="364" r:id="rId33"/>
    <p:sldId id="261" r:id="rId3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4" autoAdjust="0"/>
    <p:restoredTop sz="94660"/>
  </p:normalViewPr>
  <p:slideViewPr>
    <p:cSldViewPr snapToGrid="0">
      <p:cViewPr varScale="1">
        <p:scale>
          <a:sx n="67" d="100"/>
          <a:sy n="67" d="100"/>
        </p:scale>
        <p:origin x="45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9/23/2020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" name="Group 141">
            <a:extLst>
              <a:ext uri="{FF2B5EF4-FFF2-40B4-BE49-F238E27FC236}">
                <a16:creationId xmlns:a16="http://schemas.microsoft.com/office/drawing/2014/main" id="{166BF9EE-F7AC-4FA5-AC7E-001B3A642F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143" name="Freeform 11">
              <a:extLst>
                <a:ext uri="{FF2B5EF4-FFF2-40B4-BE49-F238E27FC236}">
                  <a16:creationId xmlns:a16="http://schemas.microsoft.com/office/drawing/2014/main" id="{3B48D182-44E3-4D8B-ACEF-F1A900BE44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4" name="Freeform 12">
              <a:extLst>
                <a:ext uri="{FF2B5EF4-FFF2-40B4-BE49-F238E27FC236}">
                  <a16:creationId xmlns:a16="http://schemas.microsoft.com/office/drawing/2014/main" id="{355A535A-A489-477F-A314-593AA8CAFB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5" name="Freeform 13">
              <a:extLst>
                <a:ext uri="{FF2B5EF4-FFF2-40B4-BE49-F238E27FC236}">
                  <a16:creationId xmlns:a16="http://schemas.microsoft.com/office/drawing/2014/main" id="{954C2D4C-FD83-4EF4-9312-04442ABD66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6" name="Freeform 14">
              <a:extLst>
                <a:ext uri="{FF2B5EF4-FFF2-40B4-BE49-F238E27FC236}">
                  <a16:creationId xmlns:a16="http://schemas.microsoft.com/office/drawing/2014/main" id="{C20701C2-CD9A-4698-BC97-E1085820C2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7" name="Freeform 15">
              <a:extLst>
                <a:ext uri="{FF2B5EF4-FFF2-40B4-BE49-F238E27FC236}">
                  <a16:creationId xmlns:a16="http://schemas.microsoft.com/office/drawing/2014/main" id="{62575C35-466F-42AE-87A1-D691849AB8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8" name="Freeform 16">
              <a:extLst>
                <a:ext uri="{FF2B5EF4-FFF2-40B4-BE49-F238E27FC236}">
                  <a16:creationId xmlns:a16="http://schemas.microsoft.com/office/drawing/2014/main" id="{58236F37-6119-45AC-80A0-CD2C311B50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9" name="Freeform 17">
              <a:extLst>
                <a:ext uri="{FF2B5EF4-FFF2-40B4-BE49-F238E27FC236}">
                  <a16:creationId xmlns:a16="http://schemas.microsoft.com/office/drawing/2014/main" id="{F3FDD799-39FE-4D6F-9A64-2F472B2150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0" name="Freeform 18">
              <a:extLst>
                <a:ext uri="{FF2B5EF4-FFF2-40B4-BE49-F238E27FC236}">
                  <a16:creationId xmlns:a16="http://schemas.microsoft.com/office/drawing/2014/main" id="{9820D241-1D49-442C-A95A-00BC1BF9E2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1" name="Freeform 19">
              <a:extLst>
                <a:ext uri="{FF2B5EF4-FFF2-40B4-BE49-F238E27FC236}">
                  <a16:creationId xmlns:a16="http://schemas.microsoft.com/office/drawing/2014/main" id="{EBC2197C-B383-4866-8ABD-74222400BE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2" name="Freeform 20">
              <a:extLst>
                <a:ext uri="{FF2B5EF4-FFF2-40B4-BE49-F238E27FC236}">
                  <a16:creationId xmlns:a16="http://schemas.microsoft.com/office/drawing/2014/main" id="{404B06AA-FC93-4471-9DE4-56A401E70A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3" name="Freeform 21">
              <a:extLst>
                <a:ext uri="{FF2B5EF4-FFF2-40B4-BE49-F238E27FC236}">
                  <a16:creationId xmlns:a16="http://schemas.microsoft.com/office/drawing/2014/main" id="{E580600C-013F-4FAF-8FB7-4CC0FA80A9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4" name="Freeform 22">
              <a:extLst>
                <a:ext uri="{FF2B5EF4-FFF2-40B4-BE49-F238E27FC236}">
                  <a16:creationId xmlns:a16="http://schemas.microsoft.com/office/drawing/2014/main" id="{9BFCF199-64B2-4AEE-88C4-E954ABF362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E312DBA5-56D8-42B2-BA94-28168C2A6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157" name="Freeform 27">
              <a:extLst>
                <a:ext uri="{FF2B5EF4-FFF2-40B4-BE49-F238E27FC236}">
                  <a16:creationId xmlns:a16="http://schemas.microsoft.com/office/drawing/2014/main" id="{7AD46C74-3117-46B0-B267-0F61B57CAC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8" name="Freeform 28">
              <a:extLst>
                <a:ext uri="{FF2B5EF4-FFF2-40B4-BE49-F238E27FC236}">
                  <a16:creationId xmlns:a16="http://schemas.microsoft.com/office/drawing/2014/main" id="{8C13B810-9664-45D8-8510-D6ED0ADD72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9" name="Freeform 29">
              <a:extLst>
                <a:ext uri="{FF2B5EF4-FFF2-40B4-BE49-F238E27FC236}">
                  <a16:creationId xmlns:a16="http://schemas.microsoft.com/office/drawing/2014/main" id="{10306E52-A922-4458-BCCE-C3C840CC75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0" name="Freeform 30">
              <a:extLst>
                <a:ext uri="{FF2B5EF4-FFF2-40B4-BE49-F238E27FC236}">
                  <a16:creationId xmlns:a16="http://schemas.microsoft.com/office/drawing/2014/main" id="{CB578819-B7E7-4250-932F-52AE2A2A9A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1" name="Freeform 31">
              <a:extLst>
                <a:ext uri="{FF2B5EF4-FFF2-40B4-BE49-F238E27FC236}">
                  <a16:creationId xmlns:a16="http://schemas.microsoft.com/office/drawing/2014/main" id="{454B9C91-B623-424A-B16E-F764F189D3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2" name="Freeform 32">
              <a:extLst>
                <a:ext uri="{FF2B5EF4-FFF2-40B4-BE49-F238E27FC236}">
                  <a16:creationId xmlns:a16="http://schemas.microsoft.com/office/drawing/2014/main" id="{EFD03C4A-8484-41E6-B458-032F1DCA70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3" name="Freeform 33">
              <a:extLst>
                <a:ext uri="{FF2B5EF4-FFF2-40B4-BE49-F238E27FC236}">
                  <a16:creationId xmlns:a16="http://schemas.microsoft.com/office/drawing/2014/main" id="{DDC2F3C3-1D4E-4913-9C5C-F9A65B47E5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4" name="Freeform 34">
              <a:extLst>
                <a:ext uri="{FF2B5EF4-FFF2-40B4-BE49-F238E27FC236}">
                  <a16:creationId xmlns:a16="http://schemas.microsoft.com/office/drawing/2014/main" id="{1E15BCA2-2420-4C53-ADE9-40FBAC2384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5" name="Freeform 35">
              <a:extLst>
                <a:ext uri="{FF2B5EF4-FFF2-40B4-BE49-F238E27FC236}">
                  <a16:creationId xmlns:a16="http://schemas.microsoft.com/office/drawing/2014/main" id="{73D5FBF4-7129-4C51-B603-E3BC334195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6" name="Freeform 36">
              <a:extLst>
                <a:ext uri="{FF2B5EF4-FFF2-40B4-BE49-F238E27FC236}">
                  <a16:creationId xmlns:a16="http://schemas.microsoft.com/office/drawing/2014/main" id="{0165B164-CE2A-494C-88FC-507232B37C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7" name="Freeform 37">
              <a:extLst>
                <a:ext uri="{FF2B5EF4-FFF2-40B4-BE49-F238E27FC236}">
                  <a16:creationId xmlns:a16="http://schemas.microsoft.com/office/drawing/2014/main" id="{87F127E5-B10B-4D18-BCF0-E7C3C7F401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8" name="Freeform 38">
              <a:extLst>
                <a:ext uri="{FF2B5EF4-FFF2-40B4-BE49-F238E27FC236}">
                  <a16:creationId xmlns:a16="http://schemas.microsoft.com/office/drawing/2014/main" id="{FC692D59-F28D-4E42-B435-225F2C6CFA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170" name="Rectangle 169">
            <a:extLst>
              <a:ext uri="{FF2B5EF4-FFF2-40B4-BE49-F238E27FC236}">
                <a16:creationId xmlns:a16="http://schemas.microsoft.com/office/drawing/2014/main" id="{1996130F-9AB5-4DE9-8574-3AF891C5C1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2" name="Freeform 11">
            <a:extLst>
              <a:ext uri="{FF2B5EF4-FFF2-40B4-BE49-F238E27FC236}">
                <a16:creationId xmlns:a16="http://schemas.microsoft.com/office/drawing/2014/main" id="{7326F4E6-9131-42DA-97B2-0BA8D1E258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3AA1EC-580F-477A-8B69-14D85685B2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7595" y="228601"/>
            <a:ext cx="6605345" cy="3567428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pPr algn="ctr">
              <a:lnSpc>
                <a:spcPct val="90000"/>
              </a:lnSpc>
            </a:pPr>
            <a:r>
              <a:rPr lang="en-US" sz="8000" b="1" dirty="0"/>
              <a:t>From Treatment to Relapse</a:t>
            </a:r>
            <a:br>
              <a:rPr lang="en-US" sz="4800" b="1" dirty="0"/>
            </a:br>
            <a:endParaRPr lang="en-US" sz="480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10FF159-BCC2-474C-A834-C8DD5A6D16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21911" y="3809999"/>
            <a:ext cx="7127432" cy="2807483"/>
          </a:xfrm>
        </p:spPr>
        <p:txBody>
          <a:bodyPr vert="horz" lIns="91440" tIns="45720" rIns="91440" bIns="45720" rtlCol="0">
            <a:noAutofit/>
          </a:bodyPr>
          <a:lstStyle/>
          <a:p>
            <a:pPr algn="ctr">
              <a:buFont typeface="Wingdings 3" charset="2"/>
              <a:buChar char=""/>
            </a:pPr>
            <a:r>
              <a:rPr lang="en-US" sz="2400" b="1" dirty="0">
                <a:solidFill>
                  <a:srgbClr val="000000"/>
                </a:solidFill>
              </a:rPr>
              <a:t>Dr Olajumoke </a:t>
            </a:r>
            <a:r>
              <a:rPr lang="en-US" sz="2400" b="1" dirty="0" err="1">
                <a:solidFill>
                  <a:srgbClr val="000000"/>
                </a:solidFill>
              </a:rPr>
              <a:t>Koyejo,MBChB</a:t>
            </a:r>
            <a:r>
              <a:rPr lang="en-US" sz="2400" b="1" dirty="0">
                <a:solidFill>
                  <a:srgbClr val="000000"/>
                </a:solidFill>
              </a:rPr>
              <a:t>, </a:t>
            </a:r>
            <a:r>
              <a:rPr lang="en-US" sz="2400" b="1" dirty="0" err="1">
                <a:solidFill>
                  <a:srgbClr val="000000"/>
                </a:solidFill>
              </a:rPr>
              <a:t>FMCPsych</a:t>
            </a:r>
            <a:r>
              <a:rPr lang="en-US" sz="2400" b="1" dirty="0">
                <a:solidFill>
                  <a:srgbClr val="000000"/>
                </a:solidFill>
              </a:rPr>
              <a:t>,</a:t>
            </a:r>
          </a:p>
          <a:p>
            <a:pPr algn="ctr">
              <a:buFont typeface="Wingdings 3" charset="2"/>
              <a:buChar char=""/>
            </a:pPr>
            <a:r>
              <a:rPr lang="en-US" sz="2400" b="1" dirty="0">
                <a:solidFill>
                  <a:srgbClr val="000000"/>
                </a:solidFill>
              </a:rPr>
              <a:t> ICAP I&amp; II</a:t>
            </a:r>
          </a:p>
          <a:p>
            <a:pPr algn="ctr">
              <a:buFont typeface="Wingdings 3" charset="2"/>
              <a:buChar char=""/>
            </a:pPr>
            <a:r>
              <a:rPr lang="en-US" sz="2400" b="1" dirty="0">
                <a:solidFill>
                  <a:srgbClr val="000000"/>
                </a:solidFill>
              </a:rPr>
              <a:t>Consultant Psychiatrist, </a:t>
            </a:r>
          </a:p>
          <a:p>
            <a:pPr algn="ctr">
              <a:buFont typeface="Wingdings 3" charset="2"/>
              <a:buChar char=""/>
            </a:pPr>
            <a:r>
              <a:rPr lang="en-US" sz="2400" b="1" dirty="0">
                <a:solidFill>
                  <a:srgbClr val="000000"/>
                </a:solidFill>
              </a:rPr>
              <a:t>Federal Neuropsychiatric Hospital </a:t>
            </a:r>
            <a:r>
              <a:rPr lang="en-US" sz="2400" b="1" dirty="0" err="1">
                <a:solidFill>
                  <a:srgbClr val="000000"/>
                </a:solidFill>
              </a:rPr>
              <a:t>Yaba</a:t>
            </a:r>
            <a:r>
              <a:rPr lang="en-US" sz="2400" b="1" dirty="0">
                <a:solidFill>
                  <a:srgbClr val="000000"/>
                </a:solidFill>
              </a:rPr>
              <a:t>, Lagos.</a:t>
            </a:r>
          </a:p>
        </p:txBody>
      </p:sp>
      <p:pic>
        <p:nvPicPr>
          <p:cNvPr id="1026" name="Picture 2" descr="FEDERAL NEUROPSYCHIATRIC HOSPITAL, YABA – 2ND EDITION OF FNPH RESEARCH  CONFERENCE">
            <a:extLst>
              <a:ext uri="{FF2B5EF4-FFF2-40B4-BE49-F238E27FC236}">
                <a16:creationId xmlns:a16="http://schemas.microsoft.com/office/drawing/2014/main" id="{5BA3DF22-AAB3-4B2E-9894-583DAC82DE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19549" y="2224145"/>
            <a:ext cx="3703718" cy="4331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5B21F9E5-45DB-4DCB-8557-A3470A4B7F58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6638" y="127268"/>
            <a:ext cx="4672012" cy="2323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178757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2AD7D8-C35E-4FB2-BD7A-798CF9AD47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0156" y="171450"/>
            <a:ext cx="8911687" cy="918940"/>
          </a:xfrm>
        </p:spPr>
        <p:txBody>
          <a:bodyPr>
            <a:normAutofit fontScale="90000"/>
          </a:bodyPr>
          <a:lstStyle/>
          <a:p>
            <a:r>
              <a:rPr lang="en-US" dirty="0"/>
              <a:t>Factors that influence relapse in adults and youths</a:t>
            </a:r>
            <a:br>
              <a:rPr lang="en-US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E2A4E3-2330-4670-9508-6728572E75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276350"/>
            <a:ext cx="10590212" cy="5410200"/>
          </a:xfrm>
        </p:spPr>
        <p:txBody>
          <a:bodyPr>
            <a:normAutofit fontScale="85000" lnSpcReduction="20000"/>
          </a:bodyPr>
          <a:lstStyle/>
          <a:p>
            <a:r>
              <a:rPr lang="en-GB" dirty="0"/>
              <a:t>Adults: Intrapersonal space</a:t>
            </a:r>
          </a:p>
          <a:p>
            <a:r>
              <a:rPr lang="en-GB" dirty="0"/>
              <a:t>Associated with anger or frustration (negative intrapersonal states)</a:t>
            </a:r>
          </a:p>
          <a:p>
            <a:r>
              <a:rPr lang="en-US" dirty="0"/>
              <a:t>        risk of relapse when coping with urges and temptations to use.        In the presence and less in the absence (2: 1)</a:t>
            </a:r>
          </a:p>
          <a:p>
            <a:r>
              <a:rPr lang="en-GB" dirty="0"/>
              <a:t>Negative physiological state</a:t>
            </a:r>
          </a:p>
          <a:p>
            <a:r>
              <a:rPr lang="en-GB" dirty="0"/>
              <a:t>Interpersonal conflict</a:t>
            </a:r>
          </a:p>
          <a:p>
            <a:r>
              <a:rPr lang="en-GB" dirty="0"/>
              <a:t>Les likely with social pressure to drink</a:t>
            </a:r>
          </a:p>
          <a:p>
            <a:endParaRPr lang="en-GB" dirty="0"/>
          </a:p>
          <a:p>
            <a:r>
              <a:rPr lang="en-GB" dirty="0"/>
              <a:t>In youths</a:t>
            </a:r>
          </a:p>
          <a:p>
            <a:r>
              <a:rPr lang="en-GB" dirty="0"/>
              <a:t>direct or indirect social pressure to use (66%)</a:t>
            </a:r>
          </a:p>
          <a:p>
            <a:r>
              <a:rPr lang="en-GB" dirty="0"/>
              <a:t>Enhance a positive emotional</a:t>
            </a:r>
          </a:p>
          <a:p>
            <a:r>
              <a:rPr lang="en-US" dirty="0"/>
              <a:t>Temptations in the presence of cues (37.2%)</a:t>
            </a:r>
            <a:endParaRPr lang="en-GB" dirty="0"/>
          </a:p>
          <a:p>
            <a:endParaRPr lang="en-GB" dirty="0"/>
          </a:p>
          <a:p>
            <a:r>
              <a:rPr lang="en-GB" dirty="0"/>
              <a:t>Both</a:t>
            </a:r>
          </a:p>
          <a:p>
            <a:r>
              <a:rPr lang="en-GB" dirty="0"/>
              <a:t>Negative affect and interpersonal conflict </a:t>
            </a:r>
          </a:p>
          <a:p>
            <a:r>
              <a:rPr lang="en-US" dirty="0"/>
              <a:t>Mood, anxiety, and externalizing disorders</a:t>
            </a:r>
          </a:p>
          <a:p>
            <a:r>
              <a:rPr lang="en-GB" dirty="0"/>
              <a:t>Negative emotional states increase</a:t>
            </a:r>
          </a:p>
          <a:p>
            <a:endParaRPr lang="en-GB" dirty="0"/>
          </a:p>
        </p:txBody>
      </p:sp>
      <p:sp>
        <p:nvSpPr>
          <p:cNvPr id="4" name="Arrow: Up 3">
            <a:extLst>
              <a:ext uri="{FF2B5EF4-FFF2-40B4-BE49-F238E27FC236}">
                <a16:creationId xmlns:a16="http://schemas.microsoft.com/office/drawing/2014/main" id="{FFF13C7F-4756-41A4-BE2B-69DABDAF6C9B}"/>
              </a:ext>
            </a:extLst>
          </p:cNvPr>
          <p:cNvSpPr/>
          <p:nvPr/>
        </p:nvSpPr>
        <p:spPr>
          <a:xfrm>
            <a:off x="1397840" y="1790700"/>
            <a:ext cx="242316" cy="27622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Arrow: Up 4">
            <a:extLst>
              <a:ext uri="{FF2B5EF4-FFF2-40B4-BE49-F238E27FC236}">
                <a16:creationId xmlns:a16="http://schemas.microsoft.com/office/drawing/2014/main" id="{31050A8F-54B4-41E7-8E32-F82E8FECF674}"/>
              </a:ext>
            </a:extLst>
          </p:cNvPr>
          <p:cNvSpPr/>
          <p:nvPr/>
        </p:nvSpPr>
        <p:spPr>
          <a:xfrm>
            <a:off x="7575483" y="1882456"/>
            <a:ext cx="242316" cy="27622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06400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2AD7D8-C35E-4FB2-BD7A-798CF9AD47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0156" y="171450"/>
            <a:ext cx="8911687" cy="73279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Factors that influence relapse in adults</a:t>
            </a:r>
            <a:br>
              <a:rPr lang="en-US" b="1" dirty="0"/>
            </a:br>
            <a:endParaRPr lang="en-GB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E2A4E3-2330-4670-9508-6728572E75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276350"/>
            <a:ext cx="10590212" cy="5410200"/>
          </a:xfrm>
        </p:spPr>
        <p:txBody>
          <a:bodyPr>
            <a:normAutofit/>
          </a:bodyPr>
          <a:lstStyle/>
          <a:p>
            <a:r>
              <a:rPr lang="en-GB" dirty="0"/>
              <a:t>Adults: Intrapersonal space</a:t>
            </a:r>
          </a:p>
          <a:p>
            <a:r>
              <a:rPr lang="en-GB" dirty="0"/>
              <a:t>Associated with anger or frustration (negative intrapersonal states)</a:t>
            </a:r>
          </a:p>
          <a:p>
            <a:r>
              <a:rPr lang="en-US" dirty="0"/>
              <a:t>Intrapersonal states, adults were most likely to relapse when coping with urges and temptations to use either in the presence (55%) or absence (26%) of cues</a:t>
            </a:r>
          </a:p>
          <a:p>
            <a:r>
              <a:rPr lang="en-GB" dirty="0"/>
              <a:t>Negative physiological state</a:t>
            </a:r>
          </a:p>
          <a:p>
            <a:pPr marL="0" indent="0">
              <a:buNone/>
            </a:pPr>
            <a:r>
              <a:rPr lang="en-GB" dirty="0"/>
              <a:t>         </a:t>
            </a:r>
            <a:r>
              <a:rPr lang="en-GB" b="1" dirty="0"/>
              <a:t>Less with </a:t>
            </a:r>
          </a:p>
          <a:p>
            <a:r>
              <a:rPr lang="en-GB" dirty="0"/>
              <a:t>Interpersonal conflict</a:t>
            </a:r>
          </a:p>
          <a:p>
            <a:r>
              <a:rPr lang="en-GB" dirty="0"/>
              <a:t>Social pressure to drink (in 20 % of cases) </a:t>
            </a:r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749489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2AD7D8-C35E-4FB2-BD7A-798CF9AD47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0156" y="171450"/>
            <a:ext cx="8911687" cy="69215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Factors that influence relapse in youths</a:t>
            </a:r>
            <a:br>
              <a:rPr lang="en-US" b="1" dirty="0"/>
            </a:br>
            <a:endParaRPr lang="en-GB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E2A4E3-2330-4670-9508-6728572E75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863600"/>
            <a:ext cx="10590212" cy="582295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/>
          </a:p>
          <a:p>
            <a:r>
              <a:rPr lang="en-GB" sz="3600" dirty="0"/>
              <a:t>Direct or indirect social pressure to use.</a:t>
            </a:r>
          </a:p>
          <a:p>
            <a:pPr marL="0" indent="0">
              <a:buNone/>
            </a:pPr>
            <a:endParaRPr lang="en-GB" sz="3600" dirty="0"/>
          </a:p>
          <a:p>
            <a:r>
              <a:rPr lang="en-GB" sz="3600" dirty="0"/>
              <a:t>Enhance a positive emotional.</a:t>
            </a:r>
          </a:p>
          <a:p>
            <a:pPr marL="0" indent="0">
              <a:buNone/>
            </a:pPr>
            <a:endParaRPr lang="en-GB" sz="3600" dirty="0"/>
          </a:p>
          <a:p>
            <a:r>
              <a:rPr lang="en-US" sz="3600" dirty="0"/>
              <a:t>Temptations in the presence of cues.</a:t>
            </a:r>
            <a:endParaRPr lang="en-GB" sz="3600" dirty="0"/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686407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9F4888-6B60-4DEA-9E22-4091A2F8E5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77970"/>
          </a:xfrm>
        </p:spPr>
        <p:txBody>
          <a:bodyPr/>
          <a:lstStyle/>
          <a:p>
            <a:r>
              <a:rPr lang="en-US" b="1" dirty="0"/>
              <a:t>Pretreatment psychological factors</a:t>
            </a:r>
            <a:endParaRPr lang="en-GB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F70F01-A4F3-48D3-BA94-79EE5BB9A1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600" y="1270000"/>
            <a:ext cx="11501120" cy="5405120"/>
          </a:xfrm>
        </p:spPr>
        <p:txBody>
          <a:bodyPr>
            <a:noAutofit/>
          </a:bodyPr>
          <a:lstStyle/>
          <a:p>
            <a:r>
              <a:rPr lang="en-US" sz="2400" dirty="0"/>
              <a:t>Under – recognized and poorly or inadequately treated  mental distress leads to poorer patient outcomes.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Level of </a:t>
            </a:r>
            <a:r>
              <a:rPr lang="en-US" sz="2400" b="1" dirty="0"/>
              <a:t>intrinsic</a:t>
            </a:r>
            <a:r>
              <a:rPr lang="en-US" sz="2400" dirty="0"/>
              <a:t> motivation / pretreatment </a:t>
            </a:r>
            <a:r>
              <a:rPr lang="en-US" sz="2400" b="1" dirty="0"/>
              <a:t>intrinsic</a:t>
            </a:r>
            <a:r>
              <a:rPr lang="en-US" sz="2400" dirty="0"/>
              <a:t> motivation though weak is associated with relapse  in alcohol use disorders while </a:t>
            </a:r>
            <a:r>
              <a:rPr lang="en-US" sz="2400" b="1" dirty="0"/>
              <a:t>“no significant pretreatment difference in intrinsic motivation between “</a:t>
            </a:r>
            <a:r>
              <a:rPr lang="en-US" sz="2400" b="1" dirty="0" err="1"/>
              <a:t>relapsers</a:t>
            </a:r>
            <a:r>
              <a:rPr lang="en-US" sz="2400" b="1" dirty="0"/>
              <a:t>” and “non-</a:t>
            </a:r>
            <a:r>
              <a:rPr lang="en-US" sz="2400" b="1" dirty="0" err="1"/>
              <a:t>relapsers</a:t>
            </a:r>
            <a:r>
              <a:rPr lang="en-US" sz="2400" b="1" dirty="0"/>
              <a:t>”. </a:t>
            </a:r>
          </a:p>
          <a:p>
            <a:endParaRPr lang="en-US" sz="2400" b="1" dirty="0"/>
          </a:p>
          <a:p>
            <a:pPr marL="0" indent="0">
              <a:buNone/>
            </a:pPr>
            <a:r>
              <a:rPr lang="en-US" sz="2400" b="1" dirty="0"/>
              <a:t> </a:t>
            </a:r>
          </a:p>
          <a:p>
            <a:r>
              <a:rPr lang="en-US" sz="2400" dirty="0"/>
              <a:t>Presence of comorbid psychiatric disorder </a:t>
            </a:r>
            <a:r>
              <a:rPr lang="en-US" sz="2400" dirty="0" err="1"/>
              <a:t>e.g</a:t>
            </a:r>
            <a:r>
              <a:rPr lang="en-US" sz="2400" dirty="0"/>
              <a:t> Pretreatment negative emotional states, such as anxiety and depression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4559266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B2EBC4-BB7A-4C45-BFA6-2FE784DA7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146590"/>
            <a:ext cx="10627359" cy="62557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Treatment and treatment environment / factors</a:t>
            </a:r>
            <a:br>
              <a:rPr lang="en-US" b="1" dirty="0"/>
            </a:br>
            <a:endParaRPr lang="en-GB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1173D7-921F-4714-9419-9E8AF59BAD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3520" y="904240"/>
            <a:ext cx="10505439" cy="6055360"/>
          </a:xfrm>
        </p:spPr>
        <p:txBody>
          <a:bodyPr>
            <a:normAutofit/>
          </a:bodyPr>
          <a:lstStyle/>
          <a:p>
            <a:r>
              <a:rPr lang="en-US" dirty="0"/>
              <a:t>The longer the length of stay  (&lt; 6 months) is associated with  increased risk of relapse. However, intensity, quality  and duration of treatment are important factors.</a:t>
            </a:r>
          </a:p>
          <a:p>
            <a:endParaRPr lang="en-US" dirty="0"/>
          </a:p>
          <a:p>
            <a:r>
              <a:rPr lang="en-US" dirty="0"/>
              <a:t>Reduced risk of relapse is associated with completed treatment programs ( good service intensity and quality)</a:t>
            </a:r>
          </a:p>
          <a:p>
            <a:r>
              <a:rPr lang="en-US" dirty="0"/>
              <a:t> Relationship of treatment staff with clients (Not going beyond ethical limits).</a:t>
            </a:r>
          </a:p>
          <a:p>
            <a:endParaRPr lang="en-US" dirty="0"/>
          </a:p>
          <a:p>
            <a:r>
              <a:rPr lang="en-US" dirty="0"/>
              <a:t> High level of activity and patient’s involvement is associated with better outcome.</a:t>
            </a:r>
          </a:p>
          <a:p>
            <a:endParaRPr lang="en-US" dirty="0"/>
          </a:p>
          <a:p>
            <a:r>
              <a:rPr lang="en-US" dirty="0"/>
              <a:t>Planning for further recovery initiatives, such as support group, housing and employment etc. </a:t>
            </a:r>
          </a:p>
          <a:p>
            <a:endParaRPr lang="en-US" dirty="0"/>
          </a:p>
          <a:p>
            <a:r>
              <a:rPr lang="en-US" dirty="0"/>
              <a:t>Studies have also shown that commencing the support group programs </a:t>
            </a:r>
            <a:r>
              <a:rPr lang="en-US" dirty="0" err="1"/>
              <a:t>activly</a:t>
            </a:r>
            <a:r>
              <a:rPr lang="en-US" dirty="0"/>
              <a:t> during treatment ensures patient continues post treatment.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57755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BFE42D-3FDE-4D7B-836B-AD7BCFAA1D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9814" y="306333"/>
            <a:ext cx="9724798" cy="1280890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/>
              <a:t>After discharge</a:t>
            </a:r>
            <a:endParaRPr lang="en-GB" sz="48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9055A1-6DF3-4E96-B289-0DBA2394E9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6561" y="1567543"/>
            <a:ext cx="11088052" cy="4984124"/>
          </a:xfrm>
        </p:spPr>
        <p:txBody>
          <a:bodyPr>
            <a:normAutofit fontScale="92500" lnSpcReduction="10000"/>
          </a:bodyPr>
          <a:lstStyle/>
          <a:p>
            <a:r>
              <a:rPr lang="en-GB" sz="4800" dirty="0"/>
              <a:t>Peer pressure was commonest cause of relapse.</a:t>
            </a:r>
          </a:p>
          <a:p>
            <a:pPr marL="0" indent="0">
              <a:buNone/>
            </a:pPr>
            <a:endParaRPr lang="en-GB" sz="4800" dirty="0"/>
          </a:p>
          <a:p>
            <a:r>
              <a:rPr lang="en-GB" sz="4800" dirty="0"/>
              <a:t>Poor follow up</a:t>
            </a:r>
          </a:p>
          <a:p>
            <a:pPr marL="0" indent="0">
              <a:buNone/>
            </a:pPr>
            <a:r>
              <a:rPr lang="en-GB" sz="4800" dirty="0"/>
              <a:t> </a:t>
            </a:r>
          </a:p>
          <a:p>
            <a:r>
              <a:rPr lang="en-GB" sz="4800" dirty="0"/>
              <a:t>Absence of self help group </a:t>
            </a:r>
            <a:r>
              <a:rPr lang="en-GB" sz="4800" dirty="0" err="1"/>
              <a:t>e.g</a:t>
            </a:r>
            <a:r>
              <a:rPr lang="en-GB" sz="4800" dirty="0"/>
              <a:t> Alcohol anonymous groups</a:t>
            </a:r>
          </a:p>
        </p:txBody>
      </p:sp>
    </p:spTree>
    <p:extLst>
      <p:ext uri="{BB962C8B-B14F-4D97-AF65-F5344CB8AC3E}">
        <p14:creationId xmlns:p14="http://schemas.microsoft.com/office/powerpoint/2010/main" val="6692964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89244-D61B-4435-9366-130DE5DABA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040" y="624110"/>
            <a:ext cx="11490959" cy="1280890"/>
          </a:xfrm>
        </p:spPr>
        <p:txBody>
          <a:bodyPr>
            <a:noAutofit/>
          </a:bodyPr>
          <a:lstStyle/>
          <a:p>
            <a:r>
              <a:rPr lang="en-US" sz="4800" b="1" dirty="0"/>
              <a:t>General Factors that influence relapse</a:t>
            </a:r>
            <a:endParaRPr lang="en-GB" sz="48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0B5C74-31BA-4340-AF71-7716857155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5120" y="1905000"/>
            <a:ext cx="11179492" cy="4820920"/>
          </a:xfrm>
        </p:spPr>
        <p:txBody>
          <a:bodyPr>
            <a:normAutofit fontScale="92500" lnSpcReduction="10000"/>
          </a:bodyPr>
          <a:lstStyle/>
          <a:p>
            <a:r>
              <a:rPr lang="en-US" sz="4300" dirty="0"/>
              <a:t>Sleep disturbance.</a:t>
            </a:r>
          </a:p>
          <a:p>
            <a:r>
              <a:rPr lang="en-US" sz="4300" dirty="0"/>
              <a:t>Poor literacy level.</a:t>
            </a:r>
          </a:p>
          <a:p>
            <a:r>
              <a:rPr lang="en-US" sz="4300" dirty="0"/>
              <a:t>Unemployment.</a:t>
            </a:r>
          </a:p>
          <a:p>
            <a:r>
              <a:rPr lang="en-US" sz="4300" dirty="0"/>
              <a:t>Long duration of use.</a:t>
            </a:r>
          </a:p>
          <a:p>
            <a:r>
              <a:rPr lang="en-GB" sz="4300" dirty="0"/>
              <a:t>Early age of onset. </a:t>
            </a:r>
          </a:p>
          <a:p>
            <a:r>
              <a:rPr lang="en-US" sz="4300" dirty="0"/>
              <a:t>Younger age has been associated with  increased risk of relapse.</a:t>
            </a:r>
            <a:r>
              <a:rPr lang="en-GB" sz="4300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57310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107F36-6B56-4D0E-863B-DB5F85F2C5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2081" y="237388"/>
            <a:ext cx="9787144" cy="1000862"/>
          </a:xfrm>
        </p:spPr>
        <p:txBody>
          <a:bodyPr>
            <a:normAutofit/>
          </a:bodyPr>
          <a:lstStyle/>
          <a:p>
            <a:r>
              <a:rPr lang="en-US" sz="4800" b="1" dirty="0"/>
              <a:t>Principle of Relapse Prevention</a:t>
            </a:r>
            <a:endParaRPr lang="en-GB" sz="48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102179-68E8-4BD0-89CE-3FD33105AE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840" y="1238250"/>
            <a:ext cx="11006772" cy="5487670"/>
          </a:xfrm>
        </p:spPr>
        <p:txBody>
          <a:bodyPr/>
          <a:lstStyle/>
          <a:p>
            <a:r>
              <a:rPr lang="en-US" sz="3600" dirty="0"/>
              <a:t>Cognitive </a:t>
            </a:r>
            <a:r>
              <a:rPr lang="en-US" sz="3600" dirty="0" err="1"/>
              <a:t>behavioural</a:t>
            </a:r>
            <a:r>
              <a:rPr lang="en-US" sz="3600" dirty="0"/>
              <a:t>  therapy – </a:t>
            </a:r>
          </a:p>
          <a:p>
            <a:pPr marL="0" indent="0">
              <a:buNone/>
            </a:pPr>
            <a:r>
              <a:rPr lang="en-US" sz="3600" dirty="0"/>
              <a:t>Changed thinking pattern = Changed action</a:t>
            </a:r>
          </a:p>
          <a:p>
            <a:pPr marL="0" indent="0">
              <a:buNone/>
            </a:pPr>
            <a:endParaRPr lang="en-US" sz="3600" dirty="0"/>
          </a:p>
          <a:p>
            <a:r>
              <a:rPr lang="en-US" sz="3600" dirty="0"/>
              <a:t>Development of  healthy coping skills.</a:t>
            </a:r>
          </a:p>
          <a:p>
            <a:pPr marL="0" indent="0">
              <a:buNone/>
            </a:pPr>
            <a:endParaRPr lang="en-US" sz="3600" dirty="0"/>
          </a:p>
          <a:p>
            <a:r>
              <a:rPr lang="en-US" sz="3600" dirty="0"/>
              <a:t>The development of mindfulness- based relapse prevention.</a:t>
            </a:r>
            <a:endParaRPr lang="en-GB" sz="36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665035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CC7CAF-F38E-4984-8385-0C2D17A264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8625" y="181198"/>
            <a:ext cx="8911687" cy="765580"/>
          </a:xfrm>
        </p:spPr>
        <p:txBody>
          <a:bodyPr/>
          <a:lstStyle/>
          <a:p>
            <a:r>
              <a:rPr lang="en-GB" b="1" dirty="0"/>
              <a:t>Stages of Relapse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A538D4-DB9F-42A4-9B51-499F5B8A10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1361" y="828675"/>
            <a:ext cx="11318240" cy="5848127"/>
          </a:xfrm>
        </p:spPr>
        <p:txBody>
          <a:bodyPr>
            <a:normAutofit fontScale="92500" lnSpcReduction="10000"/>
          </a:bodyPr>
          <a:lstStyle/>
          <a:p>
            <a:r>
              <a:rPr lang="en-GB" sz="8000" dirty="0"/>
              <a:t>Emotional relapse.</a:t>
            </a:r>
          </a:p>
          <a:p>
            <a:pPr marL="0" indent="0">
              <a:buNone/>
            </a:pPr>
            <a:r>
              <a:rPr lang="en-GB" sz="8000" dirty="0"/>
              <a:t> </a:t>
            </a:r>
          </a:p>
          <a:p>
            <a:r>
              <a:rPr lang="en-GB" sz="8000" dirty="0"/>
              <a:t>Mental relapse.</a:t>
            </a:r>
          </a:p>
          <a:p>
            <a:pPr marL="0" indent="0">
              <a:buNone/>
            </a:pPr>
            <a:endParaRPr lang="en-GB" sz="8000" dirty="0"/>
          </a:p>
          <a:p>
            <a:r>
              <a:rPr lang="en-GB" sz="8000" dirty="0"/>
              <a:t>Physical relapse</a:t>
            </a:r>
          </a:p>
        </p:txBody>
      </p:sp>
    </p:spTree>
    <p:extLst>
      <p:ext uri="{BB962C8B-B14F-4D97-AF65-F5344CB8AC3E}">
        <p14:creationId xmlns:p14="http://schemas.microsoft.com/office/powerpoint/2010/main" val="27939577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AB295E-1DE0-487F-91A4-308F5FA7C5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9212" y="166909"/>
            <a:ext cx="8911687" cy="1280890"/>
          </a:xfrm>
        </p:spPr>
        <p:txBody>
          <a:bodyPr/>
          <a:lstStyle/>
          <a:p>
            <a:pPr algn="ctr"/>
            <a:r>
              <a:rPr lang="en-GB" b="1" dirty="0"/>
              <a:t>Emotional relapse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2A405C-CBC7-4444-AA31-001C91ABC9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4721" y="914399"/>
            <a:ext cx="11023918" cy="5776691"/>
          </a:xfrm>
        </p:spPr>
        <p:txBody>
          <a:bodyPr>
            <a:noAutofit/>
          </a:bodyPr>
          <a:lstStyle/>
          <a:p>
            <a:r>
              <a:rPr lang="en-US" sz="6000" dirty="0" err="1"/>
              <a:t>Characterised</a:t>
            </a:r>
            <a:r>
              <a:rPr lang="en-US" sz="6000" dirty="0"/>
              <a:t>  by poor self care:</a:t>
            </a:r>
          </a:p>
          <a:p>
            <a:r>
              <a:rPr lang="en-US" sz="6000" dirty="0"/>
              <a:t>Poor emotional care</a:t>
            </a:r>
          </a:p>
          <a:p>
            <a:r>
              <a:rPr lang="en-US" sz="6000" dirty="0"/>
              <a:t>Poor psychological care, and </a:t>
            </a:r>
          </a:p>
          <a:p>
            <a:r>
              <a:rPr lang="en-US" sz="6000" dirty="0"/>
              <a:t>Poor physical care</a:t>
            </a:r>
            <a:endParaRPr lang="en-GB" sz="6000" dirty="0"/>
          </a:p>
        </p:txBody>
      </p:sp>
    </p:spTree>
    <p:extLst>
      <p:ext uri="{BB962C8B-B14F-4D97-AF65-F5344CB8AC3E}">
        <p14:creationId xmlns:p14="http://schemas.microsoft.com/office/powerpoint/2010/main" val="2461788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E2874C-98A9-4672-869C-EF1E316691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9212" y="306333"/>
            <a:ext cx="8911687" cy="765230"/>
          </a:xfrm>
        </p:spPr>
        <p:txBody>
          <a:bodyPr/>
          <a:lstStyle/>
          <a:p>
            <a:pPr algn="ctr"/>
            <a:r>
              <a:rPr lang="en-US" b="1" dirty="0"/>
              <a:t>Content </a:t>
            </a:r>
            <a:endParaRPr lang="en-GB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6FB231-99B2-40E5-8D12-6D28398536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3075" y="900113"/>
            <a:ext cx="9761537" cy="5011109"/>
          </a:xfrm>
        </p:spPr>
        <p:txBody>
          <a:bodyPr>
            <a:noAutofit/>
          </a:bodyPr>
          <a:lstStyle/>
          <a:p>
            <a:r>
              <a:rPr lang="en-US" sz="3600" dirty="0"/>
              <a:t>Introduction</a:t>
            </a:r>
          </a:p>
          <a:p>
            <a:r>
              <a:rPr lang="en-US" sz="3600" dirty="0"/>
              <a:t>Prevalence</a:t>
            </a:r>
          </a:p>
          <a:p>
            <a:r>
              <a:rPr lang="en-GB" sz="3600" dirty="0"/>
              <a:t>Factors that influence relapse</a:t>
            </a:r>
          </a:p>
          <a:p>
            <a:r>
              <a:rPr lang="en-US" sz="3600" dirty="0"/>
              <a:t>Principle of Relapse Prevention</a:t>
            </a:r>
          </a:p>
          <a:p>
            <a:r>
              <a:rPr lang="en-US" sz="3600" dirty="0"/>
              <a:t>Stages of relapse</a:t>
            </a:r>
          </a:p>
          <a:p>
            <a:r>
              <a:rPr lang="en-US" sz="3600" dirty="0"/>
              <a:t>Reference 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34065098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B15EB6-ACD5-4D0C-BCB5-A23E0ED4D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825" y="114299"/>
            <a:ext cx="10515600" cy="832479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/>
              <a:t>        </a:t>
            </a:r>
            <a:r>
              <a:rPr lang="en-GB" b="1" dirty="0"/>
              <a:t>Emotional relapse : Signs 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A20075-F719-43E5-A704-BCE6ECEBC9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7363" y="742949"/>
            <a:ext cx="10072687" cy="6000751"/>
          </a:xfrm>
        </p:spPr>
        <p:txBody>
          <a:bodyPr>
            <a:normAutofit/>
          </a:bodyPr>
          <a:lstStyle/>
          <a:p>
            <a:r>
              <a:rPr lang="en-US" sz="3200" dirty="0"/>
              <a:t>Clients   remember their last relapse and they don't want to repeat it so they are not actively thinking of using.</a:t>
            </a:r>
          </a:p>
          <a:p>
            <a:r>
              <a:rPr lang="en-US" sz="3200" dirty="0"/>
              <a:t>This acronym helps explain emotional relapse: HALT – Hungry, Angry, Lonely and Tired</a:t>
            </a:r>
          </a:p>
          <a:p>
            <a:r>
              <a:rPr lang="en-US" sz="3200" dirty="0"/>
              <a:t>1) bottled up emotions </a:t>
            </a:r>
          </a:p>
          <a:p>
            <a:r>
              <a:rPr lang="en-US" sz="3200" dirty="0"/>
              <a:t> 2) Isolating themselves. Neglecting or not exploring hobbies or other positive things of life, not seeing life outside of drug use, bored.</a:t>
            </a:r>
          </a:p>
        </p:txBody>
      </p:sp>
    </p:spTree>
    <p:extLst>
      <p:ext uri="{BB962C8B-B14F-4D97-AF65-F5344CB8AC3E}">
        <p14:creationId xmlns:p14="http://schemas.microsoft.com/office/powerpoint/2010/main" val="16114555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5C3DB1-3CA1-4588-9198-1CDBB25D95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9212" y="166910"/>
            <a:ext cx="8911687" cy="779868"/>
          </a:xfrm>
        </p:spPr>
        <p:txBody>
          <a:bodyPr/>
          <a:lstStyle/>
          <a:p>
            <a:r>
              <a:rPr lang="en-GB" b="1" dirty="0"/>
              <a:t>Emotional relapse: Signs cont’d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3A806D-700B-46DA-A884-8079F4924C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43088" y="946778"/>
            <a:ext cx="9661524" cy="4964444"/>
          </a:xfrm>
        </p:spPr>
        <p:txBody>
          <a:bodyPr>
            <a:noAutofit/>
          </a:bodyPr>
          <a:lstStyle/>
          <a:p>
            <a:r>
              <a:rPr lang="en-US" sz="4000" dirty="0"/>
              <a:t>3) Missed follow-up appointments / meetings or not participating at group meetings</a:t>
            </a:r>
            <a:endParaRPr lang="en-GB" sz="4000" dirty="0"/>
          </a:p>
          <a:p>
            <a:r>
              <a:rPr lang="en-US" sz="4000" dirty="0"/>
              <a:t>4) Focusing on others on how they made them use or past relapses or focusing on other people’s problems</a:t>
            </a:r>
          </a:p>
          <a:p>
            <a:r>
              <a:rPr lang="en-US" sz="4000" dirty="0"/>
              <a:t>5) Poor eating and sleeping habits.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29774739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E13156-907A-45A1-87A0-5B2EDCC23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5264" y="150814"/>
            <a:ext cx="10421471" cy="677862"/>
          </a:xfrm>
        </p:spPr>
        <p:txBody>
          <a:bodyPr/>
          <a:lstStyle/>
          <a:p>
            <a:pPr algn="ctr"/>
            <a:r>
              <a:rPr lang="en-US" dirty="0"/>
              <a:t>     </a:t>
            </a:r>
            <a:r>
              <a:rPr lang="en-US" b="1" dirty="0"/>
              <a:t>Intervention for emotional relapse</a:t>
            </a:r>
            <a:endParaRPr lang="en-GB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437117-0353-4CE6-A346-7FEE8CCDA5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7350" y="828676"/>
            <a:ext cx="10421471" cy="5829300"/>
          </a:xfrm>
        </p:spPr>
        <p:txBody>
          <a:bodyPr>
            <a:noAutofit/>
          </a:bodyPr>
          <a:lstStyle/>
          <a:p>
            <a:r>
              <a:rPr lang="en-US" sz="3200" dirty="0"/>
              <a:t>self-care</a:t>
            </a:r>
          </a:p>
          <a:p>
            <a:r>
              <a:rPr lang="en-US" sz="3200" dirty="0"/>
              <a:t>Help clients understand what it means and importance.</a:t>
            </a:r>
          </a:p>
          <a:p>
            <a:r>
              <a:rPr lang="en-US" sz="3200" dirty="0"/>
              <a:t>This can be as basic as physical self-care, such as sleep, hygiene, and a healthy diet.</a:t>
            </a:r>
          </a:p>
          <a:p>
            <a:r>
              <a:rPr lang="en-US" sz="3200" dirty="0"/>
              <a:t>Most individuals need more of  emotional self-care. </a:t>
            </a:r>
          </a:p>
          <a:p>
            <a:r>
              <a:rPr lang="en-US" sz="3200" dirty="0"/>
              <a:t>Clients need to make time for themselves, to be kind to themselves. </a:t>
            </a:r>
          </a:p>
          <a:p>
            <a:r>
              <a:rPr lang="en-US" sz="3200" dirty="0"/>
              <a:t>And explore other hobbies and do fun things to be happy</a:t>
            </a:r>
          </a:p>
          <a:p>
            <a:r>
              <a:rPr lang="en-US" sz="3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383465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31F102-C5CD-41EE-98CC-929237DC7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5939" y="228600"/>
            <a:ext cx="9718674" cy="1042988"/>
          </a:xfrm>
        </p:spPr>
        <p:txBody>
          <a:bodyPr/>
          <a:lstStyle/>
          <a:p>
            <a:r>
              <a:rPr lang="en-US" b="1" dirty="0"/>
              <a:t>Intervention for emotional relapse cont’d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A5D01B-16EA-4563-A53D-A0F68D5D52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9121" y="900113"/>
            <a:ext cx="10925492" cy="5729287"/>
          </a:xfrm>
        </p:spPr>
        <p:txBody>
          <a:bodyPr>
            <a:normAutofit fontScale="77500" lnSpcReduction="20000"/>
          </a:bodyPr>
          <a:lstStyle/>
          <a:p>
            <a:r>
              <a:rPr lang="en-US" sz="5200" dirty="0"/>
              <a:t>These topics have to be revisited many times during follow up visits.</a:t>
            </a:r>
          </a:p>
          <a:p>
            <a:r>
              <a:rPr lang="en-US" sz="5200" dirty="0"/>
              <a:t> Ask questions like: </a:t>
            </a:r>
          </a:p>
          <a:p>
            <a:r>
              <a:rPr lang="en-US" sz="5200" dirty="0"/>
              <a:t>Are you starting to feel exhausted again?</a:t>
            </a:r>
          </a:p>
          <a:p>
            <a:r>
              <a:rPr lang="en-US" sz="5200" dirty="0"/>
              <a:t> Do you feel that you’re being good  to  yourself? </a:t>
            </a:r>
          </a:p>
          <a:p>
            <a:r>
              <a:rPr lang="en-US" sz="5200" dirty="0"/>
              <a:t>How are you having fun? </a:t>
            </a:r>
          </a:p>
          <a:p>
            <a:r>
              <a:rPr lang="en-US" sz="5200" dirty="0"/>
              <a:t>Are you putting time aside for yourself or are you getting caught up in life?</a:t>
            </a:r>
            <a:endParaRPr lang="en-GB" sz="52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331583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1A64BA-23E9-4C73-A863-6B99A96EE8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214313"/>
            <a:ext cx="8911687" cy="732465"/>
          </a:xfrm>
        </p:spPr>
        <p:txBody>
          <a:bodyPr/>
          <a:lstStyle/>
          <a:p>
            <a:pPr algn="ctr"/>
            <a:r>
              <a:rPr lang="en-US" dirty="0"/>
              <a:t> </a:t>
            </a:r>
            <a:r>
              <a:rPr lang="en-US" b="1" dirty="0"/>
              <a:t>Mental relapse</a:t>
            </a:r>
            <a:endParaRPr lang="en-GB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B0E05C-2F5F-4A54-B042-BC68F18C8D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5888" y="814388"/>
            <a:ext cx="10806112" cy="6043612"/>
          </a:xfrm>
        </p:spPr>
        <p:txBody>
          <a:bodyPr>
            <a:noAutofit/>
          </a:bodyPr>
          <a:lstStyle/>
          <a:p>
            <a:r>
              <a:rPr lang="en-US" sz="3200" dirty="0"/>
              <a:t>Prolonged and poorly  addressed  emotional relapse leads to feeling of restlessness, becoming irritable, and discontent (mental relapse).</a:t>
            </a:r>
          </a:p>
          <a:p>
            <a:pPr marL="0" indent="0">
              <a:buNone/>
            </a:pPr>
            <a:endParaRPr lang="en-US" sz="3200" dirty="0"/>
          </a:p>
          <a:p>
            <a:r>
              <a:rPr lang="en-US" sz="3200" dirty="0"/>
              <a:t>This feeling builds in tension and there is need to escape  </a:t>
            </a:r>
          </a:p>
          <a:p>
            <a:r>
              <a:rPr lang="en-US" sz="3200" dirty="0"/>
              <a:t>Mental relapse is a state of contemplation </a:t>
            </a:r>
            <a:r>
              <a:rPr lang="en-US" sz="3200" dirty="0" err="1"/>
              <a:t>I.e</a:t>
            </a:r>
            <a:r>
              <a:rPr lang="en-US" sz="3200" dirty="0"/>
              <a:t> whether to use or not</a:t>
            </a:r>
          </a:p>
          <a:p>
            <a:endParaRPr lang="en-US" sz="3200" dirty="0"/>
          </a:p>
          <a:p>
            <a:r>
              <a:rPr lang="en-US" sz="3200" dirty="0"/>
              <a:t>With no intervention, cognitive resistance to relapse decreases 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3801372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51741E-3B81-4CBC-B210-FA8AA88EEA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8775" y="200026"/>
            <a:ext cx="9875837" cy="714374"/>
          </a:xfrm>
        </p:spPr>
        <p:txBody>
          <a:bodyPr/>
          <a:lstStyle/>
          <a:p>
            <a:pPr algn="ctr"/>
            <a:r>
              <a:rPr lang="en-US" b="1" dirty="0"/>
              <a:t>Mental relapse- signs</a:t>
            </a:r>
            <a:endParaRPr lang="en-GB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8C35F0-080B-48F8-AFE2-093CAC1193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063" y="914400"/>
            <a:ext cx="11558587" cy="5943600"/>
          </a:xfrm>
        </p:spPr>
        <p:txBody>
          <a:bodyPr>
            <a:normAutofit/>
          </a:bodyPr>
          <a:lstStyle/>
          <a:p>
            <a:r>
              <a:rPr lang="en-US" dirty="0"/>
              <a:t>1</a:t>
            </a:r>
            <a:r>
              <a:rPr lang="en-US" sz="4000" dirty="0"/>
              <a:t>) Craving for drugs or alcohol commences</a:t>
            </a:r>
          </a:p>
          <a:p>
            <a:r>
              <a:rPr lang="en-US" sz="4000" dirty="0"/>
              <a:t> 2) Thinking about people, places, and things associated with past use</a:t>
            </a:r>
          </a:p>
          <a:p>
            <a:r>
              <a:rPr lang="en-US" sz="4000" dirty="0"/>
              <a:t> 3) Minimizing the consequences of past use</a:t>
            </a:r>
          </a:p>
          <a:p>
            <a:r>
              <a:rPr lang="en-US" sz="4000" dirty="0"/>
              <a:t> 4) Glamorizing past use</a:t>
            </a:r>
          </a:p>
          <a:p>
            <a:r>
              <a:rPr lang="en-US" sz="4000" dirty="0"/>
              <a:t> 5) Bargaining about the advantages and pleasure of use or not to use. Thinking of acceptable scenarios to use.</a:t>
            </a:r>
          </a:p>
          <a:p>
            <a:pPr marL="0" indent="0">
              <a:buNone/>
            </a:pPr>
            <a:r>
              <a:rPr lang="en-US" dirty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664118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9058B7-F3D3-4E47-A21C-47089C7EF5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7675" y="100235"/>
            <a:ext cx="8911687" cy="671290"/>
          </a:xfrm>
        </p:spPr>
        <p:txBody>
          <a:bodyPr/>
          <a:lstStyle/>
          <a:p>
            <a:r>
              <a:rPr lang="en-US" b="1" dirty="0"/>
              <a:t>Mental relapse- signs </a:t>
            </a:r>
            <a:r>
              <a:rPr lang="en-US" b="1" dirty="0" err="1"/>
              <a:t>contd</a:t>
            </a:r>
            <a:endParaRPr lang="en-GB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FD28AE-625C-4ACE-85B3-CECBAA0B2E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4474" y="771525"/>
            <a:ext cx="10601325" cy="5772150"/>
          </a:xfrm>
        </p:spPr>
        <p:txBody>
          <a:bodyPr>
            <a:normAutofit/>
          </a:bodyPr>
          <a:lstStyle/>
          <a:p>
            <a:r>
              <a:rPr lang="en-US" sz="3200" dirty="0"/>
              <a:t>Bargaining can be :</a:t>
            </a:r>
          </a:p>
          <a:p>
            <a:r>
              <a:rPr lang="en-US" sz="3200" dirty="0"/>
              <a:t>People thinking that they can relapse periodically </a:t>
            </a:r>
            <a:r>
              <a:rPr lang="en-US" sz="3200" dirty="0" err="1"/>
              <a:t>e.g</a:t>
            </a:r>
            <a:r>
              <a:rPr lang="en-US" sz="3200" dirty="0"/>
              <a:t>  in a controlled way -  once or twice a year.</a:t>
            </a:r>
          </a:p>
          <a:p>
            <a:r>
              <a:rPr lang="en-US" sz="3200" dirty="0"/>
              <a:t>Or can mean switching from one purportedly  dangerous addictive substance to a less dangerous one. </a:t>
            </a:r>
          </a:p>
          <a:p>
            <a:r>
              <a:rPr lang="en-US" sz="3200" dirty="0"/>
              <a:t>5) Lying to self</a:t>
            </a:r>
          </a:p>
          <a:p>
            <a:r>
              <a:rPr lang="en-US" sz="3200" dirty="0"/>
              <a:t> 6) Thinking of schemes to better control use</a:t>
            </a:r>
          </a:p>
          <a:p>
            <a:r>
              <a:rPr lang="en-US" sz="3200" dirty="0"/>
              <a:t> 7) Looking for relapse opportunities; </a:t>
            </a:r>
          </a:p>
          <a:p>
            <a:r>
              <a:rPr lang="en-US" sz="3200" dirty="0"/>
              <a:t> 8) Planning a relapse.  </a:t>
            </a:r>
            <a:endParaRPr lang="en-GB" sz="32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28872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898599-1255-4C73-BC3B-528C57D51C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9250" y="100235"/>
            <a:ext cx="9885362" cy="642715"/>
          </a:xfrm>
        </p:spPr>
        <p:txBody>
          <a:bodyPr/>
          <a:lstStyle/>
          <a:p>
            <a:r>
              <a:rPr lang="en-US" b="1" dirty="0"/>
              <a:t>Appropriate intervention for mental relapse</a:t>
            </a:r>
            <a:endParaRPr lang="en-GB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BC2561-D7B4-450C-A271-A687AD389D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09775" y="742949"/>
            <a:ext cx="10001250" cy="6014815"/>
          </a:xfrm>
        </p:spPr>
        <p:txBody>
          <a:bodyPr>
            <a:normAutofit/>
          </a:bodyPr>
          <a:lstStyle/>
          <a:p>
            <a:r>
              <a:rPr lang="en-US" sz="4400" dirty="0"/>
              <a:t>Important therapy goal is to help client avoid high-risk situations. </a:t>
            </a:r>
          </a:p>
          <a:p>
            <a:r>
              <a:rPr lang="en-US" sz="4400" dirty="0"/>
              <a:t>Identify and avoid their triggers</a:t>
            </a:r>
          </a:p>
          <a:p>
            <a:r>
              <a:rPr lang="en-US" sz="4400" dirty="0"/>
              <a:t>Teach coping  skills</a:t>
            </a:r>
          </a:p>
          <a:p>
            <a:r>
              <a:rPr lang="en-US" sz="4400" dirty="0"/>
              <a:t>Encourage life outside of drug use</a:t>
            </a:r>
          </a:p>
        </p:txBody>
      </p:sp>
    </p:spTree>
    <p:extLst>
      <p:ext uri="{BB962C8B-B14F-4D97-AF65-F5344CB8AC3E}">
        <p14:creationId xmlns:p14="http://schemas.microsoft.com/office/powerpoint/2010/main" val="34906245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088822-93BF-4118-8375-70E87CDDEF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7675" y="90710"/>
            <a:ext cx="8911687" cy="59509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 </a:t>
            </a:r>
            <a:r>
              <a:rPr lang="en-US" b="1" dirty="0"/>
              <a:t>Physical Relapse</a:t>
            </a:r>
            <a:endParaRPr lang="en-GB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6A4064-F497-4746-A643-73FA67CB07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00225" y="685800"/>
            <a:ext cx="9704387" cy="5981700"/>
          </a:xfrm>
        </p:spPr>
        <p:txBody>
          <a:bodyPr>
            <a:normAutofit lnSpcReduction="10000"/>
          </a:bodyPr>
          <a:lstStyle/>
          <a:p>
            <a:r>
              <a:rPr lang="en-US" sz="3600" dirty="0"/>
              <a:t>Divided into lapse and relapse</a:t>
            </a:r>
          </a:p>
          <a:p>
            <a:r>
              <a:rPr lang="en-US" sz="3600" dirty="0"/>
              <a:t>Lapse is a the initial  drug or alcohol use which usually leads to mental relapse of obsessive or uncontrolled thinking about using. </a:t>
            </a:r>
          </a:p>
          <a:p>
            <a:r>
              <a:rPr lang="en-US" sz="3600" dirty="0"/>
              <a:t>physical relapse is several relapses of opportunity to use.</a:t>
            </a:r>
          </a:p>
          <a:p>
            <a:r>
              <a:rPr lang="en-US" sz="3600" dirty="0"/>
              <a:t>Initially the person has a window in which they feel they will not get caught.</a:t>
            </a:r>
          </a:p>
          <a:p>
            <a:r>
              <a:rPr lang="en-US" sz="3600" dirty="0"/>
              <a:t>So the use starts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85621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0BC3B0-B389-4160-9836-6DEEEED200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Physical Relapse prevention</a:t>
            </a:r>
            <a:endParaRPr lang="en-GB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E0852B-2910-4407-8B44-F54CB69D40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6640" y="2133600"/>
            <a:ext cx="10447972" cy="3777622"/>
          </a:xfrm>
        </p:spPr>
        <p:txBody>
          <a:bodyPr>
            <a:normAutofit/>
          </a:bodyPr>
          <a:lstStyle/>
          <a:p>
            <a:r>
              <a:rPr lang="en-US" sz="3600" dirty="0"/>
              <a:t>Role plays involving rehearsing opportunity situations and developing healthy exit strategies.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30524807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0F7727-C28E-4A59-A035-F9D92AC11A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9212" y="138335"/>
            <a:ext cx="8911687" cy="1280890"/>
          </a:xfrm>
        </p:spPr>
        <p:txBody>
          <a:bodyPr/>
          <a:lstStyle/>
          <a:p>
            <a:r>
              <a:rPr lang="en-US" b="1" dirty="0"/>
              <a:t>Introduction</a:t>
            </a:r>
            <a:endParaRPr lang="en-GB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AA5A30-114E-4747-990A-4D267A0EA9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5200" y="871537"/>
            <a:ext cx="11023600" cy="5848127"/>
          </a:xfrm>
        </p:spPr>
        <p:txBody>
          <a:bodyPr>
            <a:normAutofit/>
          </a:bodyPr>
          <a:lstStyle/>
          <a:p>
            <a:r>
              <a:rPr lang="en-US" sz="3200" b="1" dirty="0"/>
              <a:t>Definition</a:t>
            </a:r>
            <a:r>
              <a:rPr lang="en-US" sz="3200" dirty="0"/>
              <a:t>:</a:t>
            </a:r>
          </a:p>
          <a:p>
            <a:r>
              <a:rPr lang="en-US" sz="3200" dirty="0"/>
              <a:t>Relapse is the recurrence of SUD symptoms after a period of reduced or abstinence of substance use</a:t>
            </a:r>
          </a:p>
          <a:p>
            <a:endParaRPr lang="en-US" sz="3200" dirty="0"/>
          </a:p>
          <a:p>
            <a:pPr marL="0" indent="0">
              <a:buNone/>
            </a:pPr>
            <a:endParaRPr lang="en-US" sz="3200" dirty="0"/>
          </a:p>
          <a:p>
            <a:r>
              <a:rPr lang="en-US" sz="3200" dirty="0"/>
              <a:t>Relapse is a setback that occurs during a behavioral change process, such that progress toward the initiation or maintenance of a behavior change goal is interrupted by a reversion to the target behavior. </a:t>
            </a:r>
          </a:p>
        </p:txBody>
      </p:sp>
    </p:spTree>
    <p:extLst>
      <p:ext uri="{BB962C8B-B14F-4D97-AF65-F5344CB8AC3E}">
        <p14:creationId xmlns:p14="http://schemas.microsoft.com/office/powerpoint/2010/main" val="391571353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54C332-C88D-42EE-AC48-6447630CD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5565" y="306333"/>
            <a:ext cx="8911687" cy="862067"/>
          </a:xfrm>
        </p:spPr>
        <p:txBody>
          <a:bodyPr/>
          <a:lstStyle/>
          <a:p>
            <a:pPr algn="ctr"/>
            <a:r>
              <a:rPr lang="en-US" b="1" dirty="0"/>
              <a:t>Physical Relapse intervention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599796-4A00-4134-9BC0-A4BDA27459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3200" y="1026160"/>
            <a:ext cx="10031412" cy="4885062"/>
          </a:xfrm>
        </p:spPr>
        <p:txBody>
          <a:bodyPr/>
          <a:lstStyle/>
          <a:p>
            <a:r>
              <a:rPr lang="en-US" dirty="0"/>
              <a:t>At the level of physical relapse the earlier the client goes back for treatment the better the prognosis for such client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035225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CFB8B8-F61A-4D33-B709-04DB29D042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2845" y="239928"/>
            <a:ext cx="8911687" cy="706850"/>
          </a:xfrm>
        </p:spPr>
        <p:txBody>
          <a:bodyPr/>
          <a:lstStyle/>
          <a:p>
            <a:r>
              <a:rPr lang="en-US" b="1" dirty="0"/>
              <a:t>In conclusion </a:t>
            </a:r>
            <a:endParaRPr lang="en-GB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FD7836-AB83-47D4-A7AF-1DCEFA1319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6720" y="946778"/>
            <a:ext cx="9807892" cy="4964444"/>
          </a:xfrm>
        </p:spPr>
        <p:txBody>
          <a:bodyPr>
            <a:normAutofit fontScale="77500" lnSpcReduction="20000"/>
          </a:bodyPr>
          <a:lstStyle/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algn="ctr"/>
            <a:r>
              <a:rPr lang="en-US" sz="4800" dirty="0"/>
              <a:t>Evidence based  knowledge of relapse prevention enhances the need for person-centered approaches. And there is great need for therapist to be able to plan along the line of needs of their clients.  One Size does not for all.</a:t>
            </a:r>
          </a:p>
          <a:p>
            <a:pPr algn="ctr"/>
            <a:endParaRPr lang="en-US" sz="4800" dirty="0"/>
          </a:p>
          <a:p>
            <a:r>
              <a:rPr lang="en-US" dirty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3781928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95250"/>
            <a:ext cx="8911687" cy="609600"/>
          </a:xfrm>
        </p:spPr>
        <p:txBody>
          <a:bodyPr>
            <a:normAutofit fontScale="90000"/>
          </a:bodyPr>
          <a:lstStyle/>
          <a:p>
            <a:r>
              <a:rPr lang="en-GB" dirty="0">
                <a:latin typeface="Showcard Gothic" panose="04020904020102020604" pitchFamily="82" charset="0"/>
              </a:rPr>
              <a:t>Finally,</a:t>
            </a:r>
            <a:br>
              <a:rPr lang="en-GB" dirty="0">
                <a:latin typeface="Showcard Gothic" panose="04020904020102020604" pitchFamily="82" charset="0"/>
              </a:rPr>
            </a:br>
            <a:r>
              <a:rPr lang="en-GB" dirty="0">
                <a:latin typeface="Showcard Gothic" panose="04020904020102020604" pitchFamily="82" charset="0"/>
              </a:rPr>
              <a:t>                          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48678"/>
            <a:ext cx="10515600" cy="5009321"/>
          </a:xfrm>
        </p:spPr>
        <p:txBody>
          <a:bodyPr>
            <a:normAutofit/>
          </a:bodyPr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>
                <a:latin typeface="Showcard Gothic" panose="04020904020102020604" pitchFamily="82" charset="0"/>
              </a:rPr>
              <a:t>         </a:t>
            </a:r>
          </a:p>
          <a:p>
            <a:pPr marL="0" indent="0">
              <a:buNone/>
            </a:pPr>
            <a:r>
              <a:rPr lang="en-GB" dirty="0">
                <a:latin typeface="Showcard Gothic" panose="04020904020102020604" pitchFamily="82" charset="0"/>
              </a:rPr>
              <a:t>                                              </a:t>
            </a:r>
          </a:p>
          <a:p>
            <a:pPr marL="0" indent="0" algn="ctr">
              <a:buNone/>
            </a:pPr>
            <a:r>
              <a:rPr lang="en-GB" dirty="0">
                <a:latin typeface="Showcard Gothic" panose="04020904020102020604" pitchFamily="82" charset="0"/>
              </a:rPr>
              <a:t>                                    </a:t>
            </a:r>
          </a:p>
          <a:p>
            <a:pPr marL="0" indent="0" algn="ctr">
              <a:buNone/>
            </a:pPr>
            <a:endParaRPr lang="en-GB" dirty="0">
              <a:latin typeface="Showcard Gothic" panose="04020904020102020604" pitchFamily="82" charset="0"/>
            </a:endParaRPr>
          </a:p>
          <a:p>
            <a:pPr marL="0" indent="0" algn="ctr">
              <a:buNone/>
            </a:pPr>
            <a:r>
              <a:rPr lang="en-GB" dirty="0">
                <a:latin typeface="Showcard Gothic" panose="04020904020102020604" pitchFamily="82" charset="0"/>
              </a:rPr>
              <a:t>thank you for listening </a:t>
            </a:r>
          </a:p>
        </p:txBody>
      </p:sp>
      <p:pic>
        <p:nvPicPr>
          <p:cNvPr id="4" name="Picture 2" descr="http://4.bp.blogspot.com/-2uL5E8POdQk/UYp5RQiIglI/AAAAAAAABOY/MdkGMrIpK1s/s1600/triba.jpg"/>
          <p:cNvPicPr>
            <a:picLocks noChangeAspect="1" noChangeArrowheads="1"/>
          </p:cNvPicPr>
          <p:nvPr/>
        </p:nvPicPr>
        <p:blipFill>
          <a:blip r:embed="rId2" cstate="print"/>
          <a:srcRect l="5664" r="5664"/>
          <a:stretch>
            <a:fillRect/>
          </a:stretch>
        </p:blipFill>
        <p:spPr bwMode="auto">
          <a:xfrm>
            <a:off x="1876425" y="629212"/>
            <a:ext cx="8763000" cy="55578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178710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8DB2E7-3755-4606-A7C2-84350846BD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133004"/>
            <a:ext cx="8911687" cy="473825"/>
          </a:xfrm>
        </p:spPr>
        <p:txBody>
          <a:bodyPr>
            <a:normAutofit fontScale="90000"/>
          </a:bodyPr>
          <a:lstStyle/>
          <a:p>
            <a:r>
              <a:rPr lang="en-US" dirty="0"/>
              <a:t>References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B64D42-4B49-4F4A-89D2-F242050DBC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399" y="739833"/>
            <a:ext cx="11097491" cy="598516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1. </a:t>
            </a:r>
            <a:r>
              <a:rPr lang="en-GB" dirty="0"/>
              <a:t>Gorski T, Miller M. Staying Sober: A Guide for Relapse Pre- </a:t>
            </a:r>
            <a:r>
              <a:rPr lang="en-GB" dirty="0" err="1"/>
              <a:t>vention</a:t>
            </a:r>
            <a:r>
              <a:rPr lang="en-GB" dirty="0"/>
              <a:t>. Independence, MO: Independence Press; 1986.</a:t>
            </a:r>
          </a:p>
          <a:p>
            <a:r>
              <a:rPr lang="en-GB" dirty="0"/>
              <a:t>2. Brown S. Treating the Alcoholic: A Developmental Model of Recovery. New York: Wiley; 1985.</a:t>
            </a:r>
          </a:p>
          <a:p>
            <a:r>
              <a:rPr lang="en-GB" dirty="0"/>
              <a:t>3. Marlatt GA, George WH. Relapse prevention: introduction and overview of the model. Br J Addict. 1984;79(3):261-73.</a:t>
            </a:r>
          </a:p>
          <a:p>
            <a:r>
              <a:rPr lang="en-GB" dirty="0"/>
              <a:t>4. </a:t>
            </a:r>
            <a:r>
              <a:rPr lang="en-GB" dirty="0" err="1"/>
              <a:t>Melemis</a:t>
            </a:r>
            <a:r>
              <a:rPr lang="en-GB" dirty="0"/>
              <a:t> SM. I Want to Change My Life: How to Overcome Anxiety, Depression and Addiction. Toronto: Modern </a:t>
            </a:r>
            <a:r>
              <a:rPr lang="en-GB" dirty="0" err="1"/>
              <a:t>Ther</a:t>
            </a:r>
            <a:r>
              <a:rPr lang="en-GB" dirty="0"/>
              <a:t>- </a:t>
            </a:r>
            <a:r>
              <a:rPr lang="en-GB" dirty="0" err="1"/>
              <a:t>apies</a:t>
            </a:r>
            <a:r>
              <a:rPr lang="en-GB" dirty="0"/>
              <a:t>; 2010.</a:t>
            </a:r>
          </a:p>
          <a:p>
            <a:r>
              <a:rPr lang="en-GB" dirty="0"/>
              <a:t>5. </a:t>
            </a:r>
            <a:r>
              <a:rPr lang="en-GB" dirty="0" err="1"/>
              <a:t>Melemis</a:t>
            </a:r>
            <a:r>
              <a:rPr lang="en-GB" dirty="0"/>
              <a:t> SM. A Relapse Prevention Video: Early warning signs and important coping skills. AddictionsandRecovery.org [In- </a:t>
            </a:r>
            <a:r>
              <a:rPr lang="en-GB" dirty="0" err="1"/>
              <a:t>ternet</a:t>
            </a:r>
            <a:r>
              <a:rPr lang="en-GB" dirty="0"/>
              <a:t>]. 2015. Available from: http://www.addictionsandrecov- ery.org/relapse-prevention.htm.</a:t>
            </a:r>
          </a:p>
          <a:p>
            <a:r>
              <a:rPr lang="en-US" dirty="0"/>
              <a:t>. 6. Relapse after inpatient substance use treatment: A prospective cohort study among users of illicit substances </a:t>
            </a:r>
            <a:r>
              <a:rPr lang="en-US" dirty="0" err="1"/>
              <a:t>Melemis</a:t>
            </a:r>
            <a:r>
              <a:rPr lang="en-US" dirty="0"/>
              <a:t> SM. 2015</a:t>
            </a:r>
          </a:p>
          <a:p>
            <a:r>
              <a:rPr lang="en-GB" dirty="0"/>
              <a:t>7. Andersson, H. W., </a:t>
            </a:r>
            <a:r>
              <a:rPr lang="en-GB" dirty="0" err="1"/>
              <a:t>Wenaas</a:t>
            </a:r>
            <a:r>
              <a:rPr lang="en-GB" dirty="0"/>
              <a:t>, M., &amp; </a:t>
            </a:r>
            <a:r>
              <a:rPr lang="en-GB" dirty="0" err="1"/>
              <a:t>Nordfjærn</a:t>
            </a:r>
            <a:r>
              <a:rPr lang="en-GB" dirty="0"/>
              <a:t>, T. (2019). Relapse after inpatient substance use treatment: A prospective cohort study among users of illicit substances. </a:t>
            </a:r>
            <a:r>
              <a:rPr lang="en-GB" i="1" dirty="0"/>
              <a:t>Addictive </a:t>
            </a:r>
            <a:r>
              <a:rPr lang="en-GB" i="1" dirty="0" err="1"/>
              <a:t>Behaviors</a:t>
            </a:r>
            <a:r>
              <a:rPr lang="en-GB" dirty="0"/>
              <a:t>, </a:t>
            </a:r>
            <a:r>
              <a:rPr lang="en-GB" i="1" dirty="0"/>
              <a:t>90</a:t>
            </a:r>
            <a:r>
              <a:rPr lang="en-GB" dirty="0"/>
              <a:t>, 222–228. https://doi.org/10.1016/j.addbeh.2018.11.008</a:t>
            </a:r>
          </a:p>
          <a:p>
            <a:r>
              <a:rPr lang="en-GB" dirty="0"/>
              <a:t>Sau, M., Mukherjee, A., Manna, N., &amp; </a:t>
            </a:r>
            <a:r>
              <a:rPr lang="en-GB" dirty="0" err="1"/>
              <a:t>Sanyal</a:t>
            </a:r>
            <a:r>
              <a:rPr lang="en-GB" dirty="0"/>
              <a:t>, S. (2013). Sociodemographic and substance use correlates of repeated relapse among patients presenting for relapse treatment at an addiction treatment </a:t>
            </a:r>
            <a:r>
              <a:rPr lang="en-GB" dirty="0" err="1"/>
              <a:t>center</a:t>
            </a:r>
            <a:r>
              <a:rPr lang="en-GB" dirty="0"/>
              <a:t> in Kolkata, India. </a:t>
            </a:r>
            <a:r>
              <a:rPr lang="en-GB" i="1" dirty="0"/>
              <a:t>African Health Sciences</a:t>
            </a:r>
            <a:r>
              <a:rPr lang="en-GB" dirty="0"/>
              <a:t>, </a:t>
            </a:r>
            <a:r>
              <a:rPr lang="en-GB" i="1" dirty="0"/>
              <a:t>13</a:t>
            </a:r>
            <a:r>
              <a:rPr lang="en-GB" dirty="0"/>
              <a:t>(3), 791–799. https://doi.org/10.4314/ahs.v13i3.39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934256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0F7727-C28E-4A59-A035-F9D92AC11A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9212" y="138335"/>
            <a:ext cx="8911687" cy="1280890"/>
          </a:xfrm>
        </p:spPr>
        <p:txBody>
          <a:bodyPr/>
          <a:lstStyle/>
          <a:p>
            <a:r>
              <a:rPr lang="en-US" b="1" dirty="0"/>
              <a:t>Introduction</a:t>
            </a:r>
            <a:endParaRPr lang="en-GB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AA5A30-114E-4747-990A-4D267A0EA9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5200" y="871537"/>
            <a:ext cx="11023600" cy="5848127"/>
          </a:xfrm>
        </p:spPr>
        <p:txBody>
          <a:bodyPr>
            <a:normAutofit/>
          </a:bodyPr>
          <a:lstStyle/>
          <a:p>
            <a:r>
              <a:rPr lang="en-US" sz="3200" dirty="0"/>
              <a:t>Relapse prevention is why most people seek treatment.</a:t>
            </a:r>
          </a:p>
          <a:p>
            <a:pPr marL="0" indent="0">
              <a:buNone/>
            </a:pPr>
            <a:r>
              <a:rPr lang="en-US" sz="3200" dirty="0"/>
              <a:t> </a:t>
            </a:r>
          </a:p>
          <a:p>
            <a:r>
              <a:rPr lang="en-US" sz="3200" dirty="0"/>
              <a:t> Most individuals seek help after failed attempt(s).</a:t>
            </a:r>
          </a:p>
          <a:p>
            <a:pPr marL="0" indent="0">
              <a:buNone/>
            </a:pPr>
            <a:endParaRPr lang="en-US" sz="3200" dirty="0"/>
          </a:p>
          <a:p>
            <a:r>
              <a:rPr lang="en-US" sz="3200" dirty="0"/>
              <a:t>Thus  they are simply paying for better solution than their attempt(s)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5551227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11758F-2E84-412C-A6C9-208AE036E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195484"/>
            <a:ext cx="8911687" cy="890366"/>
          </a:xfrm>
        </p:spPr>
        <p:txBody>
          <a:bodyPr/>
          <a:lstStyle/>
          <a:p>
            <a:r>
              <a:rPr lang="en-US" b="1" dirty="0"/>
              <a:t>Introduction cont’d</a:t>
            </a:r>
            <a:endParaRPr lang="en-GB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15E147-A3CA-4E8B-819D-1C2F4635C6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43125" y="842963"/>
            <a:ext cx="9361487" cy="5068259"/>
          </a:xfrm>
        </p:spPr>
        <p:txBody>
          <a:bodyPr>
            <a:noAutofit/>
          </a:bodyPr>
          <a:lstStyle/>
          <a:p>
            <a:r>
              <a:rPr lang="en-US" sz="2800" dirty="0"/>
              <a:t>Relapse is a gradual process with distinct stages.</a:t>
            </a:r>
          </a:p>
          <a:p>
            <a:pPr marL="0" indent="0">
              <a:buNone/>
            </a:pPr>
            <a:r>
              <a:rPr lang="en-US" sz="2800" dirty="0"/>
              <a:t> </a:t>
            </a:r>
          </a:p>
          <a:p>
            <a:r>
              <a:rPr lang="en-US" sz="2800" dirty="0"/>
              <a:t>Motivation waxes and wanes </a:t>
            </a:r>
          </a:p>
          <a:p>
            <a:endParaRPr lang="en-US" sz="2800" dirty="0"/>
          </a:p>
          <a:p>
            <a:r>
              <a:rPr lang="en-US" sz="2800" dirty="0"/>
              <a:t>The goal of the therapist and client in  treatment is to help individuals recognize the early stages of relapse. At which outcome of intervention  is best.</a:t>
            </a:r>
          </a:p>
        </p:txBody>
      </p:sp>
    </p:spTree>
    <p:extLst>
      <p:ext uri="{BB962C8B-B14F-4D97-AF65-F5344CB8AC3E}">
        <p14:creationId xmlns:p14="http://schemas.microsoft.com/office/powerpoint/2010/main" val="31701055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11758F-2E84-412C-A6C9-208AE036E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195484"/>
            <a:ext cx="8911687" cy="890366"/>
          </a:xfrm>
        </p:spPr>
        <p:txBody>
          <a:bodyPr/>
          <a:lstStyle/>
          <a:p>
            <a:r>
              <a:rPr lang="en-US" b="1" dirty="0"/>
              <a:t>Introduction cont’d</a:t>
            </a:r>
            <a:endParaRPr lang="en-GB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15E147-A3CA-4E8B-819D-1C2F4635C6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43125" y="842963"/>
            <a:ext cx="9361487" cy="5068259"/>
          </a:xfrm>
        </p:spPr>
        <p:txBody>
          <a:bodyPr>
            <a:noAutofit/>
          </a:bodyPr>
          <a:lstStyle/>
          <a:p>
            <a:r>
              <a:rPr lang="en-US" sz="2800" dirty="0"/>
              <a:t>Recovery is a process of personal growth thus it has  developmental milestones.</a:t>
            </a:r>
          </a:p>
          <a:p>
            <a:endParaRPr lang="en-US" sz="2800" dirty="0"/>
          </a:p>
          <a:p>
            <a:r>
              <a:rPr lang="en-US" sz="2800" dirty="0"/>
              <a:t> Each stage of recovery has its own risks of relapse</a:t>
            </a:r>
          </a:p>
          <a:p>
            <a:pPr marL="0" indent="0">
              <a:buNone/>
            </a:pPr>
            <a:r>
              <a:rPr lang="en-US" sz="2800" dirty="0"/>
              <a:t> </a:t>
            </a:r>
          </a:p>
          <a:p>
            <a:r>
              <a:rPr lang="en-US" sz="2800" dirty="0"/>
              <a:t>Relapse begins weeks to months before an individual picks up a drink or the substance.</a:t>
            </a:r>
          </a:p>
        </p:txBody>
      </p:sp>
    </p:spTree>
    <p:extLst>
      <p:ext uri="{BB962C8B-B14F-4D97-AF65-F5344CB8AC3E}">
        <p14:creationId xmlns:p14="http://schemas.microsoft.com/office/powerpoint/2010/main" val="8888525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7B2C4C-0417-441D-9500-061C7349AE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0050" y="181197"/>
            <a:ext cx="8911687" cy="765581"/>
          </a:xfrm>
        </p:spPr>
        <p:txBody>
          <a:bodyPr/>
          <a:lstStyle/>
          <a:p>
            <a:pPr algn="ctr"/>
            <a:r>
              <a:rPr lang="en-US" b="1" dirty="0"/>
              <a:t>Prevalence</a:t>
            </a:r>
            <a:endParaRPr lang="en-GB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35D68-4B35-4717-9906-F4A7D86CB2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401" y="946778"/>
            <a:ext cx="11599332" cy="5611185"/>
          </a:xfrm>
        </p:spPr>
        <p:txBody>
          <a:bodyPr>
            <a:normAutofit lnSpcReduction="10000"/>
          </a:bodyPr>
          <a:lstStyle/>
          <a:p>
            <a:r>
              <a:rPr lang="en-US" sz="4400" dirty="0"/>
              <a:t>Relapse prevalence rate is generally between 40 and 75% for heroin  and other illicit drugs within 3mths of discharge or treatment . </a:t>
            </a:r>
          </a:p>
          <a:p>
            <a:endParaRPr lang="en-US" sz="4400" dirty="0"/>
          </a:p>
          <a:p>
            <a:r>
              <a:rPr lang="en-US" sz="4400" dirty="0"/>
              <a:t>Twelve- month relapse rates following alcohol or tobacco cessation attempts generally range from 80-95%</a:t>
            </a: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32615114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19442D-EF9D-4A19-B272-1E29EBC2C8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186705"/>
            <a:ext cx="8911687" cy="760073"/>
          </a:xfrm>
        </p:spPr>
        <p:txBody>
          <a:bodyPr/>
          <a:lstStyle/>
          <a:p>
            <a:r>
              <a:rPr lang="en-GB" b="1" dirty="0"/>
              <a:t>Factors that influence relapse</a:t>
            </a:r>
            <a:r>
              <a:rPr lang="en-GB" dirty="0"/>
              <a:t>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B4B7C9-73F4-4B39-A9FF-5813E2D3AC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7389" y="830511"/>
            <a:ext cx="11259446" cy="5840784"/>
          </a:xfrm>
        </p:spPr>
        <p:txBody>
          <a:bodyPr>
            <a:normAutofit lnSpcReduction="10000"/>
          </a:bodyPr>
          <a:lstStyle/>
          <a:p>
            <a:r>
              <a:rPr lang="en-US" sz="3600" dirty="0"/>
              <a:t>It is important to re-emphasize to us as professionals that one size does not fit all in relapse prevention.</a:t>
            </a:r>
          </a:p>
          <a:p>
            <a:endParaRPr lang="en-US" sz="3600" dirty="0"/>
          </a:p>
          <a:p>
            <a:endParaRPr lang="en-US" sz="3600" dirty="0"/>
          </a:p>
          <a:p>
            <a:r>
              <a:rPr lang="en-US" sz="3600" dirty="0"/>
              <a:t>Identification of patient and their unique biopsychosocial characteristics that are associated with relapse would help in  adjusting their relapse prevention  programs for better outcomes.</a:t>
            </a:r>
            <a:endParaRPr lang="en-GB" sz="3600" dirty="0"/>
          </a:p>
          <a:p>
            <a:endParaRPr lang="en-US" sz="36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646704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3C605F-7F90-45D5-B9A0-B744823B3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6927" y="226545"/>
            <a:ext cx="10653183" cy="795115"/>
          </a:xfrm>
        </p:spPr>
        <p:txBody>
          <a:bodyPr/>
          <a:lstStyle/>
          <a:p>
            <a:pPr algn="ctr"/>
            <a:r>
              <a:rPr lang="en-US" b="1" dirty="0"/>
              <a:t>Classification of factors that influence relapse</a:t>
            </a:r>
            <a:endParaRPr lang="en-GB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0F60F2-6280-4D80-99E0-6954052209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890" y="834887"/>
            <a:ext cx="11616910" cy="6023114"/>
          </a:xfrm>
        </p:spPr>
        <p:txBody>
          <a:bodyPr>
            <a:noAutofit/>
          </a:bodyPr>
          <a:lstStyle/>
          <a:p>
            <a:r>
              <a:rPr lang="en-US" sz="3200" dirty="0"/>
              <a:t>The strategy in men is different from women</a:t>
            </a:r>
          </a:p>
          <a:p>
            <a:pPr marL="0" indent="0">
              <a:buNone/>
            </a:pPr>
            <a:endParaRPr lang="en-US" sz="3200" dirty="0"/>
          </a:p>
          <a:p>
            <a:r>
              <a:rPr lang="en-US" sz="3200" dirty="0"/>
              <a:t>Adults have their own unique relapse experience which is different from adolescent. So their route of relapse prevention should be different too.</a:t>
            </a:r>
          </a:p>
          <a:p>
            <a:endParaRPr lang="en-US" sz="3200" dirty="0"/>
          </a:p>
          <a:p>
            <a:r>
              <a:rPr lang="en-US" sz="3200" dirty="0"/>
              <a:t>Relapse prevention strategy for different substances of abuse are not the same. </a:t>
            </a:r>
          </a:p>
          <a:p>
            <a:pPr marL="0" indent="0">
              <a:buNone/>
            </a:pPr>
            <a:endParaRPr lang="en-US" sz="3200" dirty="0"/>
          </a:p>
          <a:p>
            <a:r>
              <a:rPr lang="en-GB" sz="3200" dirty="0"/>
              <a:t>Pre-treatment, treatment and Discharge</a:t>
            </a:r>
          </a:p>
        </p:txBody>
      </p:sp>
    </p:spTree>
    <p:extLst>
      <p:ext uri="{BB962C8B-B14F-4D97-AF65-F5344CB8AC3E}">
        <p14:creationId xmlns:p14="http://schemas.microsoft.com/office/powerpoint/2010/main" val="1531693575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282</TotalTime>
  <Words>1807</Words>
  <Application>Microsoft Office PowerPoint</Application>
  <PresentationFormat>Widescreen</PresentationFormat>
  <Paragraphs>224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8" baseType="lpstr">
      <vt:lpstr>Arial</vt:lpstr>
      <vt:lpstr>Century Gothic</vt:lpstr>
      <vt:lpstr>Showcard Gothic</vt:lpstr>
      <vt:lpstr>Wingdings 3</vt:lpstr>
      <vt:lpstr>Wisp</vt:lpstr>
      <vt:lpstr>From Treatment to Relapse </vt:lpstr>
      <vt:lpstr>Content </vt:lpstr>
      <vt:lpstr>Introduction</vt:lpstr>
      <vt:lpstr>Introduction</vt:lpstr>
      <vt:lpstr>Introduction cont’d</vt:lpstr>
      <vt:lpstr>Introduction cont’d</vt:lpstr>
      <vt:lpstr>Prevalence</vt:lpstr>
      <vt:lpstr>Factors that influence relapse.</vt:lpstr>
      <vt:lpstr>Classification of factors that influence relapse</vt:lpstr>
      <vt:lpstr>Factors that influence relapse in adults and youths </vt:lpstr>
      <vt:lpstr>Factors that influence relapse in adults </vt:lpstr>
      <vt:lpstr>Factors that influence relapse in youths </vt:lpstr>
      <vt:lpstr>Pretreatment psychological factors</vt:lpstr>
      <vt:lpstr>Treatment and treatment environment / factors </vt:lpstr>
      <vt:lpstr>After discharge</vt:lpstr>
      <vt:lpstr>General Factors that influence relapse</vt:lpstr>
      <vt:lpstr>Principle of Relapse Prevention</vt:lpstr>
      <vt:lpstr>Stages of Relapse</vt:lpstr>
      <vt:lpstr>Emotional relapse</vt:lpstr>
      <vt:lpstr>        Emotional relapse : Signs  </vt:lpstr>
      <vt:lpstr>Emotional relapse: Signs cont’d</vt:lpstr>
      <vt:lpstr>     Intervention for emotional relapse</vt:lpstr>
      <vt:lpstr>Intervention for emotional relapse cont’d</vt:lpstr>
      <vt:lpstr> Mental relapse</vt:lpstr>
      <vt:lpstr>Mental relapse- signs</vt:lpstr>
      <vt:lpstr>Mental relapse- signs contd</vt:lpstr>
      <vt:lpstr>Appropriate intervention for mental relapse</vt:lpstr>
      <vt:lpstr> Physical Relapse</vt:lpstr>
      <vt:lpstr>Physical Relapse prevention</vt:lpstr>
      <vt:lpstr>Physical Relapse intervention</vt:lpstr>
      <vt:lpstr>In conclusion </vt:lpstr>
      <vt:lpstr>Finally,                             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From Treatment to Relapse </dc:title>
  <dc:creator>Olajumoke Koyejo</dc:creator>
  <cp:lastModifiedBy>Martin Agwogie</cp:lastModifiedBy>
  <cp:revision>17</cp:revision>
  <dcterms:created xsi:type="dcterms:W3CDTF">2020-09-22T17:20:52Z</dcterms:created>
  <dcterms:modified xsi:type="dcterms:W3CDTF">2020-09-23T12:38:30Z</dcterms:modified>
</cp:coreProperties>
</file>