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62" r:id="rId3"/>
    <p:sldId id="285" r:id="rId4"/>
    <p:sldId id="263" r:id="rId5"/>
    <p:sldId id="294" r:id="rId6"/>
    <p:sldId id="258" r:id="rId7"/>
    <p:sldId id="264" r:id="rId8"/>
    <p:sldId id="259" r:id="rId9"/>
    <p:sldId id="265" r:id="rId10"/>
    <p:sldId id="267" r:id="rId11"/>
    <p:sldId id="260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5" r:id="rId21"/>
    <p:sldId id="276" r:id="rId22"/>
    <p:sldId id="286" r:id="rId23"/>
    <p:sldId id="277" r:id="rId24"/>
    <p:sldId id="287" r:id="rId25"/>
    <p:sldId id="279" r:id="rId26"/>
    <p:sldId id="278" r:id="rId27"/>
    <p:sldId id="280" r:id="rId28"/>
    <p:sldId id="281" r:id="rId29"/>
    <p:sldId id="283" r:id="rId30"/>
    <p:sldId id="284" r:id="rId31"/>
    <p:sldId id="291" r:id="rId32"/>
    <p:sldId id="292" r:id="rId33"/>
    <p:sldId id="293" r:id="rId34"/>
    <p:sldId id="289" r:id="rId35"/>
    <p:sldId id="296" r:id="rId36"/>
    <p:sldId id="298" r:id="rId37"/>
    <p:sldId id="299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e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26961-6841-9549-8201-4B9B77D7C330}" type="datetimeFigureOut">
              <a:rPr lang="es-ES" smtClean="0"/>
              <a:t>06-05-20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0629F-B351-3545-BD56-8E2DF8D9D7D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27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902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6225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70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375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839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" sz="1200" dirty="0" smtClean="0">
              <a:latin typeface="Beirut Regular"/>
              <a:cs typeface="Beirut Regular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97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156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411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89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948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93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5427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50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486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984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262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069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39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02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160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311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601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34865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14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4547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5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02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14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611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5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 smtClean="0">
              <a:latin typeface="Beirut Regular"/>
              <a:cs typeface="Beirut Regular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15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0629F-B351-3545-BD56-8E2DF8D9D7D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96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06-05-20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4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.emf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mail.google.com/mail/u/0?ui=2&amp;ik=e118a59e5f&amp;attid=0.1&amp;permmsgid=msg-f:1665542979522896719&amp;th=171d3283f49ba34f&amp;view=att&amp;disp=inlin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463" b="463"/>
          <a:stretch>
            <a:fillRect/>
          </a:stretch>
        </p:blipFill>
        <p:spPr/>
      </p:pic>
      <p:pic>
        <p:nvPicPr>
          <p:cNvPr id="8" name="Marcador de posición de imagen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766" r="24766"/>
          <a:stretch>
            <a:fillRect/>
          </a:stretch>
        </p:blipFill>
        <p:spPr/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857250" y="509933"/>
            <a:ext cx="3464244" cy="3515558"/>
          </a:xfrm>
        </p:spPr>
        <p:txBody>
          <a:bodyPr/>
          <a:lstStyle/>
          <a:p>
            <a:r>
              <a:rPr lang="es-ES" sz="4400" dirty="0">
                <a:latin typeface="Beirut Regular"/>
                <a:cs typeface="Beirut Regular"/>
              </a:rPr>
              <a:t>Nuestras Ocupaciones en Tiempos de Pandemia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438" y="509933"/>
            <a:ext cx="2057400" cy="15190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388" y="2589792"/>
            <a:ext cx="2057400" cy="15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3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 smtClean="0">
                <a:latin typeface="Beirut Regular"/>
                <a:cs typeface="Beirut Regular"/>
              </a:rPr>
              <a:t>¿Cómo </a:t>
            </a:r>
            <a:r>
              <a:rPr lang="es-ES" sz="3200" dirty="0">
                <a:latin typeface="Beirut Regular"/>
                <a:cs typeface="Beirut Regular"/>
              </a:rPr>
              <a:t>equilibrar nuestras </a:t>
            </a:r>
            <a:r>
              <a:rPr lang="es-ES" sz="3200" dirty="0" smtClean="0">
                <a:latin typeface="Beirut Regular"/>
                <a:cs typeface="Beirut Regular"/>
              </a:rPr>
              <a:t>ocupaciones?</a:t>
            </a:r>
            <a:endParaRPr lang="es-ES" sz="3200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8942" b="8942"/>
          <a:stretch>
            <a:fillRect/>
          </a:stretch>
        </p:blipFill>
        <p:spPr>
          <a:xfrm>
            <a:off x="498475" y="1684338"/>
            <a:ext cx="7556500" cy="4144962"/>
          </a:xfrm>
        </p:spPr>
      </p:pic>
    </p:spTree>
    <p:extLst>
      <p:ext uri="{BB962C8B-B14F-4D97-AF65-F5344CB8AC3E}">
        <p14:creationId xmlns:p14="http://schemas.microsoft.com/office/powerpoint/2010/main" val="29124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rcador de contenido 18"/>
          <p:cNvPicPr>
            <a:picLocks noGrp="1" noChangeAspect="1"/>
          </p:cNvPicPr>
          <p:nvPr>
            <p:ph sz="half" idx="18"/>
          </p:nvPr>
        </p:nvPicPr>
        <p:blipFill>
          <a:blip r:embed="rId3"/>
          <a:srcRect l="-19674" r="-19674"/>
          <a:stretch>
            <a:fillRect/>
          </a:stretch>
        </p:blipFill>
        <p:spPr>
          <a:xfrm>
            <a:off x="498474" y="4653009"/>
            <a:ext cx="3241274" cy="1742274"/>
          </a:xfrm>
        </p:spPr>
      </p:pic>
      <p:pic>
        <p:nvPicPr>
          <p:cNvPr id="12" name="Marcador de contenido 11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-11900" r="-11900"/>
          <a:stretch>
            <a:fillRect/>
          </a:stretch>
        </p:blipFill>
        <p:spPr>
          <a:xfrm>
            <a:off x="701014" y="1159386"/>
            <a:ext cx="2867955" cy="154160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083774" y="662218"/>
            <a:ext cx="192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eirut Regular"/>
                <a:cs typeface="Beirut Regular"/>
              </a:rPr>
              <a:t>PRODUCTIVIDAD</a:t>
            </a:r>
            <a:endParaRPr lang="es-ES" dirty="0">
              <a:latin typeface="Beirut Regular"/>
              <a:cs typeface="Beirut Regular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00163" y="70095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eirut Regular"/>
                <a:cs typeface="Beirut Regular"/>
              </a:rPr>
              <a:t>OCIO Y TIEMPO LIBRE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15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-43023" r="-43023"/>
          <a:stretch>
            <a:fillRect/>
          </a:stretch>
        </p:blipFill>
        <p:spPr>
          <a:xfrm>
            <a:off x="4996319" y="1264677"/>
            <a:ext cx="2718333" cy="1461104"/>
          </a:xfr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188" y="2992757"/>
            <a:ext cx="2971342" cy="155353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739748" y="2894270"/>
            <a:ext cx="174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eirut Regular"/>
                <a:cs typeface="Beirut Regular"/>
              </a:rPr>
              <a:t>AUTOCUIDADO</a:t>
            </a:r>
            <a:endParaRPr lang="es-ES" dirty="0">
              <a:latin typeface="Beirut Regular"/>
              <a:cs typeface="Beirut Regular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530311" y="4057210"/>
            <a:ext cx="113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eirut Regular"/>
                <a:cs typeface="Beirut Regular"/>
              </a:rPr>
              <a:t>RUTINAS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24" name="Marcador de contenido 23"/>
          <p:cNvPicPr>
            <a:picLocks noGrp="1" noChangeAspect="1"/>
          </p:cNvPicPr>
          <p:nvPr>
            <p:ph sz="half" idx="16"/>
          </p:nvPr>
        </p:nvPicPr>
        <p:blipFill>
          <a:blip r:embed="rId7"/>
          <a:srcRect t="-18915" b="-18915"/>
          <a:stretch>
            <a:fillRect/>
          </a:stretch>
        </p:blipFill>
        <p:spPr>
          <a:xfrm>
            <a:off x="5050288" y="4517193"/>
            <a:ext cx="3522566" cy="1893379"/>
          </a:xfrm>
        </p:spPr>
      </p:pic>
      <p:sp>
        <p:nvSpPr>
          <p:cNvPr id="25" name="CuadroTexto 24"/>
          <p:cNvSpPr txBox="1"/>
          <p:nvPr/>
        </p:nvSpPr>
        <p:spPr>
          <a:xfrm>
            <a:off x="6482538" y="4057210"/>
            <a:ext cx="8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eirut Regular"/>
                <a:cs typeface="Beirut Regular"/>
              </a:rPr>
              <a:t>ROLES</a:t>
            </a:r>
            <a:endParaRPr lang="es-ES" dirty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5904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47564" y="1129855"/>
            <a:ext cx="681318" cy="5171422"/>
          </a:xfrm>
        </p:spPr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AUTOCUIDADO</a:t>
            </a:r>
            <a:endParaRPr lang="es-ES" dirty="0">
              <a:latin typeface="Beirut Regular"/>
              <a:cs typeface="Beirut Regular"/>
            </a:endParaRP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 rot="16200000">
            <a:off x="2101181" y="3173774"/>
            <a:ext cx="2045443" cy="420956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sz="3600" dirty="0">
              <a:latin typeface="Beirut Regular"/>
              <a:cs typeface="Beirut Regular"/>
            </a:endParaRPr>
          </a:p>
          <a:p>
            <a:pPr marL="0" indent="0">
              <a:buNone/>
            </a:pPr>
            <a:endParaRPr lang="es-ES" sz="3600" dirty="0">
              <a:latin typeface="Beirut Regular"/>
              <a:cs typeface="Beirut Regular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5" y="1575290"/>
            <a:ext cx="7100859" cy="37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6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No abandonemos nuestros Cuidado Personal…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420" y="1278236"/>
            <a:ext cx="4858062" cy="48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5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Cuida tu salud…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rcRect t="-4860" b="-4860"/>
          <a:stretch>
            <a:fillRect/>
          </a:stretch>
        </p:blipFill>
        <p:spPr>
          <a:xfrm>
            <a:off x="1949450" y="2295525"/>
            <a:ext cx="5226050" cy="2867025"/>
          </a:xfr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776801" y="3309716"/>
            <a:ext cx="4251870" cy="246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2400" dirty="0" smtClean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2486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… y no descuides tu Salud Mental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-13265" b="-13265"/>
          <a:stretch>
            <a:fillRect/>
          </a:stretch>
        </p:blipFill>
        <p:spPr>
          <a:xfrm>
            <a:off x="2015900" y="2547544"/>
            <a:ext cx="5013807" cy="2750289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4403966" y="1995954"/>
            <a:ext cx="4251870" cy="4552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2400" dirty="0" smtClean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5306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… cómo manejamos las cuestiones cotidianas 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90" b="-290"/>
          <a:stretch>
            <a:fillRect/>
          </a:stretch>
        </p:blipFill>
        <p:spPr>
          <a:xfrm>
            <a:off x="2957988" y="1785417"/>
            <a:ext cx="3444466" cy="3464428"/>
          </a:xfrm>
        </p:spPr>
      </p:pic>
    </p:spTree>
    <p:extLst>
      <p:ext uri="{BB962C8B-B14F-4D97-AF65-F5344CB8AC3E}">
        <p14:creationId xmlns:p14="http://schemas.microsoft.com/office/powerpoint/2010/main" val="417691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… puedo mantener una alimentación saludable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2890" b="-22890"/>
          <a:stretch>
            <a:fillRect/>
          </a:stretch>
        </p:blipFill>
        <p:spPr>
          <a:xfrm>
            <a:off x="2839911" y="1985963"/>
            <a:ext cx="3657600" cy="4140200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156118" y="1276656"/>
            <a:ext cx="3800455" cy="5057611"/>
          </a:xfrm>
        </p:spPr>
        <p:txBody>
          <a:bodyPr>
            <a:normAutofit/>
          </a:bodyPr>
          <a:lstStyle/>
          <a:p>
            <a:endParaRPr lang="es-ES" sz="2400" dirty="0">
              <a:latin typeface="Beirut Regular"/>
              <a:cs typeface="Beirut Regular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397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Beirut Regular"/>
                <a:cs typeface="Beirut Regular"/>
              </a:rPr>
              <a:t>El ejercicio es fundamental para mantener nuestra salud física y </a:t>
            </a:r>
            <a:r>
              <a:rPr lang="es-ES" sz="3200" dirty="0" smtClean="0">
                <a:latin typeface="Beirut Regular"/>
                <a:cs typeface="Beirut Regular"/>
              </a:rPr>
              <a:t>mental…</a:t>
            </a:r>
            <a:endParaRPr lang="es-ES" sz="32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6597" b="-6597"/>
          <a:stretch>
            <a:fillRect/>
          </a:stretch>
        </p:blipFill>
        <p:spPr>
          <a:xfrm>
            <a:off x="2551143" y="1600200"/>
            <a:ext cx="3506275" cy="3968909"/>
          </a:xfrm>
        </p:spPr>
      </p:pic>
    </p:spTree>
    <p:extLst>
      <p:ext uri="{BB962C8B-B14F-4D97-AF65-F5344CB8AC3E}">
        <p14:creationId xmlns:p14="http://schemas.microsoft.com/office/powerpoint/2010/main" val="36377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Beirut Regular"/>
                <a:cs typeface="Beirut Regular"/>
              </a:rPr>
              <a:t>El sueño y el descanso también son fundamentales para nuestra </a:t>
            </a:r>
            <a:r>
              <a:rPr lang="es-ES" sz="3200" dirty="0" smtClean="0">
                <a:latin typeface="Beirut Regular"/>
                <a:cs typeface="Beirut Regular"/>
              </a:rPr>
              <a:t>salud…</a:t>
            </a:r>
            <a:endParaRPr lang="es-ES" sz="3200" dirty="0">
              <a:latin typeface="Beirut Regular"/>
              <a:cs typeface="Beirut Regular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3840" b="-13840"/>
          <a:stretch>
            <a:fillRect/>
          </a:stretch>
        </p:blipFill>
        <p:spPr>
          <a:xfrm>
            <a:off x="1714669" y="2026481"/>
            <a:ext cx="2243951" cy="2540028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59679" b="-59679"/>
          <a:stretch>
            <a:fillRect/>
          </a:stretch>
        </p:blipFill>
        <p:spPr>
          <a:xfrm>
            <a:off x="5522004" y="3232576"/>
            <a:ext cx="2559876" cy="2897636"/>
          </a:xfrm>
        </p:spPr>
      </p:pic>
      <p:sp>
        <p:nvSpPr>
          <p:cNvPr id="7" name="Marcador de contenido 4"/>
          <p:cNvSpPr txBox="1">
            <a:spLocks/>
          </p:cNvSpPr>
          <p:nvPr/>
        </p:nvSpPr>
        <p:spPr>
          <a:xfrm>
            <a:off x="3958620" y="1154684"/>
            <a:ext cx="4096167" cy="535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2000" dirty="0" smtClean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8184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96645" r="-96645"/>
          <a:stretch>
            <a:fillRect/>
          </a:stretch>
        </p:blipFill>
        <p:spPr>
          <a:xfrm>
            <a:off x="1351023" y="194794"/>
            <a:ext cx="6384781" cy="3277664"/>
          </a:xfrm>
        </p:spPr>
      </p:pic>
      <p:sp>
        <p:nvSpPr>
          <p:cNvPr id="7" name="CuadroTexto 6"/>
          <p:cNvSpPr txBox="1"/>
          <p:nvPr/>
        </p:nvSpPr>
        <p:spPr>
          <a:xfrm>
            <a:off x="910873" y="3472458"/>
            <a:ext cx="755638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Beirut Regular"/>
                <a:cs typeface="Beirut Regular"/>
              </a:rPr>
              <a:t>María Elena Riveros </a:t>
            </a:r>
            <a:r>
              <a:rPr lang="es-ES" sz="2800" b="1" i="1" dirty="0" err="1" smtClean="0">
                <a:latin typeface="Beirut Regular"/>
                <a:cs typeface="Beirut Regular"/>
              </a:rPr>
              <a:t>Espiñeira</a:t>
            </a:r>
            <a:endParaRPr lang="es-ES" sz="2800" b="1" i="1" dirty="0" smtClean="0">
              <a:latin typeface="Beirut Regular"/>
              <a:cs typeface="Beirut Regular"/>
            </a:endParaRPr>
          </a:p>
          <a:p>
            <a:pPr algn="ctr"/>
            <a:endParaRPr lang="es-ES" sz="2800" b="1" i="1" dirty="0" smtClean="0">
              <a:latin typeface="Beirut Regular"/>
              <a:cs typeface="Beirut Regular"/>
            </a:endParaRPr>
          </a:p>
          <a:p>
            <a:pPr algn="just"/>
            <a:r>
              <a:rPr lang="es-ES" sz="2000" dirty="0" smtClean="0">
                <a:latin typeface="Beirut Regular"/>
                <a:cs typeface="Beirut Regular"/>
              </a:rPr>
              <a:t>Terapeuta Ocupacional y Magíster </a:t>
            </a:r>
            <a:r>
              <a:rPr lang="es-ES" sz="2000" dirty="0">
                <a:latin typeface="Beirut Regular"/>
                <a:cs typeface="Beirut Regular"/>
              </a:rPr>
              <a:t>en Salud </a:t>
            </a:r>
            <a:r>
              <a:rPr lang="es-ES" sz="2000" dirty="0" smtClean="0">
                <a:latin typeface="Beirut Regular"/>
                <a:cs typeface="Beirut Regular"/>
              </a:rPr>
              <a:t>Pública de la Universidad de Chile. Actual Directora de la Escuela </a:t>
            </a:r>
            <a:r>
              <a:rPr lang="es-ES" sz="2000" dirty="0">
                <a:latin typeface="Beirut Regular"/>
                <a:cs typeface="Beirut Regular"/>
              </a:rPr>
              <a:t>de Terapia </a:t>
            </a:r>
            <a:r>
              <a:rPr lang="es-ES" sz="2000" dirty="0" smtClean="0">
                <a:latin typeface="Beirut Regular"/>
                <a:cs typeface="Beirut Regular"/>
              </a:rPr>
              <a:t>Ocupacional</a:t>
            </a:r>
            <a:r>
              <a:rPr lang="es-ES" sz="2000" dirty="0">
                <a:latin typeface="Beirut Regular"/>
                <a:cs typeface="Beirut Regular"/>
              </a:rPr>
              <a:t> </a:t>
            </a:r>
            <a:r>
              <a:rPr lang="es-ES" sz="2000" dirty="0" smtClean="0">
                <a:latin typeface="Beirut Regular"/>
                <a:cs typeface="Beirut Regular"/>
              </a:rPr>
              <a:t>de la Universidad </a:t>
            </a:r>
            <a:r>
              <a:rPr lang="es-ES" sz="2000" dirty="0">
                <a:latin typeface="Beirut Regular"/>
                <a:cs typeface="Beirut Regular"/>
              </a:rPr>
              <a:t>de Los </a:t>
            </a:r>
            <a:r>
              <a:rPr lang="es-ES" sz="2000" dirty="0" smtClean="0">
                <a:latin typeface="Beirut Regular"/>
                <a:cs typeface="Beirut Regular"/>
              </a:rPr>
              <a:t>Andes. </a:t>
            </a:r>
            <a:r>
              <a:rPr lang="es-ES" sz="2000" dirty="0" err="1" smtClean="0">
                <a:latin typeface="Beirut Regular"/>
                <a:cs typeface="Beirut Regular"/>
              </a:rPr>
              <a:t>Miembra</a:t>
            </a:r>
            <a:r>
              <a:rPr lang="es-ES" sz="2000" dirty="0" smtClean="0">
                <a:latin typeface="Beirut Regular"/>
                <a:cs typeface="Beirut Regular"/>
              </a:rPr>
              <a:t> </a:t>
            </a:r>
            <a:r>
              <a:rPr lang="es-ES" sz="2000" dirty="0">
                <a:latin typeface="Beirut Regular"/>
                <a:cs typeface="Beirut Regular"/>
              </a:rPr>
              <a:t>Directorio ISSUP-</a:t>
            </a:r>
            <a:r>
              <a:rPr lang="es-ES" sz="2000" dirty="0" smtClean="0">
                <a:latin typeface="Beirut Regular"/>
                <a:cs typeface="Beirut Regular"/>
              </a:rPr>
              <a:t>Chile</a:t>
            </a:r>
            <a:r>
              <a:rPr lang="es-ES" sz="2000" dirty="0">
                <a:latin typeface="Beirut Regular"/>
                <a:cs typeface="Beirut Regular"/>
              </a:rPr>
              <a:t> </a:t>
            </a:r>
            <a:r>
              <a:rPr lang="es-ES" sz="2000" dirty="0" smtClean="0">
                <a:latin typeface="Beirut Regular"/>
                <a:cs typeface="Beirut Regular"/>
              </a:rPr>
              <a:t>como Directora </a:t>
            </a:r>
            <a:r>
              <a:rPr lang="es-ES" sz="2000" dirty="0">
                <a:latin typeface="Beirut Regular"/>
                <a:cs typeface="Beirut Regular"/>
              </a:rPr>
              <a:t>de Integración </a:t>
            </a:r>
            <a:r>
              <a:rPr lang="es-ES" sz="2000" dirty="0" smtClean="0">
                <a:latin typeface="Beirut Regular"/>
                <a:cs typeface="Beirut Regular"/>
              </a:rPr>
              <a:t>Social. </a:t>
            </a:r>
          </a:p>
          <a:p>
            <a:pPr algn="just"/>
            <a:r>
              <a:rPr lang="es-ES" sz="2000" dirty="0" smtClean="0">
                <a:latin typeface="Beirut Regular"/>
                <a:cs typeface="Beirut Regular"/>
              </a:rPr>
              <a:t>Trabajó en SENDA como Jefa del Área de </a:t>
            </a:r>
            <a:r>
              <a:rPr lang="es-ES" sz="2000" dirty="0">
                <a:latin typeface="Beirut Regular"/>
                <a:cs typeface="Beirut Regular"/>
              </a:rPr>
              <a:t>I</a:t>
            </a:r>
            <a:r>
              <a:rPr lang="es-ES" sz="2000" dirty="0" smtClean="0">
                <a:latin typeface="Beirut Regular"/>
                <a:cs typeface="Beirut Regular"/>
              </a:rPr>
              <a:t>ntegración Social y División Programática del Servicio. Amplia trayectoria en docencia e investigación en el ámbito del uso de drogas.</a:t>
            </a:r>
            <a:endParaRPr lang="es-ES" sz="2000" dirty="0">
              <a:latin typeface="Beirut Regular"/>
              <a:cs typeface="Beirut Regular"/>
            </a:endParaRPr>
          </a:p>
          <a:p>
            <a:endParaRPr lang="es-E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6" y="456242"/>
            <a:ext cx="1577343" cy="82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4" y="432965"/>
            <a:ext cx="30353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5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smtClean="0">
                <a:latin typeface="Beirut Regular"/>
                <a:cs typeface="Beirut Regular"/>
              </a:rPr>
              <a:t>Nuestras </a:t>
            </a:r>
            <a:r>
              <a:rPr lang="es-ES" sz="3200" dirty="0">
                <a:latin typeface="Beirut Regular"/>
                <a:cs typeface="Beirut Regular"/>
              </a:rPr>
              <a:t>vidas transcurren en un </a:t>
            </a:r>
            <a:r>
              <a:rPr lang="es-ES" sz="3200" dirty="0" smtClean="0">
                <a:latin typeface="Beirut Regular"/>
                <a:cs typeface="Beirut Regular"/>
              </a:rPr>
              <a:t>espacio…</a:t>
            </a:r>
            <a:endParaRPr lang="es-ES" sz="3200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-404" r="-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5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PRODUCTIVIDAD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552" y="1847186"/>
            <a:ext cx="4635746" cy="37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8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HOTO-2020-04-30-11-14-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1" y="399353"/>
            <a:ext cx="6700614" cy="64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66" y="3733583"/>
            <a:ext cx="4030458" cy="24182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3" y="1295399"/>
            <a:ext cx="4230813" cy="23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0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0"/>
            <a:ext cx="7693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2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48267" y="1456267"/>
            <a:ext cx="69934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>
                <a:latin typeface="Beirut Regular"/>
                <a:cs typeface="Beirut Regular"/>
              </a:rPr>
              <a:t>(3) Existe un deber ético-país, con las personas que por la naturaleza de su trabajo no pueden seguir desempeñándolo en este contexto de pandemia, viéndose seriamente afectadas sus posibilidades de cubrir sus necesidades básicas y las de sus familias.</a:t>
            </a:r>
            <a:endParaRPr lang="es-ES" sz="3200" dirty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618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C</a:t>
            </a:r>
            <a:r>
              <a:rPr lang="es-ES" dirty="0" smtClean="0">
                <a:latin typeface="Beirut Regular"/>
                <a:cs typeface="Beirut Regular"/>
              </a:rPr>
              <a:t>ómo seguir adelante con nuestros estudios…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6121" b="-16121"/>
          <a:stretch>
            <a:fillRect/>
          </a:stretch>
        </p:blipFill>
        <p:spPr>
          <a:xfrm>
            <a:off x="2480339" y="1593580"/>
            <a:ext cx="3844448" cy="4351702"/>
          </a:xfrm>
        </p:spPr>
      </p:pic>
    </p:spTree>
    <p:extLst>
      <p:ext uri="{BB962C8B-B14F-4D97-AF65-F5344CB8AC3E}">
        <p14:creationId xmlns:p14="http://schemas.microsoft.com/office/powerpoint/2010/main" val="80021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48267" y="1456267"/>
            <a:ext cx="6993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smtClean="0">
                <a:latin typeface="Beirut Regular"/>
                <a:cs typeface="Beirut Regular"/>
              </a:rPr>
              <a:t>(4) Este también es un deber ético-país, con nuestras/os estudiantes: </a:t>
            </a:r>
            <a:r>
              <a:rPr lang="es-ES" sz="3200" dirty="0">
                <a:latin typeface="Beirut Regular"/>
                <a:cs typeface="Beirut Regular"/>
              </a:rPr>
              <a:t>proveer a toda/os </a:t>
            </a:r>
            <a:r>
              <a:rPr lang="es-ES" sz="3200" dirty="0" smtClean="0">
                <a:latin typeface="Beirut Regular"/>
                <a:cs typeface="Beirut Regular"/>
              </a:rPr>
              <a:t>las oportunidades </a:t>
            </a:r>
            <a:r>
              <a:rPr lang="es-ES" sz="3200" dirty="0">
                <a:latin typeface="Beirut Regular"/>
                <a:cs typeface="Beirut Regular"/>
              </a:rPr>
              <a:t>para dar continuidad a sus estudios</a:t>
            </a:r>
            <a:r>
              <a:rPr lang="es-ES" sz="3200" dirty="0" smtClean="0">
                <a:latin typeface="Beirut Regular"/>
                <a:cs typeface="Beirut Regular"/>
              </a:rPr>
              <a:t>.</a:t>
            </a:r>
          </a:p>
          <a:p>
            <a:pPr algn="just"/>
            <a:endParaRPr lang="es-ES" sz="3200" dirty="0" smtClean="0">
              <a:latin typeface="Beirut Regular"/>
              <a:cs typeface="Beirut Regular"/>
            </a:endParaRPr>
          </a:p>
          <a:p>
            <a:pPr algn="just"/>
            <a:r>
              <a:rPr lang="es-ES" sz="3200" i="1" dirty="0" smtClean="0">
                <a:solidFill>
                  <a:srgbClr val="800000"/>
                </a:solidFill>
                <a:latin typeface="Beirut Regular"/>
                <a:cs typeface="Beirut Regular"/>
              </a:rPr>
              <a:t>No permitamos que esta pandemia profundice las ya importantes brechas de equidad existentes.</a:t>
            </a:r>
            <a:endParaRPr lang="es-ES" sz="3200" i="1" dirty="0">
              <a:solidFill>
                <a:srgbClr val="800000"/>
              </a:solidFill>
              <a:latin typeface="Beirut Regular"/>
              <a:cs typeface="Beirut Regular"/>
            </a:endParaRPr>
          </a:p>
          <a:p>
            <a:pPr algn="just"/>
            <a:endParaRPr lang="es-ES" sz="3200" dirty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3557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>
                <a:latin typeface="Beirut Regular"/>
                <a:cs typeface="Beirut Regular"/>
              </a:rPr>
              <a:t>Si cuentas con las condiciones, elige y organiza un espacio de trabajo/</a:t>
            </a:r>
            <a:r>
              <a:rPr lang="es-ES" sz="3200" dirty="0" smtClean="0">
                <a:latin typeface="Beirut Regular"/>
                <a:cs typeface="Beirut Regular"/>
              </a:rPr>
              <a:t>estudio…</a:t>
            </a:r>
            <a:endParaRPr lang="es-ES" sz="32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560" b="-25560"/>
          <a:stretch>
            <a:fillRect/>
          </a:stretch>
        </p:blipFill>
        <p:spPr>
          <a:xfrm>
            <a:off x="880080" y="1426853"/>
            <a:ext cx="2830655" cy="3204144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761" y="3508395"/>
            <a:ext cx="3623733" cy="248713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139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eirut Regular"/>
                <a:cs typeface="Beirut Regular"/>
              </a:rPr>
              <a:t>Si no logras encontrar trabajo, busca algo en qué </a:t>
            </a:r>
            <a:r>
              <a:rPr lang="es-ES" dirty="0" smtClean="0">
                <a:latin typeface="Beirut Regular"/>
                <a:cs typeface="Beirut Regular"/>
              </a:rPr>
              <a:t>ocuparte…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68" b="-2468"/>
          <a:stretch>
            <a:fillRect/>
          </a:stretch>
        </p:blipFill>
        <p:spPr>
          <a:xfrm>
            <a:off x="2322082" y="1600200"/>
            <a:ext cx="4035227" cy="4567653"/>
          </a:xfrm>
        </p:spPr>
      </p:pic>
    </p:spTree>
    <p:extLst>
      <p:ext uri="{BB962C8B-B14F-4D97-AF65-F5344CB8AC3E}">
        <p14:creationId xmlns:p14="http://schemas.microsoft.com/office/powerpoint/2010/main" val="320180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87" y="663682"/>
            <a:ext cx="7556313" cy="1116106"/>
          </a:xfrm>
        </p:spPr>
        <p:txBody>
          <a:bodyPr/>
          <a:lstStyle/>
          <a:p>
            <a:pPr algn="ctr"/>
            <a:r>
              <a:rPr lang="es-ES" dirty="0">
                <a:latin typeface="Beirut Regular"/>
                <a:cs typeface="Beirut Regular"/>
              </a:rPr>
              <a:t>Cómo vivir en </a:t>
            </a:r>
            <a:r>
              <a:rPr lang="es-ES" i="1" dirty="0">
                <a:latin typeface="Beirut Regular"/>
                <a:cs typeface="Beirut Regular"/>
              </a:rPr>
              <a:t>“modo Coronavirus”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03" y="1517788"/>
            <a:ext cx="4888330" cy="48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2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995772" y="958755"/>
            <a:ext cx="681318" cy="5374311"/>
          </a:xfrm>
        </p:spPr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OCIO Y TIEMPO LIBRE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2" y="1653868"/>
            <a:ext cx="7325639" cy="25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2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eirut Regular"/>
                <a:cs typeface="Beirut Regular"/>
              </a:rPr>
              <a:t>Las rutinas </a:t>
            </a:r>
            <a:r>
              <a:rPr lang="es-ES" dirty="0" smtClean="0">
                <a:latin typeface="Beirut Regular"/>
                <a:cs typeface="Beirut Regular"/>
              </a:rPr>
              <a:t>proveen </a:t>
            </a:r>
            <a:r>
              <a:rPr lang="es-ES" dirty="0">
                <a:latin typeface="Beirut Regular"/>
                <a:cs typeface="Beirut Regular"/>
              </a:rPr>
              <a:t>un patrón para nuestra vida </a:t>
            </a:r>
            <a:r>
              <a:rPr lang="es-ES" dirty="0" smtClean="0">
                <a:latin typeface="Beirut Regular"/>
                <a:cs typeface="Beirut Regular"/>
              </a:rPr>
              <a:t>cotidiana…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rcRect l="-16797" r="-16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30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3"/>
            <a:ext cx="7556313" cy="1513607"/>
          </a:xfrm>
        </p:spPr>
        <p:txBody>
          <a:bodyPr/>
          <a:lstStyle/>
          <a:p>
            <a:r>
              <a:rPr lang="es-ES" sz="3200" dirty="0">
                <a:latin typeface="Beirut Regular"/>
                <a:cs typeface="Beirut Regular"/>
              </a:rPr>
              <a:t>Nuestros roles describen las cosas que hacemos y cómo nos relacionamos con otras/</a:t>
            </a:r>
            <a:r>
              <a:rPr lang="es-ES" sz="3200" dirty="0" smtClean="0">
                <a:latin typeface="Beirut Regular"/>
                <a:cs typeface="Beirut Regular"/>
              </a:rPr>
              <a:t>os…</a:t>
            </a:r>
            <a:endParaRPr lang="es-ES" sz="3200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-26411" r="-26411"/>
          <a:stretch>
            <a:fillRect/>
          </a:stretch>
        </p:blipFill>
        <p:spPr>
          <a:xfrm>
            <a:off x="498474" y="2298715"/>
            <a:ext cx="7556313" cy="4144963"/>
          </a:xfrm>
        </p:spPr>
      </p:pic>
    </p:spTree>
    <p:extLst>
      <p:ext uri="{BB962C8B-B14F-4D97-AF65-F5344CB8AC3E}">
        <p14:creationId xmlns:p14="http://schemas.microsoft.com/office/powerpoint/2010/main" val="341941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Descubre el Tesoro…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-10657" r="-10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695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HOTO-2020-05-01-16-24-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5" y="608572"/>
            <a:ext cx="8852979" cy="58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0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0-04-14-14-05-3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4734" y="163479"/>
            <a:ext cx="6328825" cy="63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2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2171236"/>
          </a:xfrm>
        </p:spPr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… para finalizar y reflexionar como trabajadoras/es en el ámbito del uso de sustancias…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-27205" r="-27205"/>
          <a:stretch>
            <a:fillRect/>
          </a:stretch>
        </p:blipFill>
        <p:spPr>
          <a:xfrm>
            <a:off x="498475" y="2399751"/>
            <a:ext cx="8519414" cy="3738878"/>
          </a:xfrm>
        </p:spPr>
      </p:pic>
    </p:spTree>
    <p:extLst>
      <p:ext uri="{BB962C8B-B14F-4D97-AF65-F5344CB8AC3E}">
        <p14:creationId xmlns:p14="http://schemas.microsoft.com/office/powerpoint/2010/main" val="381723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… probablemente sabemos que…</a:t>
            </a:r>
            <a:endParaRPr lang="es-ES" dirty="0">
              <a:latin typeface="Beirut Regular"/>
              <a:cs typeface="Beirut Regular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1024" b="10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777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1340456"/>
            <a:ext cx="7556313" cy="1116106"/>
          </a:xfrm>
        </p:spPr>
        <p:txBody>
          <a:bodyPr/>
          <a:lstStyle/>
          <a:p>
            <a:pPr algn="ctr"/>
            <a:r>
              <a:rPr lang="es-ES" dirty="0" smtClean="0">
                <a:latin typeface="Beirut Regular"/>
                <a:cs typeface="Beirut Regular"/>
              </a:rPr>
              <a:t>Muchas gracias por su participación!!</a:t>
            </a:r>
            <a:br>
              <a:rPr lang="es-ES" dirty="0" smtClean="0">
                <a:latin typeface="Beirut Regular"/>
                <a:cs typeface="Beirut Regular"/>
              </a:rPr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rcRect l="-1044" r="-1044"/>
          <a:stretch>
            <a:fillRect/>
          </a:stretch>
        </p:blipFill>
        <p:spPr>
          <a:xfrm>
            <a:off x="1345079" y="2735300"/>
            <a:ext cx="6472793" cy="355060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34" y="432965"/>
            <a:ext cx="30353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6" y="456242"/>
            <a:ext cx="1577343" cy="82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97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De qué vamos a hablar…</a:t>
            </a:r>
            <a:endParaRPr lang="es-ES" dirty="0">
              <a:latin typeface="Beirut Regular"/>
              <a:cs typeface="Beirut Regular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98474" y="1667923"/>
            <a:ext cx="7556313" cy="4144963"/>
          </a:xfrm>
        </p:spPr>
        <p:txBody>
          <a:bodyPr>
            <a:noAutofit/>
          </a:bodyPr>
          <a:lstStyle/>
          <a:p>
            <a:pPr algn="just"/>
            <a:r>
              <a:rPr lang="es-ES" sz="3200" dirty="0" smtClean="0">
                <a:latin typeface="Beirut Regular"/>
                <a:cs typeface="Beirut Regular"/>
              </a:rPr>
              <a:t>Nuestras ocupaciones cotidianas</a:t>
            </a:r>
          </a:p>
          <a:p>
            <a:pPr algn="just"/>
            <a:r>
              <a:rPr lang="es-ES" sz="3200" dirty="0" smtClean="0">
                <a:latin typeface="Beirut Regular"/>
                <a:cs typeface="Beirut Regular"/>
              </a:rPr>
              <a:t>La privación y el desequilibrio ocupacional</a:t>
            </a:r>
          </a:p>
          <a:p>
            <a:pPr algn="just"/>
            <a:r>
              <a:rPr lang="es-ES" sz="3200" dirty="0" smtClean="0">
                <a:latin typeface="Beirut Regular"/>
                <a:cs typeface="Beirut Regular"/>
              </a:rPr>
              <a:t>Áreas de nuestra vida en las que </a:t>
            </a:r>
            <a:r>
              <a:rPr lang="es-ES" sz="3200" dirty="0" smtClean="0">
                <a:latin typeface="Beirut Regular"/>
                <a:cs typeface="Beirut Regular"/>
              </a:rPr>
              <a:t>se recomienda </a:t>
            </a:r>
            <a:r>
              <a:rPr lang="es-ES" sz="3200" dirty="0" smtClean="0">
                <a:latin typeface="Beirut Regular"/>
                <a:cs typeface="Beirut Regular"/>
              </a:rPr>
              <a:t>poner </a:t>
            </a:r>
            <a:r>
              <a:rPr lang="es-ES" sz="3200" dirty="0" smtClean="0">
                <a:latin typeface="Beirut Regular"/>
                <a:cs typeface="Beirut Regular"/>
              </a:rPr>
              <a:t>atención</a:t>
            </a:r>
            <a:endParaRPr lang="es-ES" sz="3200" dirty="0" smtClean="0">
              <a:latin typeface="Beirut Regular"/>
              <a:cs typeface="Beirut Regular"/>
            </a:endParaRPr>
          </a:p>
          <a:p>
            <a:pPr algn="just"/>
            <a:r>
              <a:rPr lang="es-ES" sz="3200" dirty="0">
                <a:latin typeface="Beirut Regular"/>
                <a:cs typeface="Beirut Regular"/>
              </a:rPr>
              <a:t>R</a:t>
            </a:r>
            <a:r>
              <a:rPr lang="es-ES" sz="3200" dirty="0" smtClean="0">
                <a:latin typeface="Beirut Regular"/>
                <a:cs typeface="Beirut Regular"/>
              </a:rPr>
              <a:t>eflexiones</a:t>
            </a:r>
          </a:p>
          <a:p>
            <a:pPr marL="0" indent="0" algn="just">
              <a:buNone/>
            </a:pPr>
            <a:endParaRPr lang="es-ES" sz="3200" dirty="0">
              <a:latin typeface="Beirut Regular"/>
              <a:cs typeface="Beiru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5810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8517" y="3087270"/>
            <a:ext cx="8430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hlinkClick r:id="rId2"/>
              </a:rPr>
              <a:t>https://mail.google.com/mail/u/0?ui=2&amp;ik=e118a59e5f&amp;attid=0.1&amp;permmsgid=msg-f:1665542979522896719&amp;th=171d3283f49ba34f&amp;view=att&amp;disp=</a:t>
            </a:r>
            <a:r>
              <a:rPr lang="es-ES" dirty="0" smtClean="0">
                <a:hlinkClick r:id="rId2"/>
              </a:rPr>
              <a:t>inline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498518" y="703195"/>
            <a:ext cx="7442746" cy="1002887"/>
          </a:xfrm>
        </p:spPr>
        <p:txBody>
          <a:bodyPr>
            <a:noAutofit/>
          </a:bodyPr>
          <a:lstStyle/>
          <a:p>
            <a:r>
              <a:rPr lang="es-ES" sz="2400" dirty="0">
                <a:latin typeface="Beirut Regular"/>
                <a:cs typeface="Beirut Regular"/>
              </a:rPr>
              <a:t>Terapia Ocupacional Australia, </a:t>
            </a:r>
            <a:r>
              <a:rPr lang="es-ES" sz="2400" dirty="0" err="1">
                <a:latin typeface="Beirut Regular"/>
                <a:cs typeface="Beirut Regular"/>
              </a:rPr>
              <a:t>Lorrae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Mynard</a:t>
            </a:r>
            <a:r>
              <a:rPr lang="es-ES" sz="2400" dirty="0">
                <a:latin typeface="Beirut Regular"/>
                <a:cs typeface="Beirut Regular"/>
              </a:rPr>
              <a:t>. </a:t>
            </a:r>
            <a:r>
              <a:rPr lang="es-ES" sz="2400" dirty="0" err="1">
                <a:latin typeface="Beirut Regular"/>
                <a:cs typeface="Beirut Regular"/>
              </a:rPr>
              <a:t>An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Occupational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Therapy</a:t>
            </a:r>
            <a:r>
              <a:rPr lang="es-ES" sz="2400" dirty="0">
                <a:latin typeface="Beirut Regular"/>
                <a:cs typeface="Beirut Regular"/>
              </a:rPr>
              <a:t> Guide, “Normal </a:t>
            </a:r>
            <a:r>
              <a:rPr lang="es-ES" sz="2400" dirty="0" err="1">
                <a:latin typeface="Beirut Regular"/>
                <a:cs typeface="Beirut Regular"/>
              </a:rPr>
              <a:t>Life</a:t>
            </a:r>
            <a:r>
              <a:rPr lang="es-ES" sz="2400" dirty="0">
                <a:latin typeface="Beirut Regular"/>
                <a:cs typeface="Beirut Regular"/>
              </a:rPr>
              <a:t> has </a:t>
            </a:r>
            <a:r>
              <a:rPr lang="es-ES" sz="2400" dirty="0" err="1">
                <a:latin typeface="Beirut Regular"/>
                <a:cs typeface="Beirut Regular"/>
              </a:rPr>
              <a:t>been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Disrupted</a:t>
            </a:r>
            <a:r>
              <a:rPr lang="es-ES" sz="2400" dirty="0">
                <a:latin typeface="Beirut Regular"/>
                <a:cs typeface="Beirut Regular"/>
              </a:rPr>
              <a:t>: </a:t>
            </a:r>
            <a:r>
              <a:rPr lang="es-ES" sz="2400" dirty="0" err="1">
                <a:latin typeface="Beirut Regular"/>
                <a:cs typeface="Beirut Regular"/>
              </a:rPr>
              <a:t>managing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the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disruption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caused</a:t>
            </a:r>
            <a:r>
              <a:rPr lang="es-ES" sz="2400" dirty="0">
                <a:latin typeface="Beirut Regular"/>
                <a:cs typeface="Beirut Regular"/>
              </a:rPr>
              <a:t> </a:t>
            </a:r>
            <a:r>
              <a:rPr lang="es-ES" sz="2400" dirty="0" err="1">
                <a:latin typeface="Beirut Regular"/>
                <a:cs typeface="Beirut Regular"/>
              </a:rPr>
              <a:t>by</a:t>
            </a:r>
            <a:r>
              <a:rPr lang="es-ES" sz="2400" dirty="0">
                <a:latin typeface="Beirut Regular"/>
                <a:cs typeface="Beirut Regular"/>
              </a:rPr>
              <a:t> COVID-19, </a:t>
            </a:r>
            <a:r>
              <a:rPr lang="es-ES" sz="2400" dirty="0" err="1">
                <a:latin typeface="Beirut Regular"/>
                <a:cs typeface="Beirut Regular"/>
              </a:rPr>
              <a:t>march</a:t>
            </a:r>
            <a:r>
              <a:rPr lang="es-ES" sz="2400" dirty="0">
                <a:latin typeface="Beirut Regular"/>
                <a:cs typeface="Beirut Regular"/>
              </a:rPr>
              <a:t> 2020.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100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eirut Regular"/>
                <a:cs typeface="Beirut Regular"/>
              </a:rPr>
              <a:t>¿Cómo enfrentar la interrupción de nuestras vidas?</a:t>
            </a:r>
          </a:p>
        </p:txBody>
      </p:sp>
      <p:pic>
        <p:nvPicPr>
          <p:cNvPr id="4" name="Marcador de contenido 3" descr="PHOTO-2020-03-24-22-43-3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5" b="27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285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Beirut Regular"/>
                <a:cs typeface="Beirut Regular"/>
              </a:rPr>
              <a:t>Nuevo “modo Coronavirus” de vivir…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l="-41242" r="-41242"/>
          <a:stretch>
            <a:fillRect/>
          </a:stretch>
        </p:blipFill>
        <p:spPr>
          <a:xfrm>
            <a:off x="558171" y="1808704"/>
            <a:ext cx="7496616" cy="4702290"/>
          </a:xfrm>
        </p:spPr>
      </p:pic>
    </p:spTree>
    <p:extLst>
      <p:ext uri="{BB962C8B-B14F-4D97-AF65-F5344CB8AC3E}">
        <p14:creationId xmlns:p14="http://schemas.microsoft.com/office/powerpoint/2010/main" val="19243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81093" y="1105198"/>
            <a:ext cx="3255264" cy="5020965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Beirut Regular"/>
                <a:cs typeface="Beirut Regular"/>
              </a:rPr>
              <a:t>Qué son las ocupaciones…</a:t>
            </a:r>
            <a:endParaRPr lang="es-ES" sz="3200" dirty="0">
              <a:latin typeface="Beirut Regular"/>
              <a:cs typeface="Beirut Regular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/>
          <a:srcRect l="10727" r="10727"/>
          <a:stretch>
            <a:fillRect/>
          </a:stretch>
        </p:blipFill>
        <p:spPr>
          <a:xfrm>
            <a:off x="4168775" y="273050"/>
            <a:ext cx="1629935" cy="2075129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009" y="2033332"/>
            <a:ext cx="2565229" cy="16077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400" y="3669217"/>
            <a:ext cx="2335773" cy="16709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91" y="5214997"/>
            <a:ext cx="3142470" cy="16430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7525" y="3669217"/>
            <a:ext cx="2510968" cy="167093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2559" y="356673"/>
            <a:ext cx="2763341" cy="1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6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>
                <a:latin typeface="Beirut Regular"/>
                <a:cs typeface="Beirut Regular"/>
              </a:rPr>
              <a:t>Experimentamos restricciones para involucrarnos en ocupaciones significativas…</a:t>
            </a:r>
            <a:endParaRPr lang="es-ES" sz="28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815816" y="6116929"/>
            <a:ext cx="7556313" cy="573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_tradnl" sz="1800" dirty="0" smtClean="0">
                <a:latin typeface="Beirut Regular"/>
                <a:cs typeface="Beirut Regular"/>
              </a:rPr>
              <a:t>(1)</a:t>
            </a:r>
            <a:endParaRPr lang="es-ES" sz="1800" dirty="0">
              <a:latin typeface="Beirut Regular"/>
              <a:cs typeface="Beirut Regular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rcRect l="-5811" r="-5811"/>
          <a:stretch>
            <a:fillRect/>
          </a:stretch>
        </p:blipFill>
        <p:spPr>
          <a:xfrm>
            <a:off x="498475" y="1581150"/>
            <a:ext cx="7874000" cy="46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7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entaja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Ventaja.thmx</Template>
  <TotalTime>11388448</TotalTime>
  <Words>518</Words>
  <Application>Microsoft Macintosh PowerPoint</Application>
  <PresentationFormat>Presentación en pantalla (4:3)</PresentationFormat>
  <Paragraphs>83</Paragraphs>
  <Slides>38</Slides>
  <Notes>32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Ventaja</vt:lpstr>
      <vt:lpstr>Presentación de PowerPoint</vt:lpstr>
      <vt:lpstr>Presentación de PowerPoint</vt:lpstr>
      <vt:lpstr>Cómo vivir en “modo Coronavirus”</vt:lpstr>
      <vt:lpstr>De qué vamos a hablar…</vt:lpstr>
      <vt:lpstr>Presentación de PowerPoint</vt:lpstr>
      <vt:lpstr>¿Cómo enfrentar la interrupción de nuestras vidas?</vt:lpstr>
      <vt:lpstr>Nuevo “modo Coronavirus” de vivir…</vt:lpstr>
      <vt:lpstr>Presentación de PowerPoint</vt:lpstr>
      <vt:lpstr>Experimentamos restricciones para involucrarnos en ocupaciones significativas…</vt:lpstr>
      <vt:lpstr>¿Cómo equilibrar nuestras ocupaciones?</vt:lpstr>
      <vt:lpstr>Presentación de PowerPoint</vt:lpstr>
      <vt:lpstr>AUTOCUIDADO</vt:lpstr>
      <vt:lpstr>No abandonemos nuestros Cuidado Personal…</vt:lpstr>
      <vt:lpstr>Cuida tu salud…</vt:lpstr>
      <vt:lpstr>… y no descuides tu Salud Mental</vt:lpstr>
      <vt:lpstr>… cómo manejamos las cuestiones cotidianas </vt:lpstr>
      <vt:lpstr>… puedo mantener una alimentación saludable</vt:lpstr>
      <vt:lpstr>El ejercicio es fundamental para mantener nuestra salud física y mental…</vt:lpstr>
      <vt:lpstr>El sueño y el descanso también son fundamentales para nuestra salud…</vt:lpstr>
      <vt:lpstr>Nuestras vidas transcurren en un espacio…</vt:lpstr>
      <vt:lpstr>PRODUCTIVIDAD</vt:lpstr>
      <vt:lpstr>Presentación de PowerPoint</vt:lpstr>
      <vt:lpstr>Presentación de PowerPoint</vt:lpstr>
      <vt:lpstr>Presentación de PowerPoint</vt:lpstr>
      <vt:lpstr>Presentación de PowerPoint</vt:lpstr>
      <vt:lpstr>Cómo seguir adelante con nuestros estudios…</vt:lpstr>
      <vt:lpstr>Presentación de PowerPoint</vt:lpstr>
      <vt:lpstr>Si cuentas con las condiciones, elige y organiza un espacio de trabajo/estudio…</vt:lpstr>
      <vt:lpstr>Si no logras encontrar trabajo, busca algo en qué ocuparte…</vt:lpstr>
      <vt:lpstr>OCIO Y TIEMPO LIBRE</vt:lpstr>
      <vt:lpstr>Las rutinas proveen un patrón para nuestra vida cotidiana…</vt:lpstr>
      <vt:lpstr>Nuestros roles describen las cosas que hacemos y cómo nos relacionamos con otras/os…</vt:lpstr>
      <vt:lpstr>Descubre el Tesoro…</vt:lpstr>
      <vt:lpstr>Presentación de PowerPoint</vt:lpstr>
      <vt:lpstr>Presentación de PowerPoint</vt:lpstr>
      <vt:lpstr>… para finalizar y reflexionar como trabajadoras/es en el ámbito del uso de sustancias…</vt:lpstr>
      <vt:lpstr>… probablemente sabemos que…</vt:lpstr>
      <vt:lpstr>Muchas gracias por su participación!!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¿Cómo enfrentar la interrupción de nuestras vidas?</dc:title>
  <dc:creator>Mele</dc:creator>
  <cp:lastModifiedBy>Mele</cp:lastModifiedBy>
  <cp:revision>150</cp:revision>
  <dcterms:created xsi:type="dcterms:W3CDTF">2020-04-09T04:03:29Z</dcterms:created>
  <dcterms:modified xsi:type="dcterms:W3CDTF">2020-05-06T20:44:09Z</dcterms:modified>
</cp:coreProperties>
</file>