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84E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231" autoAdjust="0"/>
  </p:normalViewPr>
  <p:slideViewPr>
    <p:cSldViewPr>
      <p:cViewPr varScale="1">
        <p:scale>
          <a:sx n="141" d="100"/>
          <a:sy n="141" d="100"/>
        </p:scale>
        <p:origin x="-880" y="-112"/>
      </p:cViewPr>
      <p:guideLst>
        <p:guide orient="horz" pos="2160"/>
        <p:guide pos="2880"/>
      </p:guideLst>
    </p:cSldViewPr>
  </p:slideViewPr>
  <p:notesTextViewPr>
    <p:cViewPr>
      <p:scale>
        <a:sx n="110" d="100"/>
        <a:sy n="110" d="100"/>
      </p:scale>
      <p:origin x="0" y="0"/>
    </p:cViewPr>
  </p:notesTextViewPr>
  <p:notesViewPr>
    <p:cSldViewPr>
      <p:cViewPr>
        <p:scale>
          <a:sx n="120" d="100"/>
          <a:sy n="120" d="100"/>
        </p:scale>
        <p:origin x="-3424" y="-42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83ADFA-455B-4233-AB50-CC8D85431658}" type="datetimeFigureOut">
              <a:rPr lang="en-GB" smtClean="0"/>
              <a:t>08/02/2018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95B108-4A47-48C4-9F2A-12BD458A5F48}" type="slidenum">
              <a:rPr lang="en-GB" smtClean="0"/>
              <a:t>‹#›</a:t>
            </a:fld>
            <a:endParaRPr lang="en-GB"/>
          </a:p>
        </p:txBody>
      </p:sp>
    </p:spTree>
    <p:extLst>
      <p:ext uri="{BB962C8B-B14F-4D97-AF65-F5344CB8AC3E}">
        <p14:creationId xmlns:p14="http://schemas.microsoft.com/office/powerpoint/2010/main" val="1823136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ov.uk/government/uploads/system/uploads/attachment_data/file/657094/LAPE_November_2017_statistical_commentary.pdf" TargetMode="External"/><Relationship Id="rId4" Type="http://schemas.openxmlformats.org/officeDocument/2006/relationships/hyperlink" Target="https://fingertips.phe.org.uk/profile/liver-disease/data%23page/0" TargetMode="External"/><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gov.uk/government/publications/amcd-inquiry-hidden-harm-report-on-children-of-drug-users" TargetMode="External"/><Relationship Id="rId4" Type="http://schemas.openxmlformats.org/officeDocument/2006/relationships/hyperlink" Target="http://www.nta.nhs.uk/uploads/families2012vfinali.pdf" TargetMode="External"/><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dtms.net/ValueForMoney.aspx" TargetMode="External"/><Relationship Id="rId4" Type="http://schemas.openxmlformats.org/officeDocument/2006/relationships/hyperlink" Target="https://www.gov.uk/government/publications/understanding-organised-crimeestimating-the-scale-and-the-social-andeconomic-costs" TargetMode="External"/><Relationship Id="rId5" Type="http://schemas.openxmlformats.org/officeDocument/2006/relationships/hyperlink" Target="https://www.ons.gov.uk/peoplepopulationandcommunity/crimeandjustice/compendium/focusonviolentcrimeandsexualoffences/yearendingmarch2016"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s://www.gov.uk/government/uploads/system/uploads/attachment_data/file/658056/Adult-statistics-from-the-national-drug-treatment-monitoring-system-2016-2017.pdf"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homeless.org.uk/facts/our-research/homelessness-and-health-research" TargetMode="External"/><Relationship Id="rId4" Type="http://schemas.openxmlformats.org/officeDocument/2006/relationships/hyperlink" Target="https://www.homeless.org.uk/sites/default/files/site-attachments/Homeless%20Link%20-%20analysis%20of%20rough%20sleeping%20statistics%20for%20England%202016.pdf" TargetMode="External"/><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gov.uk/government/uploads/system/uploads/attachment_data/file/586111/PHE_Evidence_review_of_drug_treatment_outcomes.pdf" TargetMode="External"/><Relationship Id="rId4" Type="http://schemas.openxmlformats.org/officeDocument/2006/relationships/hyperlink" Target="https://www.gov.uk/government/uploads/system/uploads/attachment_data/file/583047/alcohol_public_health_burden_evidence_review.pdf" TargetMode="External"/><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gov.uk/government/uploads/system/uploads/attachment_data/file/628148/Drug_strategy_2017.PDF" TargetMode="External"/><Relationship Id="rId4" Type="http://schemas.openxmlformats.org/officeDocument/2006/relationships/hyperlink" Target="https://www.nice.org.uk/guidance/ph24" TargetMode="External"/><Relationship Id="rId5" Type="http://schemas.openxmlformats.org/officeDocument/2006/relationships/hyperlink" Target="https://www.gov.uk/government/uploads/system/uploads/attachment_data/file/565944/Local_health_and_care_planning_menu_of_preventative_interventions.pdf" TargetMode="External"/><Relationship Id="rId6" Type="http://schemas.openxmlformats.org/officeDocument/2006/relationships/hyperlink" Target="https://www.gov.uk/government/uploads/system/uploads/attachment_data/file/628634/clinical_guidelines_2017.pdf" TargetMode="External"/><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 Id="rId3" Type="http://schemas.openxmlformats.org/officeDocument/2006/relationships/hyperlink" Target="https://www.gov.uk/government/publications/drug-strategy-2017"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alcoholresearchuk.org/downloads/finalReports/FinalReport_0122.pdf"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nice.org.uk/guidance/ph24/chapter/1-Recommendations%23population-versus-individual-approach" TargetMode="External"/><Relationship Id="rId4" Type="http://schemas.openxmlformats.org/officeDocument/2006/relationships/hyperlink" Target="http://eprints.hud.ac.uk/9494/" TargetMode="External"/><Relationship Id="rId5" Type="http://schemas.openxmlformats.org/officeDocument/2006/relationships/hyperlink" Target="https://www.gov.uk/government/uploads/system/uploads/attachment_data/file/565944/Local_health_and_care_planning_menu_of_preventative_interventions.pdf" TargetMode="External"/><Relationship Id="rId6" Type="http://schemas.openxmlformats.org/officeDocument/2006/relationships/hyperlink" Target="https://www.gov.uk/government/publications/drug-strategy-2017" TargetMode="External"/><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sheffield.ac.uk/polopoly_fs/1.661445!/file/Final_mup_iba_report.pdf" TargetMode="External"/><Relationship Id="rId4" Type="http://schemas.openxmlformats.org/officeDocument/2006/relationships/hyperlink" Target="https://www.gov.uk/government/uploads/system/uploads/attachment_data/file/565944/Local_health_and_care_planning_menu_of_preventative_interventions.pdf" TargetMode="External"/><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gov.uk/government/uploads/system/uploads/attachment_data/file/628634/clinical_guidelines_2017.pdf" TargetMode="External"/><Relationship Id="rId4" Type="http://schemas.openxmlformats.org/officeDocument/2006/relationships/hyperlink" Target="https://www.gov.uk/government/uploads/system/uploads/attachment_data/file/565944/Local_health_and_care_planning_menu_of_preventative_interventions.pdf" TargetMode="External"/><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 Id="rId3" Type="http://schemas.openxmlformats.org/officeDocument/2006/relationships/hyperlink" Target="https://www.gov.uk/government/uploads/system/uploads/attachment_data/file/628634/clinical_guidelines_2017.pdf"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nta.nhs.uk/uploads/families2012vfinali.pdf" TargetMode="External"/><Relationship Id="rId4" Type="http://schemas.openxmlformats.org/officeDocument/2006/relationships/hyperlink" Target="https://www.gov.uk/government/uploads/system/uploads/attachment_data/file/419128/What_about_the_children.pdf" TargetMode="External"/><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 Id="rId3" Type="http://schemas.openxmlformats.org/officeDocument/2006/relationships/hyperlink" Target="https://www.gov.uk/government/uploads/system/uploads/attachment_data/file/182312/DFE-RR087.pdf"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gov.uk/government/uploads/system/uploads/attachment_data/file/565944/Local_health_and_care_planning_menu_of_preventative_interventions.pdf" TargetMode="External"/><Relationship Id="rId4" Type="http://schemas.openxmlformats.org/officeDocument/2006/relationships/hyperlink" Target="http://alcoholresearchuk.org/alcohol-insights/the-sandwell-multi-agency-management-group-for-high-impact-problem-drinkers-interim-evaluation/" TargetMode="External"/><Relationship Id="rId5" Type="http://schemas.openxmlformats.org/officeDocument/2006/relationships/hyperlink" Target="http://fg.bmj.com/content/flgastro/4/2/130.full.pdf" TargetMode="External"/><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gov.uk/government/uploads/system/uploads/attachment_data/file/565944/Local_health_and_care_planning_menu_of_preventative_interventions.pdf" TargetMode="External"/><Relationship Id="rId4" Type="http://schemas.openxmlformats.org/officeDocument/2006/relationships/hyperlink" Target="https://www.nice.org.uk/guidance/ph52/resources/costing-statement-pdf-69237469" TargetMode="External"/><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ontent.digital.nhs.uk/catalogue/PUB23442" TargetMode="External"/><Relationship Id="rId4" Type="http://schemas.openxmlformats.org/officeDocument/2006/relationships/hyperlink" Target="http://www.cph.org.uk/wp-content/uploads/2017/09/Estimates-of-the-Prevalence-of-Opiate-Use-and-crack-cocaine-use-2014-15.pdf"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 Id="rId3" Type="http://schemas.openxmlformats.org/officeDocument/2006/relationships/hyperlink" Target="https://www.ndtms.net/ValueForMoney.aspx"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fingertips.phe.org.uk/profile/local-alcohol-profiles" TargetMode="External"/><Relationship Id="rId4" Type="http://schemas.openxmlformats.org/officeDocument/2006/relationships/hyperlink" Target="https://www.gov.uk/government/collections/alcohol-and-drug-misuse-prevention-and-treatment-guidance" TargetMode="External"/><Relationship Id="rId5" Type="http://schemas.openxmlformats.org/officeDocument/2006/relationships/hyperlink" Target="https://www.ndtms.net/default.aspx" TargetMode="External"/><Relationship Id="rId6" Type="http://schemas.openxmlformats.org/officeDocument/2006/relationships/hyperlink" Target="https://fingertips.phe.org.uk/" TargetMode="External"/><Relationship Id="rId7" Type="http://schemas.openxmlformats.org/officeDocument/2006/relationships/hyperlink" Target="https://www.gov.uk/guidance/contacts-phe-regions-and-local-centres" TargetMode="External"/><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ov.uk/government/publications/amcd-inquiry-hidden-harm-report-on-children-of-drug-users" TargetMode="External"/><Relationship Id="rId4" Type="http://schemas.openxmlformats.org/officeDocument/2006/relationships/hyperlink" Target="https://www.gov.uk/government/publications/analysis-of-serious-case-reviews-2011-to-2014"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www.cph.org.uk/wp-content/uploads/2014/03/24892-ALCOHOL-FRACTIONS-REPORT-A4-singles-24.3.14.pdf"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www.cph.org.uk/wp-content/uploads/2014/03/24892-ALCOHOL-FRACTIONS-REPORT-A4-singles-24.3.14.pdf"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www.cph.org.uk/wp-content/uploads/2014/03/24892-ALCOHOL-FRACTIONS-REPORT-A4-singles-24.3.14.pdf"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s://www.ons.gov.uk/peoplepopulationandcommunity/birthsdeathsandmarriages/deaths/bulletins/deathsrelatedtodrugpoisoninginenglandandwales/2016registration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b="1" dirty="0" smtClean="0">
                <a:latin typeface="Arial" panose="020B0604020202020204" pitchFamily="34" charset="0"/>
                <a:cs typeface="Arial" panose="020B0604020202020204" pitchFamily="34" charset="0"/>
              </a:rPr>
              <a:t>Alcohol </a:t>
            </a:r>
            <a:r>
              <a:rPr lang="en-GB" b="1" dirty="0">
                <a:latin typeface="Arial" panose="020B0604020202020204" pitchFamily="34" charset="0"/>
                <a:cs typeface="Arial" panose="020B0604020202020204" pitchFamily="34" charset="0"/>
              </a:rPr>
              <a:t>and drugs prevention, treatment and recovery: why invest</a:t>
            </a:r>
            <a:r>
              <a:rPr lang="en-GB" b="1" dirty="0" smtClean="0">
                <a:latin typeface="Arial" panose="020B0604020202020204" pitchFamily="34" charset="0"/>
                <a:cs typeface="Arial" panose="020B0604020202020204" pitchFamily="34" charset="0"/>
              </a:rPr>
              <a:t>?</a:t>
            </a:r>
          </a:p>
          <a:p>
            <a:pPr lvl="0"/>
            <a:endParaRPr lang="en-GB" dirty="0">
              <a:latin typeface="Arial" panose="020B0604020202020204" pitchFamily="34" charset="0"/>
              <a:cs typeface="Arial" panose="020B0604020202020204" pitchFamily="34" charset="0"/>
            </a:endParaRPr>
          </a:p>
          <a:p>
            <a:r>
              <a:rPr lang="en-GB" i="0" dirty="0">
                <a:latin typeface="Arial" panose="020B0604020202020204" pitchFamily="34" charset="0"/>
                <a:cs typeface="Arial" panose="020B0604020202020204" pitchFamily="34" charset="0"/>
              </a:rPr>
              <a:t>This set of slides is intended to be used by commissioners and providers of drug and alcohol services to demonstrate the need and business case for investing in drug and alcohol misuse interventions and specialist treatment/recovery services. </a:t>
            </a:r>
            <a:r>
              <a:rPr lang="en-GB" i="0" dirty="0" smtClean="0">
                <a:latin typeface="Arial" panose="020B0604020202020204" pitchFamily="34" charset="0"/>
                <a:cs typeface="Arial" panose="020B0604020202020204" pitchFamily="34" charset="0"/>
              </a:rPr>
              <a:t>The </a:t>
            </a:r>
            <a:r>
              <a:rPr lang="en-GB" i="0" dirty="0">
                <a:latin typeface="Arial" panose="020B0604020202020204" pitchFamily="34" charset="0"/>
                <a:cs typeface="Arial" panose="020B0604020202020204" pitchFamily="34" charset="0"/>
              </a:rPr>
              <a:t>slides can be used separately or as a set as required. The entire set of slides can be downloaded in </a:t>
            </a:r>
            <a:r>
              <a:rPr lang="en-GB" i="0" dirty="0" err="1">
                <a:latin typeface="Arial" panose="020B0604020202020204" pitchFamily="34" charset="0"/>
                <a:cs typeface="Arial" panose="020B0604020202020204" pitchFamily="34" charset="0"/>
              </a:rPr>
              <a:t>powerpoint</a:t>
            </a:r>
            <a:r>
              <a:rPr lang="en-GB" i="0" dirty="0">
                <a:latin typeface="Arial" panose="020B0604020202020204" pitchFamily="34" charset="0"/>
                <a:cs typeface="Arial" panose="020B0604020202020204" pitchFamily="34" charset="0"/>
              </a:rPr>
              <a:t> format. </a:t>
            </a:r>
            <a:endParaRPr lang="en-GB" i="0" dirty="0" smtClean="0">
              <a:latin typeface="Arial" panose="020B0604020202020204" pitchFamily="34" charset="0"/>
              <a:cs typeface="Arial" panose="020B0604020202020204" pitchFamily="34" charset="0"/>
            </a:endParaRPr>
          </a:p>
          <a:p>
            <a:r>
              <a:rPr lang="en-GB" i="0" dirty="0">
                <a:latin typeface="Arial" panose="020B0604020202020204" pitchFamily="34" charset="0"/>
                <a:cs typeface="Arial" panose="020B0604020202020204" pitchFamily="34" charset="0"/>
              </a:rPr>
              <a:t> </a:t>
            </a:r>
          </a:p>
          <a:p>
            <a:r>
              <a:rPr lang="en-GB" i="0" dirty="0">
                <a:latin typeface="Arial" panose="020B0604020202020204" pitchFamily="34" charset="0"/>
                <a:cs typeface="Arial" panose="020B0604020202020204" pitchFamily="34" charset="0"/>
              </a:rPr>
              <a:t>The first </a:t>
            </a:r>
            <a:r>
              <a:rPr lang="en-GB" i="0" dirty="0" smtClean="0">
                <a:latin typeface="Arial" panose="020B0604020202020204" pitchFamily="34" charset="0"/>
                <a:cs typeface="Arial" panose="020B0604020202020204" pitchFamily="34" charset="0"/>
              </a:rPr>
              <a:t>3 slides </a:t>
            </a:r>
            <a:r>
              <a:rPr lang="en-GB" i="0" dirty="0">
                <a:latin typeface="Arial" panose="020B0604020202020204" pitchFamily="34" charset="0"/>
                <a:cs typeface="Arial" panose="020B0604020202020204" pitchFamily="34" charset="0"/>
              </a:rPr>
              <a:t>demonstrate how widespread drug and alcohol problems are and how many children are affected.</a:t>
            </a:r>
          </a:p>
          <a:p>
            <a:endParaRPr lang="en-GB" dirty="0"/>
          </a:p>
        </p:txBody>
      </p:sp>
      <p:sp>
        <p:nvSpPr>
          <p:cNvPr id="4" name="Slide Number Placeholder 3"/>
          <p:cNvSpPr>
            <a:spLocks noGrp="1"/>
          </p:cNvSpPr>
          <p:nvPr>
            <p:ph type="sldNum" sz="quarter" idx="10"/>
          </p:nvPr>
        </p:nvSpPr>
        <p:spPr/>
        <p:txBody>
          <a:bodyPr/>
          <a:lstStyle/>
          <a:p>
            <a:fld id="{2195B108-4A47-48C4-9F2A-12BD458A5F48}" type="slidenum">
              <a:rPr lang="en-GB" smtClean="0"/>
              <a:t>1</a:t>
            </a:fld>
            <a:endParaRPr lang="en-GB"/>
          </a:p>
        </p:txBody>
      </p:sp>
    </p:spTree>
    <p:extLst>
      <p:ext uri="{BB962C8B-B14F-4D97-AF65-F5344CB8AC3E}">
        <p14:creationId xmlns:p14="http://schemas.microsoft.com/office/powerpoint/2010/main" val="1892080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Alcohol </a:t>
            </a:r>
            <a:r>
              <a:rPr lang="en-GB" b="1" dirty="0"/>
              <a:t>deaths</a:t>
            </a:r>
          </a:p>
          <a:p>
            <a:endParaRPr lang="en-GB" dirty="0" smtClean="0"/>
          </a:p>
          <a:p>
            <a:r>
              <a:rPr lang="en-GB" dirty="0" smtClean="0"/>
              <a:t>A </a:t>
            </a:r>
            <a:r>
              <a:rPr lang="en-GB" dirty="0"/>
              <a:t>significant number of deaths are from alcohol-related </a:t>
            </a:r>
            <a:r>
              <a:rPr lang="en-GB" dirty="0" smtClean="0"/>
              <a:t>causes.</a:t>
            </a:r>
            <a:r>
              <a:rPr lang="en-GB" baseline="0" dirty="0" smtClean="0"/>
              <a:t> </a:t>
            </a:r>
            <a:r>
              <a:rPr lang="en-GB" dirty="0" smtClean="0"/>
              <a:t>Alcohol </a:t>
            </a:r>
            <a:r>
              <a:rPr lang="en-GB" dirty="0"/>
              <a:t>misuse is the single largest cause of liver </a:t>
            </a:r>
            <a:r>
              <a:rPr lang="en-GB" dirty="0" smtClean="0"/>
              <a:t>mortality.</a:t>
            </a:r>
            <a:r>
              <a:rPr lang="en-GB" baseline="0" dirty="0" smtClean="0"/>
              <a:t> I</a:t>
            </a:r>
            <a:r>
              <a:rPr lang="en-GB" dirty="0" smtClean="0"/>
              <a:t>t </a:t>
            </a:r>
            <a:r>
              <a:rPr lang="en-GB" dirty="0"/>
              <a:t>has gone up  400%  since 1970 and men have been affected more than women, though the rate among women has also accelerated in recent </a:t>
            </a:r>
            <a:r>
              <a:rPr lang="en-GB" dirty="0" smtClean="0"/>
              <a:t>years.</a:t>
            </a:r>
            <a:r>
              <a:rPr lang="en-GB" baseline="0" dirty="0" smtClean="0"/>
              <a:t> </a:t>
            </a:r>
            <a:r>
              <a:rPr lang="en-GB" dirty="0" smtClean="0"/>
              <a:t>There </a:t>
            </a:r>
            <a:r>
              <a:rPr lang="en-GB" dirty="0"/>
              <a:t>are strong associations between alcohol misuse and suicide in mental health patients. Significant proportions of deaths in young male adults are also attributable to alcohol.</a:t>
            </a:r>
          </a:p>
          <a:p>
            <a:endParaRPr lang="en-GB" sz="1000" dirty="0" smtClean="0"/>
          </a:p>
          <a:p>
            <a:r>
              <a:rPr lang="en-GB" sz="1000" b="1" dirty="0" smtClean="0">
                <a:latin typeface="Arial" panose="020B0604020202020204" pitchFamily="34" charset="0"/>
                <a:cs typeface="Arial" panose="020B0604020202020204" pitchFamily="34" charset="0"/>
              </a:rPr>
              <a:t>References</a:t>
            </a:r>
          </a:p>
          <a:p>
            <a:endParaRPr lang="en-GB" sz="10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Arial" panose="020B0604020202020204" pitchFamily="34" charset="0"/>
                <a:cs typeface="Arial" panose="020B0604020202020204" pitchFamily="34" charset="0"/>
              </a:rPr>
              <a:t>Cut and paste website addresses</a:t>
            </a:r>
            <a:r>
              <a:rPr lang="en-GB" sz="1000" baseline="0" dirty="0" smtClean="0">
                <a:latin typeface="Arial" panose="020B0604020202020204" pitchFamily="34" charset="0"/>
                <a:cs typeface="Arial" panose="020B0604020202020204" pitchFamily="34" charset="0"/>
              </a:rPr>
              <a:t> into your browser</a:t>
            </a:r>
            <a:r>
              <a:rPr lang="en-GB" sz="1000" dirty="0" smtClean="0">
                <a:latin typeface="Arial" panose="020B0604020202020204" pitchFamily="34" charset="0"/>
                <a:cs typeface="Arial" panose="020B0604020202020204" pitchFamily="34" charset="0"/>
              </a:rPr>
              <a:t> to access the links</a:t>
            </a:r>
          </a:p>
          <a:p>
            <a:endParaRPr lang="en-GB" sz="1000" dirty="0"/>
          </a:p>
          <a:p>
            <a:pPr marL="228600" indent="-228600">
              <a:buAutoNum type="arabicPeriod"/>
            </a:pPr>
            <a:r>
              <a:rPr lang="en-GB" sz="1000" dirty="0" smtClean="0"/>
              <a:t>PHE</a:t>
            </a:r>
            <a:r>
              <a:rPr lang="en-GB" sz="1000" dirty="0"/>
              <a:t>. (2017).Local Alcohol Profiles for England. November 2017 statistical commentary.   Available at:         </a:t>
            </a:r>
            <a:r>
              <a:rPr lang="en-GB" sz="1000" dirty="0">
                <a:hlinkClick r:id="rId3"/>
              </a:rPr>
              <a:t>https://</a:t>
            </a:r>
            <a:r>
              <a:rPr lang="en-GB" sz="1000" dirty="0" smtClean="0">
                <a:hlinkClick r:id="rId3"/>
              </a:rPr>
              <a:t>www.gov.uk/government/uploads/system/uploads/attachment_data/file/657094/LAPE_November_2017_statistical_commentary.pdf</a:t>
            </a:r>
            <a:r>
              <a:rPr lang="en-GB" sz="1000" dirty="0" smtClean="0"/>
              <a:t>  </a:t>
            </a:r>
          </a:p>
          <a:p>
            <a:pPr marL="0" indent="0">
              <a:buNone/>
            </a:pPr>
            <a:endParaRPr lang="en-GB" sz="1000" dirty="0"/>
          </a:p>
          <a:p>
            <a:r>
              <a:rPr lang="en-GB" sz="1000" dirty="0" smtClean="0"/>
              <a:t>2. </a:t>
            </a:r>
            <a:r>
              <a:rPr lang="en-US" sz="1200" kern="1200" dirty="0" smtClean="0">
                <a:solidFill>
                  <a:schemeClr val="tx1"/>
                </a:solidFill>
                <a:latin typeface="+mn-lt"/>
                <a:ea typeface="+mn-ea"/>
                <a:cs typeface="+mn-cs"/>
              </a:rPr>
              <a:t>PHE fingertips, Liver disease profiles, 2014-16, available at: </a:t>
            </a:r>
            <a:r>
              <a:rPr lang="en-US" sz="1200" kern="1200" dirty="0" smtClean="0">
                <a:solidFill>
                  <a:schemeClr val="tx1"/>
                </a:solidFill>
                <a:latin typeface="+mn-lt"/>
                <a:ea typeface="+mn-ea"/>
                <a:cs typeface="+mn-cs"/>
                <a:hlinkClick r:id="rId4"/>
              </a:rPr>
              <a:t>https://fingertips.phe.org.uk/profile/liver-disease/data#page/0</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GB" sz="1000" dirty="0" smtClean="0"/>
              <a:t>3. The National Confidential Inquiry into Suicide and Homicide by People with Mental Illness. Annual Report: England, Northern Ireland, Scotland and Wales.</a:t>
            </a:r>
          </a:p>
          <a:p>
            <a:r>
              <a:rPr lang="en-GB" sz="1000" dirty="0" smtClean="0"/>
              <a:t>October 2017. University of Manchester</a:t>
            </a:r>
          </a:p>
          <a:p>
            <a:endParaRPr lang="en-GB" sz="1000" dirty="0"/>
          </a:p>
          <a:p>
            <a:r>
              <a:rPr lang="en-GB" sz="1000" dirty="0" smtClean="0"/>
              <a:t>4. PHE</a:t>
            </a:r>
            <a:r>
              <a:rPr lang="en-GB" sz="1000" dirty="0"/>
              <a:t>. (2017).Local Alcohol Profiles for England. November 2017 statistical commentary.   Available at:         </a:t>
            </a:r>
            <a:r>
              <a:rPr lang="en-GB" sz="1000" dirty="0" smtClean="0"/>
              <a:t> </a:t>
            </a:r>
            <a:r>
              <a:rPr lang="en-GB" sz="1000" dirty="0" smtClean="0">
                <a:hlinkClick r:id="rId3"/>
              </a:rPr>
              <a:t>https</a:t>
            </a:r>
            <a:r>
              <a:rPr lang="en-GB" sz="1000" dirty="0">
                <a:hlinkClick r:id="rId3"/>
              </a:rPr>
              <a:t>://</a:t>
            </a:r>
            <a:r>
              <a:rPr lang="en-GB" sz="1000" dirty="0" smtClean="0">
                <a:hlinkClick r:id="rId3"/>
              </a:rPr>
              <a:t>www.gov.uk/government/uploads/system/uploads/attachment_data/file/657094/LAPE_November_2017_statistical_commentary.pdf</a:t>
            </a:r>
            <a:r>
              <a:rPr lang="en-GB" sz="1000" dirty="0" smtClean="0"/>
              <a:t> </a:t>
            </a:r>
          </a:p>
          <a:p>
            <a:endParaRPr lang="en-GB" sz="1000" dirty="0"/>
          </a:p>
          <a:p>
            <a:endParaRPr lang="en-GB" dirty="0"/>
          </a:p>
        </p:txBody>
      </p:sp>
      <p:sp>
        <p:nvSpPr>
          <p:cNvPr id="4" name="Slide Number Placeholder 3"/>
          <p:cNvSpPr>
            <a:spLocks noGrp="1"/>
          </p:cNvSpPr>
          <p:nvPr>
            <p:ph type="sldNum" sz="quarter" idx="10"/>
          </p:nvPr>
        </p:nvSpPr>
        <p:spPr/>
        <p:txBody>
          <a:bodyPr/>
          <a:lstStyle/>
          <a:p>
            <a:fld id="{2195B108-4A47-48C4-9F2A-12BD458A5F48}" type="slidenum">
              <a:rPr lang="en-GB" smtClean="0"/>
              <a:t>10</a:t>
            </a:fld>
            <a:endParaRPr lang="en-GB"/>
          </a:p>
        </p:txBody>
      </p:sp>
    </p:spTree>
    <p:extLst>
      <p:ext uri="{BB962C8B-B14F-4D97-AF65-F5344CB8AC3E}">
        <p14:creationId xmlns:p14="http://schemas.microsoft.com/office/powerpoint/2010/main" val="133177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The </a:t>
            </a:r>
            <a:r>
              <a:rPr lang="en-GB" b="1" dirty="0"/>
              <a:t>impact of drug and alcohol misuse on </a:t>
            </a:r>
            <a:r>
              <a:rPr lang="en-GB" b="1" dirty="0" smtClean="0"/>
              <a:t>families</a:t>
            </a:r>
          </a:p>
          <a:p>
            <a:endParaRPr lang="en-GB" b="1" dirty="0"/>
          </a:p>
          <a:p>
            <a:r>
              <a:rPr lang="en-GB" dirty="0"/>
              <a:t>Parental drug and alcohol misuse can have a detrimental effect on the health and wellbeing of </a:t>
            </a:r>
            <a:r>
              <a:rPr lang="en-GB" dirty="0" smtClean="0"/>
              <a:t>children. It can increase the risk of children partaking in </a:t>
            </a:r>
            <a:r>
              <a:rPr lang="en-GB" dirty="0"/>
              <a:t>risk-taking behaviours, reduce educational </a:t>
            </a:r>
            <a:r>
              <a:rPr lang="en-GB" dirty="0" smtClean="0"/>
              <a:t>attainment </a:t>
            </a:r>
            <a:r>
              <a:rPr lang="en-GB" dirty="0"/>
              <a:t>and result in earlier uptake of drugs or alcohol</a:t>
            </a:r>
            <a:r>
              <a:rPr lang="en-GB" dirty="0" smtClean="0"/>
              <a:t>.</a:t>
            </a:r>
          </a:p>
          <a:p>
            <a:endParaRPr lang="en-GB" dirty="0"/>
          </a:p>
          <a:p>
            <a:r>
              <a:rPr lang="en-GB" sz="1000" b="1" dirty="0" smtClean="0">
                <a:latin typeface="Arial" panose="020B0604020202020204" pitchFamily="34" charset="0"/>
                <a:cs typeface="Arial" panose="020B0604020202020204" pitchFamily="34" charset="0"/>
              </a:rPr>
              <a:t>References</a:t>
            </a:r>
          </a:p>
          <a:p>
            <a:endParaRPr lang="en-GB" sz="10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Arial" panose="020B0604020202020204" pitchFamily="34" charset="0"/>
                <a:cs typeface="Arial" panose="020B0604020202020204" pitchFamily="34" charset="0"/>
              </a:rPr>
              <a:t>Cut and paste website addresses</a:t>
            </a:r>
            <a:r>
              <a:rPr lang="en-GB" sz="1000" baseline="0" dirty="0" smtClean="0">
                <a:latin typeface="Arial" panose="020B0604020202020204" pitchFamily="34" charset="0"/>
                <a:cs typeface="Arial" panose="020B0604020202020204" pitchFamily="34" charset="0"/>
              </a:rPr>
              <a:t> into your browser</a:t>
            </a:r>
            <a:r>
              <a:rPr lang="en-GB" sz="1000" dirty="0" smtClean="0">
                <a:latin typeface="Arial" panose="020B0604020202020204" pitchFamily="34" charset="0"/>
                <a:cs typeface="Arial" panose="020B0604020202020204" pitchFamily="34" charset="0"/>
              </a:rPr>
              <a:t> to access the links</a:t>
            </a:r>
          </a:p>
          <a:p>
            <a:endParaRPr lang="en-GB" sz="1000" dirty="0"/>
          </a:p>
          <a:p>
            <a:pPr marL="228600" indent="-228600">
              <a:buAutoNum type="arabicPeriod"/>
            </a:pPr>
            <a:r>
              <a:rPr lang="en-GB" sz="1000" dirty="0" smtClean="0"/>
              <a:t>Adamson</a:t>
            </a:r>
            <a:r>
              <a:rPr lang="en-GB" sz="1000" dirty="0"/>
              <a:t>, J., Templeton, L. and Clifton, J. (2012) Silent Voices: Supporting Children and young people affected by parental alcohol misuse, London: The Office of the Children’s Commissioner</a:t>
            </a:r>
            <a:r>
              <a:rPr lang="en-GB" sz="1000" dirty="0" smtClean="0"/>
              <a:t>.</a:t>
            </a:r>
          </a:p>
          <a:p>
            <a:pPr marL="0" indent="0">
              <a:buNone/>
            </a:pPr>
            <a:endParaRPr lang="en-GB" sz="1000" dirty="0"/>
          </a:p>
          <a:p>
            <a:r>
              <a:rPr lang="en-GB" sz="1000" dirty="0"/>
              <a:t>2. Advisory Council on the Misuse of Drugs (2003) Hidden Harm: responding to the needs of children of problem drug users. Available at: </a:t>
            </a:r>
            <a:r>
              <a:rPr lang="en-GB" sz="1000" dirty="0">
                <a:hlinkClick r:id="rId3"/>
              </a:rPr>
              <a:t>https://</a:t>
            </a:r>
            <a:r>
              <a:rPr lang="en-GB" sz="1000" dirty="0" smtClean="0">
                <a:hlinkClick r:id="rId3"/>
              </a:rPr>
              <a:t>www.gov.uk/government/publications/amcd-inquiry-hidden-harm-report-on-children-of-drug-users</a:t>
            </a:r>
            <a:r>
              <a:rPr lang="en-GB" sz="1000" dirty="0" smtClean="0"/>
              <a:t>  </a:t>
            </a:r>
          </a:p>
          <a:p>
            <a:endParaRPr lang="en-GB" sz="1000" dirty="0"/>
          </a:p>
          <a:p>
            <a:r>
              <a:rPr lang="en-GB" sz="1000" dirty="0" smtClean="0"/>
              <a:t>3. </a:t>
            </a:r>
            <a:r>
              <a:rPr lang="en-GB" sz="1000" dirty="0"/>
              <a:t>National Treatment Agency for Substance Misuse (NTA) (2012) Parents with drugs problems: how treatment helps families. Available at: </a:t>
            </a:r>
            <a:r>
              <a:rPr lang="en-GB" sz="1000" dirty="0">
                <a:hlinkClick r:id="rId4"/>
              </a:rPr>
              <a:t>http://</a:t>
            </a:r>
            <a:r>
              <a:rPr lang="en-GB" sz="1000" dirty="0" smtClean="0">
                <a:hlinkClick r:id="rId4"/>
              </a:rPr>
              <a:t>www.nta.nhs.uk/uploads/families2012vfinali.pdf</a:t>
            </a:r>
            <a:r>
              <a:rPr lang="en-GB" sz="1000" dirty="0" smtClean="0"/>
              <a:t>  </a:t>
            </a:r>
            <a:endParaRPr lang="en-GB" sz="1000" dirty="0"/>
          </a:p>
          <a:p>
            <a:endParaRPr lang="en-GB" dirty="0"/>
          </a:p>
        </p:txBody>
      </p:sp>
      <p:sp>
        <p:nvSpPr>
          <p:cNvPr id="4" name="Slide Number Placeholder 3"/>
          <p:cNvSpPr>
            <a:spLocks noGrp="1"/>
          </p:cNvSpPr>
          <p:nvPr>
            <p:ph type="sldNum" sz="quarter" idx="10"/>
          </p:nvPr>
        </p:nvSpPr>
        <p:spPr/>
        <p:txBody>
          <a:bodyPr/>
          <a:lstStyle/>
          <a:p>
            <a:fld id="{2195B108-4A47-48C4-9F2A-12BD458A5F48}" type="slidenum">
              <a:rPr lang="en-GB" smtClean="0"/>
              <a:t>11</a:t>
            </a:fld>
            <a:endParaRPr lang="en-GB"/>
          </a:p>
        </p:txBody>
      </p:sp>
    </p:spTree>
    <p:extLst>
      <p:ext uri="{BB962C8B-B14F-4D97-AF65-F5344CB8AC3E}">
        <p14:creationId xmlns:p14="http://schemas.microsoft.com/office/powerpoint/2010/main" val="2487889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Drug </a:t>
            </a:r>
            <a:r>
              <a:rPr lang="en-GB" b="1" dirty="0">
                <a:latin typeface="Arial" panose="020B0604020202020204" pitchFamily="34" charset="0"/>
                <a:cs typeface="Arial" panose="020B0604020202020204" pitchFamily="34" charset="0"/>
              </a:rPr>
              <a:t>and alcohol misuse harms to communities: crime</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Acquisitive </a:t>
            </a:r>
            <a:r>
              <a:rPr lang="en-GB" dirty="0">
                <a:latin typeface="Arial" panose="020B0604020202020204" pitchFamily="34" charset="0"/>
                <a:cs typeface="Arial" panose="020B0604020202020204" pitchFamily="34" charset="0"/>
              </a:rPr>
              <a:t>crime, violent </a:t>
            </a:r>
            <a:r>
              <a:rPr lang="en-GB" dirty="0" smtClean="0">
                <a:latin typeface="Arial" panose="020B0604020202020204" pitchFamily="34" charset="0"/>
                <a:cs typeface="Arial" panose="020B0604020202020204" pitchFamily="34" charset="0"/>
              </a:rPr>
              <a:t>crime </a:t>
            </a:r>
            <a:r>
              <a:rPr lang="en-GB" dirty="0">
                <a:latin typeface="Arial" panose="020B0604020202020204" pitchFamily="34" charset="0"/>
                <a:cs typeface="Arial" panose="020B0604020202020204" pitchFamily="34" charset="0"/>
              </a:rPr>
              <a:t>and domestic abuse are particularly associated with drug and alcohol misuse. Analysis of Ministry of Justice and drug &amp; alcohol treatment data has shown that drug and alcohol specialist treatment results in significant reductions in offending behaviour in dependent drug and alcohol users. Drug/alcohol treatment results in a 44% reduction in the number of individuals re-offending in the </a:t>
            </a:r>
            <a:r>
              <a:rPr lang="en-GB" dirty="0" smtClean="0">
                <a:latin typeface="Arial" panose="020B0604020202020204" pitchFamily="34" charset="0"/>
                <a:cs typeface="Arial" panose="020B0604020202020204" pitchFamily="34" charset="0"/>
              </a:rPr>
              <a:t>2 years </a:t>
            </a:r>
            <a:r>
              <a:rPr lang="en-GB" dirty="0">
                <a:latin typeface="Arial" panose="020B0604020202020204" pitchFamily="34" charset="0"/>
                <a:cs typeface="Arial" panose="020B0604020202020204" pitchFamily="34" charset="0"/>
              </a:rPr>
              <a:t>after starting treatment for dependency, with a 33% decrease in the number of offences committed</a:t>
            </a:r>
            <a:r>
              <a:rPr lang="en-GB" dirty="0" smtClean="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References</a:t>
            </a:r>
          </a:p>
          <a:p>
            <a:endParaRPr lang="en-GB" sz="10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Arial" panose="020B0604020202020204" pitchFamily="34" charset="0"/>
                <a:cs typeface="Arial" panose="020B0604020202020204" pitchFamily="34" charset="0"/>
              </a:rPr>
              <a:t>Cut and paste website addresses</a:t>
            </a:r>
            <a:r>
              <a:rPr lang="en-GB" sz="1000" baseline="0" dirty="0" smtClean="0">
                <a:latin typeface="Arial" panose="020B0604020202020204" pitchFamily="34" charset="0"/>
                <a:cs typeface="Arial" panose="020B0604020202020204" pitchFamily="34" charset="0"/>
              </a:rPr>
              <a:t> into your browser</a:t>
            </a:r>
            <a:r>
              <a:rPr lang="en-GB" sz="1000" dirty="0" smtClean="0">
                <a:latin typeface="Arial" panose="020B0604020202020204" pitchFamily="34" charset="0"/>
                <a:cs typeface="Arial" panose="020B0604020202020204" pitchFamily="34" charset="0"/>
              </a:rPr>
              <a:t> to access the links</a:t>
            </a:r>
          </a:p>
          <a:p>
            <a:endParaRPr lang="en-GB" sz="10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Arial" panose="020B0604020202020204" pitchFamily="34" charset="0"/>
                <a:cs typeface="Arial" panose="020B0604020202020204" pitchFamily="34" charset="0"/>
              </a:rPr>
              <a:t>1. </a:t>
            </a:r>
            <a:r>
              <a:rPr kumimoji="0" lang="en-GB"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 impact of community-based drug and alcohol treatment on re-offending. Joint experimental statistical report from the Ministry of Justice and Public Health England. (2017) Available at </a:t>
            </a:r>
            <a:r>
              <a:rPr kumimoji="0" lang="en-GB"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hlinkClick r:id="rId3"/>
              </a:rPr>
              <a:t>https://www.ndtms.net/ValueForMoney.aspx</a:t>
            </a:r>
            <a:r>
              <a:rPr kumimoji="0" lang="en-GB"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(registration required)</a:t>
            </a:r>
          </a:p>
          <a:p>
            <a:endParaRPr lang="en-GB" sz="10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Arial" panose="020B0604020202020204" pitchFamily="34" charset="0"/>
                <a:cs typeface="Arial" panose="020B0604020202020204" pitchFamily="34" charset="0"/>
              </a:rPr>
              <a:t>2. </a:t>
            </a: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Mills, H., </a:t>
            </a:r>
            <a:r>
              <a:rPr kumimoji="0" lang="en-GB" sz="12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Skodbo</a:t>
            </a: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S. and Blyth, P. (2013). Understanding the organised crime: estimating the scale and the social and economic costs. Home Office Research Report 73. London: Home Office. Available at: </a:t>
            </a:r>
            <a:r>
              <a:rPr kumimoji="0" lang="en-GB" sz="1200" b="0"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hlinkClick r:id="rId4"/>
              </a:rPr>
              <a:t>https://www.gov.uk/government/publications/understanding-organised-crimeestimating-the-scale-and-the-social-andeconomic-costs</a:t>
            </a:r>
            <a:r>
              <a:rPr kumimoji="0" lang="en-GB"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endParaRPr lang="en-GB" sz="1000" dirty="0" smtClean="0">
              <a:latin typeface="Arial" panose="020B0604020202020204" pitchFamily="34" charset="0"/>
              <a:cs typeface="Arial" panose="020B0604020202020204" pitchFamily="34" charset="0"/>
            </a:endParaRPr>
          </a:p>
          <a:p>
            <a:r>
              <a:rPr lang="en-GB" sz="1000" dirty="0" smtClean="0">
                <a:latin typeface="Arial" panose="020B0604020202020204" pitchFamily="34" charset="0"/>
                <a:cs typeface="Arial" panose="020B0604020202020204" pitchFamily="34" charset="0"/>
              </a:rPr>
              <a:t>3. ONS </a:t>
            </a:r>
            <a:r>
              <a:rPr lang="en-GB" sz="1000" dirty="0">
                <a:latin typeface="Arial" panose="020B0604020202020204" pitchFamily="34" charset="0"/>
                <a:cs typeface="Arial" panose="020B0604020202020204" pitchFamily="34" charset="0"/>
              </a:rPr>
              <a:t>(2017) Focus on violent crime and sexual offences, England and Wales: year ending March 2016. Analysis on violent crime and sexual offences from the year ending March 2016 Crime Survey for England and Wales and crimes recorded by police.  Available at: </a:t>
            </a:r>
            <a:r>
              <a:rPr lang="en-GB" sz="1000" dirty="0">
                <a:latin typeface="Arial" panose="020B0604020202020204" pitchFamily="34" charset="0"/>
                <a:cs typeface="Arial" panose="020B0604020202020204" pitchFamily="34" charset="0"/>
                <a:hlinkClick r:id="rId5"/>
              </a:rPr>
              <a:t>https://</a:t>
            </a:r>
            <a:r>
              <a:rPr lang="en-GB" sz="1000" dirty="0" smtClean="0">
                <a:latin typeface="Arial" panose="020B0604020202020204" pitchFamily="34" charset="0"/>
                <a:cs typeface="Arial" panose="020B0604020202020204" pitchFamily="34" charset="0"/>
                <a:hlinkClick r:id="rId5"/>
              </a:rPr>
              <a:t>www.ons.gov.uk/peoplepopulationandcommunity/crimeandjustice/compendium/focusonviolentcrimeandsexualoffences/yearendingmarch2016</a:t>
            </a:r>
            <a:r>
              <a:rPr lang="en-GB" sz="1000" dirty="0" smtClean="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a:p>
            <a:endParaRPr lang="en-GB" sz="1000" dirty="0" smtClean="0">
              <a:latin typeface="Arial" panose="020B0604020202020204" pitchFamily="34" charset="0"/>
              <a:cs typeface="Arial" panose="020B0604020202020204" pitchFamily="34" charset="0"/>
            </a:endParaRPr>
          </a:p>
          <a:p>
            <a:r>
              <a:rPr lang="en-GB" sz="1000" dirty="0" smtClean="0">
                <a:latin typeface="Arial" panose="020B0604020202020204" pitchFamily="34" charset="0"/>
                <a:cs typeface="Arial" panose="020B0604020202020204" pitchFamily="34" charset="0"/>
              </a:rPr>
              <a:t>4. </a:t>
            </a:r>
            <a:r>
              <a:rPr lang="en-GB" sz="1000" dirty="0" err="1" smtClean="0">
                <a:latin typeface="Arial" panose="020B0604020202020204" pitchFamily="34" charset="0"/>
                <a:cs typeface="Arial" panose="020B0604020202020204" pitchFamily="34" charset="0"/>
              </a:rPr>
              <a:t>Gilchrist,G</a:t>
            </a:r>
            <a:r>
              <a:rPr lang="en-GB" sz="1000" dirty="0" smtClean="0">
                <a:latin typeface="Arial" panose="020B0604020202020204" pitchFamily="34" charset="0"/>
                <a:cs typeface="Arial" panose="020B0604020202020204" pitchFamily="34" charset="0"/>
              </a:rPr>
              <a:t>. et al (2003) Domestic violence offenders: characteristics and offending related needs, Findings, 217, London, Home Office</a:t>
            </a:r>
          </a:p>
          <a:p>
            <a:endParaRPr lang="en-GB" sz="1000" dirty="0" smtClean="0"/>
          </a:p>
          <a:p>
            <a:endParaRPr lang="en-GB" sz="1000" dirty="0" smtClean="0"/>
          </a:p>
          <a:p>
            <a:endParaRPr lang="en-GB" dirty="0"/>
          </a:p>
        </p:txBody>
      </p:sp>
      <p:sp>
        <p:nvSpPr>
          <p:cNvPr id="4" name="Slide Number Placeholder 3"/>
          <p:cNvSpPr>
            <a:spLocks noGrp="1"/>
          </p:cNvSpPr>
          <p:nvPr>
            <p:ph type="sldNum" sz="quarter" idx="10"/>
          </p:nvPr>
        </p:nvSpPr>
        <p:spPr/>
        <p:txBody>
          <a:bodyPr/>
          <a:lstStyle/>
          <a:p>
            <a:fld id="{2195B108-4A47-48C4-9F2A-12BD458A5F48}" type="slidenum">
              <a:rPr lang="en-GB" smtClean="0"/>
              <a:t>12</a:t>
            </a:fld>
            <a:endParaRPr lang="en-GB"/>
          </a:p>
        </p:txBody>
      </p:sp>
    </p:spTree>
    <p:extLst>
      <p:ext uri="{BB962C8B-B14F-4D97-AF65-F5344CB8AC3E}">
        <p14:creationId xmlns:p14="http://schemas.microsoft.com/office/powerpoint/2010/main" val="1583844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Drug </a:t>
            </a:r>
            <a:r>
              <a:rPr lang="en-GB" b="1" dirty="0"/>
              <a:t>and alcohol misuse harms to communities: </a:t>
            </a:r>
            <a:r>
              <a:rPr lang="en-GB" b="1" dirty="0" smtClean="0"/>
              <a:t>employment</a:t>
            </a:r>
          </a:p>
          <a:p>
            <a:endParaRPr lang="en-GB" dirty="0"/>
          </a:p>
          <a:p>
            <a:r>
              <a:rPr lang="en-GB" dirty="0"/>
              <a:t>Alcohol misuse has been estimated to cost £7bn in lost productivity nationally. Most individuals seeking drug or alcohol treatment are unemployed and treatment/recovery services actively seek to provide opportunities and support to individuals to find meaningful activities and employment. Employment and recovery are mutually reinforcing</a:t>
            </a:r>
            <a:r>
              <a:rPr lang="en-GB" dirty="0" smtClean="0"/>
              <a:t>.</a:t>
            </a:r>
          </a:p>
          <a:p>
            <a:endParaRPr lang="en-GB" dirty="0"/>
          </a:p>
          <a:p>
            <a:r>
              <a:rPr lang="en-GB" sz="1000" b="1" dirty="0" smtClean="0">
                <a:latin typeface="Arial" panose="020B0604020202020204" pitchFamily="34" charset="0"/>
                <a:cs typeface="Arial" panose="020B0604020202020204" pitchFamily="34" charset="0"/>
              </a:rPr>
              <a:t>References</a:t>
            </a:r>
          </a:p>
          <a:p>
            <a:endParaRPr lang="en-GB" sz="10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Arial" panose="020B0604020202020204" pitchFamily="34" charset="0"/>
                <a:cs typeface="Arial" panose="020B0604020202020204" pitchFamily="34" charset="0"/>
              </a:rPr>
              <a:t>Cut and paste website addresses</a:t>
            </a:r>
            <a:r>
              <a:rPr lang="en-GB" sz="1000" baseline="0" dirty="0" smtClean="0">
                <a:latin typeface="Arial" panose="020B0604020202020204" pitchFamily="34" charset="0"/>
                <a:cs typeface="Arial" panose="020B0604020202020204" pitchFamily="34" charset="0"/>
              </a:rPr>
              <a:t> into your browser</a:t>
            </a:r>
            <a:r>
              <a:rPr lang="en-GB" sz="1000" dirty="0" smtClean="0">
                <a:latin typeface="Arial" panose="020B0604020202020204" pitchFamily="34" charset="0"/>
                <a:cs typeface="Arial" panose="020B0604020202020204" pitchFamily="34" charset="0"/>
              </a:rPr>
              <a:t> to access the links</a:t>
            </a:r>
          </a:p>
          <a:p>
            <a:endParaRPr lang="en-GB" sz="1000" dirty="0"/>
          </a:p>
          <a:p>
            <a:pPr marL="228600" indent="-228600">
              <a:buAutoNum type="arabicPeriod"/>
            </a:pPr>
            <a:r>
              <a:rPr lang="en-GB" sz="1000" dirty="0" smtClean="0"/>
              <a:t>PHE (2016) The </a:t>
            </a:r>
            <a:r>
              <a:rPr lang="en-GB" sz="1000" dirty="0"/>
              <a:t>public health burden of alcohol and the effectiveness and cost-effectiveness of alcohol control policies; an evidence review. </a:t>
            </a:r>
            <a:endParaRPr lang="en-GB" sz="1000" dirty="0" smtClean="0"/>
          </a:p>
          <a:p>
            <a:pPr marL="0" indent="0">
              <a:buNone/>
            </a:pPr>
            <a:endParaRPr lang="en-GB" sz="1000" dirty="0"/>
          </a:p>
          <a:p>
            <a:r>
              <a:rPr lang="en-GB" sz="1000" dirty="0"/>
              <a:t>2</a:t>
            </a:r>
            <a:r>
              <a:rPr lang="en-GB" sz="1000" dirty="0" smtClean="0"/>
              <a:t>.</a:t>
            </a:r>
            <a:r>
              <a:rPr lang="en-GB" sz="1000" baseline="0" dirty="0" smtClean="0"/>
              <a:t> </a:t>
            </a:r>
            <a:r>
              <a:rPr lang="en-US" sz="1200" kern="1200" dirty="0" smtClean="0">
                <a:solidFill>
                  <a:schemeClr val="tx1"/>
                </a:solidFill>
                <a:latin typeface="+mn-lt"/>
                <a:ea typeface="+mn-ea"/>
                <a:cs typeface="+mn-cs"/>
              </a:rPr>
              <a:t>PHE (2017). Adult substance misuse statistics from the National Drug Treatment Monitoring System (NDTMS), 1 April 2016 to 31 March 2017. Available at </a:t>
            </a:r>
            <a:r>
              <a:rPr lang="en-US" sz="1200" u="sng" kern="1200" dirty="0" smtClean="0">
                <a:solidFill>
                  <a:schemeClr val="tx1"/>
                </a:solidFill>
                <a:latin typeface="+mn-lt"/>
                <a:ea typeface="+mn-ea"/>
                <a:cs typeface="+mn-cs"/>
                <a:hlinkClick r:id="rId3"/>
              </a:rPr>
              <a:t>https://www.gov.uk/government/uploads/system/uploads/attachment_data/file/658056/Adult-statistics-from-the-national-drug-treatment-monitoring-system-2016-2017.pdf)</a:t>
            </a:r>
            <a:endParaRPr lang="en-US" sz="1200" u="sng" kern="1200" dirty="0" smtClean="0">
              <a:solidFill>
                <a:schemeClr val="tx1"/>
              </a:solidFill>
              <a:latin typeface="+mn-lt"/>
              <a:ea typeface="+mn-ea"/>
              <a:cs typeface="+mn-cs"/>
            </a:endParaRPr>
          </a:p>
          <a:p>
            <a:endParaRPr lang="en-GB" sz="1000" dirty="0"/>
          </a:p>
          <a:p>
            <a:pPr marL="228600" indent="-228600">
              <a:buAutoNum type="arabicPeriod" startAt="3"/>
            </a:pPr>
            <a:r>
              <a:rPr lang="en-GB" sz="1000" dirty="0" smtClean="0"/>
              <a:t>Dame </a:t>
            </a:r>
            <a:r>
              <a:rPr lang="en-GB" sz="1000" dirty="0"/>
              <a:t>Carol Black 2016. An Independent Review into the impact on employment outcomes of drug or alcohol addiction, and </a:t>
            </a:r>
            <a:r>
              <a:rPr lang="en-GB" sz="1000" dirty="0" smtClean="0"/>
              <a:t>obesity</a:t>
            </a:r>
            <a:endParaRPr lang="en-GB" sz="1000" dirty="0"/>
          </a:p>
        </p:txBody>
      </p:sp>
      <p:sp>
        <p:nvSpPr>
          <p:cNvPr id="4" name="Slide Number Placeholder 3"/>
          <p:cNvSpPr>
            <a:spLocks noGrp="1"/>
          </p:cNvSpPr>
          <p:nvPr>
            <p:ph type="sldNum" sz="quarter" idx="10"/>
          </p:nvPr>
        </p:nvSpPr>
        <p:spPr/>
        <p:txBody>
          <a:bodyPr/>
          <a:lstStyle/>
          <a:p>
            <a:fld id="{2195B108-4A47-48C4-9F2A-12BD458A5F48}" type="slidenum">
              <a:rPr lang="en-GB" smtClean="0"/>
              <a:t>13</a:t>
            </a:fld>
            <a:endParaRPr lang="en-GB"/>
          </a:p>
        </p:txBody>
      </p:sp>
    </p:spTree>
    <p:extLst>
      <p:ext uri="{BB962C8B-B14F-4D97-AF65-F5344CB8AC3E}">
        <p14:creationId xmlns:p14="http://schemas.microsoft.com/office/powerpoint/2010/main" val="1035437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Homelessness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Drug and alcohol problems can be both a </a:t>
            </a:r>
            <a:r>
              <a:rPr lang="en-GB" dirty="0" smtClean="0">
                <a:latin typeface="Arial" panose="020B0604020202020204" pitchFamily="34" charset="0"/>
                <a:cs typeface="Arial" panose="020B0604020202020204" pitchFamily="34" charset="0"/>
              </a:rPr>
              <a:t>cause </a:t>
            </a:r>
            <a:r>
              <a:rPr lang="en-GB" dirty="0">
                <a:latin typeface="Arial" panose="020B0604020202020204" pitchFamily="34" charset="0"/>
                <a:cs typeface="Arial" panose="020B0604020202020204" pitchFamily="34" charset="0"/>
              </a:rPr>
              <a:t>and a symptom of homelessness. Significant proportions of homeless people have drug or alcohol problems. Providing support to address housing need is vital and can have a positive impact on motivation to change</a:t>
            </a:r>
            <a:r>
              <a:rPr lang="en-GB" dirty="0" smtClean="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References</a:t>
            </a:r>
          </a:p>
          <a:p>
            <a:endParaRPr lang="en-GB" sz="10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Arial" panose="020B0604020202020204" pitchFamily="34" charset="0"/>
                <a:cs typeface="Arial" panose="020B0604020202020204" pitchFamily="34" charset="0"/>
              </a:rPr>
              <a:t>Cut and paste website addresses</a:t>
            </a:r>
            <a:r>
              <a:rPr lang="en-GB" sz="1000" baseline="0" dirty="0" smtClean="0">
                <a:latin typeface="Arial" panose="020B0604020202020204" pitchFamily="34" charset="0"/>
                <a:cs typeface="Arial" panose="020B0604020202020204" pitchFamily="34" charset="0"/>
              </a:rPr>
              <a:t> into your browser</a:t>
            </a:r>
            <a:r>
              <a:rPr lang="en-GB" sz="1000" dirty="0" smtClean="0">
                <a:latin typeface="Arial" panose="020B0604020202020204" pitchFamily="34" charset="0"/>
                <a:cs typeface="Arial" panose="020B0604020202020204" pitchFamily="34" charset="0"/>
              </a:rPr>
              <a:t> to access the links</a:t>
            </a:r>
          </a:p>
          <a:p>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smtClean="0">
                <a:latin typeface="Arial" panose="020B0604020202020204" pitchFamily="34" charset="0"/>
                <a:cs typeface="Arial" panose="020B0604020202020204" pitchFamily="34" charset="0"/>
              </a:rPr>
              <a:t>Homeless </a:t>
            </a:r>
            <a:r>
              <a:rPr lang="en-GB" sz="1000" dirty="0">
                <a:latin typeface="Arial" panose="020B0604020202020204" pitchFamily="34" charset="0"/>
                <a:cs typeface="Arial" panose="020B0604020202020204" pitchFamily="34" charset="0"/>
              </a:rPr>
              <a:t>link. </a:t>
            </a:r>
            <a:r>
              <a:rPr lang="en-GB" sz="1000" dirty="0" smtClean="0">
                <a:latin typeface="Arial" panose="020B0604020202020204" pitchFamily="34" charset="0"/>
                <a:cs typeface="Arial" panose="020B0604020202020204" pitchFamily="34" charset="0"/>
              </a:rPr>
              <a:t>(2014). The </a:t>
            </a:r>
            <a:r>
              <a:rPr lang="en-GB" sz="1000" dirty="0">
                <a:latin typeface="Arial" panose="020B0604020202020204" pitchFamily="34" charset="0"/>
                <a:cs typeface="Arial" panose="020B0604020202020204" pitchFamily="34" charset="0"/>
              </a:rPr>
              <a:t>unhealthy state of homelessness: Health audit results 2014. </a:t>
            </a:r>
            <a:r>
              <a:rPr lang="en-GB" sz="1000" dirty="0">
                <a:latin typeface="Arial" panose="020B0604020202020204" pitchFamily="34" charset="0"/>
                <a:cs typeface="Arial" panose="020B0604020202020204" pitchFamily="34" charset="0"/>
                <a:hlinkClick r:id="rId3"/>
              </a:rPr>
              <a:t>http://</a:t>
            </a:r>
            <a:r>
              <a:rPr lang="en-GB" sz="1000" dirty="0" smtClean="0">
                <a:latin typeface="Arial" panose="020B0604020202020204" pitchFamily="34" charset="0"/>
                <a:cs typeface="Arial" panose="020B0604020202020204" pitchFamily="34" charset="0"/>
                <a:hlinkClick r:id="rId3"/>
              </a:rPr>
              <a:t>www.homeless.org.uk/facts/our-research/homelessness-and-health-research</a:t>
            </a:r>
            <a:r>
              <a:rPr lang="en-GB" sz="1000" dirty="0" smtClean="0">
                <a:latin typeface="Arial" panose="020B0604020202020204" pitchFamily="34" charset="0"/>
                <a:cs typeface="Arial" panose="020B0604020202020204" pitchFamily="34" charset="0"/>
              </a:rPr>
              <a:t> </a:t>
            </a:r>
          </a:p>
          <a:p>
            <a:pPr marL="0" indent="0">
              <a:buNone/>
            </a:pPr>
            <a:endParaRPr lang="en-GB" sz="1000" dirty="0">
              <a:latin typeface="Arial" panose="020B0604020202020204" pitchFamily="34" charset="0"/>
              <a:cs typeface="Arial" panose="020B0604020202020204" pitchFamily="34" charset="0"/>
            </a:endParaRPr>
          </a:p>
          <a:p>
            <a:r>
              <a:rPr lang="en-GB" sz="1000" dirty="0" smtClean="0">
                <a:latin typeface="Arial" panose="020B0604020202020204" pitchFamily="34" charset="0"/>
                <a:cs typeface="Arial" panose="020B0604020202020204" pitchFamily="34" charset="0"/>
              </a:rPr>
              <a:t>2. </a:t>
            </a:r>
            <a:r>
              <a:rPr lang="en-US" sz="1200" kern="1200" dirty="0" smtClean="0">
                <a:solidFill>
                  <a:schemeClr val="tx1"/>
                </a:solidFill>
                <a:latin typeface="Arial" panose="020B0604020202020204" pitchFamily="34" charset="0"/>
                <a:ea typeface="+mn-ea"/>
                <a:cs typeface="Arial" panose="020B0604020202020204" pitchFamily="34" charset="0"/>
              </a:rPr>
              <a:t>Homeless Link (2016). Rough sleeping count. Available at</a:t>
            </a:r>
            <a:r>
              <a:rPr lang="en-US" sz="1200" u="sng" kern="1200" dirty="0" smtClean="0">
                <a:solidFill>
                  <a:schemeClr val="tx1"/>
                </a:solidFill>
                <a:latin typeface="Arial" panose="020B0604020202020204" pitchFamily="34" charset="0"/>
                <a:ea typeface="+mn-ea"/>
                <a:cs typeface="Arial" panose="020B0604020202020204" pitchFamily="34" charset="0"/>
                <a:hlinkClick r:id="rId4"/>
              </a:rPr>
              <a:t>https://www.homeless.org.uk/sites/default/files/site-attachments/Homeless%20Link%20-%20analysis%20of%20rough%20sleeping%20statistics%20for%20England%202016.pdf</a:t>
            </a:r>
            <a:endParaRPr lang="en-US" sz="1200" u="sng" kern="1200" dirty="0" smtClean="0">
              <a:solidFill>
                <a:schemeClr val="tx1"/>
              </a:solidFill>
              <a:latin typeface="Arial" panose="020B0604020202020204" pitchFamily="34" charset="0"/>
              <a:ea typeface="+mn-ea"/>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r>
              <a:rPr lang="en-GB" sz="1000" dirty="0" smtClean="0">
                <a:latin typeface="Arial" panose="020B0604020202020204" pitchFamily="34" charset="0"/>
                <a:cs typeface="Arial" panose="020B0604020202020204" pitchFamily="34" charset="0"/>
              </a:rPr>
              <a:t>3 &amp; 4. PHE</a:t>
            </a:r>
            <a:r>
              <a:rPr lang="en-GB" sz="1000" dirty="0">
                <a:latin typeface="Arial" panose="020B0604020202020204" pitchFamily="34" charset="0"/>
                <a:cs typeface="Arial" panose="020B0604020202020204" pitchFamily="34" charset="0"/>
              </a:rPr>
              <a:t>. </a:t>
            </a:r>
            <a:r>
              <a:rPr lang="en-GB" sz="1000" dirty="0" smtClean="0">
                <a:latin typeface="Arial" panose="020B0604020202020204" pitchFamily="34" charset="0"/>
                <a:cs typeface="Arial" panose="020B0604020202020204" pitchFamily="34" charset="0"/>
              </a:rPr>
              <a:t>(2017). </a:t>
            </a:r>
            <a:r>
              <a:rPr lang="en-GB" sz="1000" dirty="0">
                <a:latin typeface="Arial" panose="020B0604020202020204" pitchFamily="34" charset="0"/>
                <a:cs typeface="Arial" panose="020B0604020202020204" pitchFamily="34" charset="0"/>
              </a:rPr>
              <a:t>An evidence review of the outcomes that can be expected of drug misuse treatment in England.</a:t>
            </a:r>
          </a:p>
          <a:p>
            <a:endParaRPr lang="en-GB" dirty="0"/>
          </a:p>
        </p:txBody>
      </p:sp>
      <p:sp>
        <p:nvSpPr>
          <p:cNvPr id="4" name="Slide Number Placeholder 3"/>
          <p:cNvSpPr>
            <a:spLocks noGrp="1"/>
          </p:cNvSpPr>
          <p:nvPr>
            <p:ph type="sldNum" sz="quarter" idx="10"/>
          </p:nvPr>
        </p:nvSpPr>
        <p:spPr/>
        <p:txBody>
          <a:bodyPr/>
          <a:lstStyle/>
          <a:p>
            <a:fld id="{2195B108-4A47-48C4-9F2A-12BD458A5F48}" type="slidenum">
              <a:rPr lang="en-GB" smtClean="0"/>
              <a:t>14</a:t>
            </a:fld>
            <a:endParaRPr lang="en-GB"/>
          </a:p>
        </p:txBody>
      </p:sp>
    </p:spTree>
    <p:extLst>
      <p:ext uri="{BB962C8B-B14F-4D97-AF65-F5344CB8AC3E}">
        <p14:creationId xmlns:p14="http://schemas.microsoft.com/office/powerpoint/2010/main" val="1093206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The costs</a:t>
            </a:r>
            <a:r>
              <a:rPr lang="en-GB" dirty="0">
                <a:latin typeface="Arial" panose="020B0604020202020204" pitchFamily="34" charset="0"/>
                <a:cs typeface="Arial" panose="020B0604020202020204" pitchFamily="34" charset="0"/>
              </a:rPr>
              <a:t>	</a:t>
            </a:r>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costs to society of alcohol related harms and drug misuse are considerable. </a:t>
            </a:r>
            <a:r>
              <a:rPr lang="en-GB" dirty="0" smtClean="0">
                <a:latin typeface="Arial" panose="020B0604020202020204" pitchFamily="34" charset="0"/>
                <a:cs typeface="Arial" panose="020B0604020202020204" pitchFamily="34" charset="0"/>
              </a:rPr>
              <a:t>The following slide describes estimated </a:t>
            </a:r>
            <a:r>
              <a:rPr lang="en-GB" dirty="0">
                <a:latin typeface="Arial" panose="020B0604020202020204" pitchFamily="34" charset="0"/>
                <a:cs typeface="Arial" panose="020B0604020202020204" pitchFamily="34" charset="0"/>
              </a:rPr>
              <a:t>costs which include lost productivity, crime, policing, and </a:t>
            </a:r>
            <a:r>
              <a:rPr lang="en-GB" dirty="0" smtClean="0">
                <a:latin typeface="Arial" panose="020B0604020202020204" pitchFamily="34" charset="0"/>
                <a:cs typeface="Arial" panose="020B0604020202020204" pitchFamily="34" charset="0"/>
              </a:rPr>
              <a:t>NHS costs.</a:t>
            </a:r>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2195B108-4A47-48C4-9F2A-12BD458A5F48}" type="slidenum">
              <a:rPr lang="en-GB" smtClean="0"/>
              <a:t>15</a:t>
            </a:fld>
            <a:endParaRPr lang="en-GB"/>
          </a:p>
        </p:txBody>
      </p:sp>
    </p:spTree>
    <p:extLst>
      <p:ext uri="{BB962C8B-B14F-4D97-AF65-F5344CB8AC3E}">
        <p14:creationId xmlns:p14="http://schemas.microsoft.com/office/powerpoint/2010/main" val="708638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The </a:t>
            </a:r>
            <a:r>
              <a:rPr lang="en-GB" b="1" dirty="0"/>
              <a:t>annual cost of drug and alcohol-related </a:t>
            </a:r>
            <a:r>
              <a:rPr lang="en-GB" b="1" dirty="0" smtClean="0"/>
              <a:t>harm</a:t>
            </a:r>
          </a:p>
          <a:p>
            <a:endParaRPr lang="en-GB" dirty="0"/>
          </a:p>
          <a:p>
            <a:r>
              <a:rPr lang="en-GB" dirty="0"/>
              <a:t>The costs of alcohol and drug misuse to society are significant. Estimates show that the social and economic costs of alcohol </a:t>
            </a:r>
            <a:r>
              <a:rPr lang="en-GB" dirty="0" smtClean="0"/>
              <a:t>related harm amount </a:t>
            </a:r>
            <a:r>
              <a:rPr lang="en-GB" dirty="0"/>
              <a:t>to £21.5bn, while that of illicit drug use costs £10.7bn.  These include costs associated with deaths, NHS, crime and, in the case of alcohol, lost productivity</a:t>
            </a:r>
            <a:r>
              <a:rPr lang="en-GB" dirty="0" smtClean="0"/>
              <a:t>.</a:t>
            </a:r>
          </a:p>
          <a:p>
            <a:endParaRPr lang="en-GB" dirty="0"/>
          </a:p>
          <a:p>
            <a:r>
              <a:rPr lang="en-GB" sz="1000" b="1" dirty="0" smtClean="0">
                <a:latin typeface="Arial" panose="020B0604020202020204" pitchFamily="34" charset="0"/>
                <a:cs typeface="Arial" panose="020B0604020202020204" pitchFamily="34" charset="0"/>
              </a:rPr>
              <a:t>References</a:t>
            </a:r>
          </a:p>
          <a:p>
            <a:endParaRPr lang="en-GB" sz="10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Arial" panose="020B0604020202020204" pitchFamily="34" charset="0"/>
                <a:cs typeface="Arial" panose="020B0604020202020204" pitchFamily="34" charset="0"/>
              </a:rPr>
              <a:t>Cut and paste website addresses</a:t>
            </a:r>
            <a:r>
              <a:rPr lang="en-GB" sz="1000" baseline="0" dirty="0" smtClean="0">
                <a:latin typeface="Arial" panose="020B0604020202020204" pitchFamily="34" charset="0"/>
                <a:cs typeface="Arial" panose="020B0604020202020204" pitchFamily="34" charset="0"/>
              </a:rPr>
              <a:t> into your browser</a:t>
            </a:r>
            <a:r>
              <a:rPr lang="en-GB" sz="1000" dirty="0" smtClean="0">
                <a:latin typeface="Arial" panose="020B0604020202020204" pitchFamily="34" charset="0"/>
                <a:cs typeface="Arial" panose="020B0604020202020204" pitchFamily="34" charset="0"/>
              </a:rPr>
              <a:t> to access the links</a:t>
            </a:r>
          </a:p>
          <a:p>
            <a:endParaRPr lang="en-GB" sz="1000" dirty="0"/>
          </a:p>
          <a:p>
            <a:r>
              <a:rPr lang="en-GB" sz="1000" dirty="0"/>
              <a:t>Drug misuse costs 10.7bn: PHE (2017) An evidence review of the outcomes that can be expected of drug misuse treatment in England. Available at: </a:t>
            </a:r>
            <a:r>
              <a:rPr lang="en-GB" sz="1000" dirty="0">
                <a:hlinkClick r:id="rId3"/>
              </a:rPr>
              <a:t>https://</a:t>
            </a:r>
            <a:r>
              <a:rPr lang="en-GB" sz="1000" dirty="0" smtClean="0">
                <a:hlinkClick r:id="rId3"/>
              </a:rPr>
              <a:t>www.gov.uk/government/uploads/system/uploads/attachment_data/file/586111/PHE_Evidence_review_of_drug_treatment_outcomes.pdf</a:t>
            </a:r>
            <a:r>
              <a:rPr lang="en-GB" sz="1000" dirty="0" smtClean="0"/>
              <a:t>  </a:t>
            </a:r>
          </a:p>
          <a:p>
            <a:endParaRPr lang="en-GB" sz="1000" dirty="0"/>
          </a:p>
          <a:p>
            <a:r>
              <a:rPr lang="en-GB" sz="1000" dirty="0"/>
              <a:t>Alcohol misuse 21.5bn: </a:t>
            </a:r>
            <a:r>
              <a:rPr lang="en-GB" sz="1000" dirty="0" smtClean="0"/>
              <a:t>PHE (2016) The </a:t>
            </a:r>
            <a:r>
              <a:rPr lang="en-GB" sz="1000" dirty="0"/>
              <a:t>Public Health Burden of Alcohol and the Effectiveness and Cost-Effectiveness of Alcohol Control Policies An evidence </a:t>
            </a:r>
            <a:r>
              <a:rPr lang="en-GB" sz="1000" dirty="0" smtClean="0"/>
              <a:t>review. </a:t>
            </a:r>
            <a:r>
              <a:rPr lang="en-GB" sz="1000" dirty="0"/>
              <a:t>Available at: </a:t>
            </a:r>
            <a:r>
              <a:rPr lang="en-GB" sz="1000" dirty="0">
                <a:hlinkClick r:id="rId4"/>
              </a:rPr>
              <a:t>https://</a:t>
            </a:r>
            <a:r>
              <a:rPr lang="en-GB" sz="1000" dirty="0" smtClean="0">
                <a:hlinkClick r:id="rId4"/>
              </a:rPr>
              <a:t>www.gov.uk/government/uploads/system/uploads/attachment_data/file/583047/alcohol_public_health_burden_evidence_review.pdf</a:t>
            </a:r>
            <a:r>
              <a:rPr lang="en-GB" sz="1000" dirty="0" smtClean="0"/>
              <a:t>  </a:t>
            </a:r>
            <a:endParaRPr lang="en-GB" sz="1000" dirty="0"/>
          </a:p>
          <a:p>
            <a:endParaRPr lang="en-GB" dirty="0"/>
          </a:p>
        </p:txBody>
      </p:sp>
      <p:sp>
        <p:nvSpPr>
          <p:cNvPr id="4" name="Slide Number Placeholder 3"/>
          <p:cNvSpPr>
            <a:spLocks noGrp="1"/>
          </p:cNvSpPr>
          <p:nvPr>
            <p:ph type="sldNum" sz="quarter" idx="10"/>
          </p:nvPr>
        </p:nvSpPr>
        <p:spPr/>
        <p:txBody>
          <a:bodyPr/>
          <a:lstStyle/>
          <a:p>
            <a:fld id="{2195B108-4A47-48C4-9F2A-12BD458A5F48}" type="slidenum">
              <a:rPr lang="en-GB" smtClean="0"/>
              <a:t>16</a:t>
            </a:fld>
            <a:endParaRPr lang="en-GB"/>
          </a:p>
        </p:txBody>
      </p:sp>
    </p:spTree>
    <p:extLst>
      <p:ext uri="{BB962C8B-B14F-4D97-AF65-F5344CB8AC3E}">
        <p14:creationId xmlns:p14="http://schemas.microsoft.com/office/powerpoint/2010/main" val="1359036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b="1" dirty="0">
                <a:latin typeface="Arial" panose="020B0604020202020204" pitchFamily="34" charset="0"/>
                <a:cs typeface="Arial" panose="020B0604020202020204" pitchFamily="34" charset="0"/>
              </a:rPr>
              <a:t>The challenge</a:t>
            </a:r>
            <a:r>
              <a:rPr lang="en-GB" i="1" dirty="0">
                <a:latin typeface="Arial" panose="020B0604020202020204" pitchFamily="34" charset="0"/>
                <a:cs typeface="Arial" panose="020B0604020202020204" pitchFamily="34" charset="0"/>
              </a:rPr>
              <a:t> </a:t>
            </a:r>
            <a:endParaRPr lang="en-GB" i="1" dirty="0" smtClean="0">
              <a:latin typeface="Arial" panose="020B0604020202020204" pitchFamily="34" charset="0"/>
              <a:cs typeface="Arial" panose="020B0604020202020204" pitchFamily="34" charset="0"/>
            </a:endParaRPr>
          </a:p>
          <a:p>
            <a:pPr lvl="0"/>
            <a:endParaRPr lang="en-GB" dirty="0">
              <a:latin typeface="Arial" panose="020B0604020202020204" pitchFamily="34" charset="0"/>
              <a:cs typeface="Arial" panose="020B0604020202020204" pitchFamily="34" charset="0"/>
            </a:endParaRPr>
          </a:p>
          <a:p>
            <a:r>
              <a:rPr lang="en-GB" i="0" dirty="0">
                <a:latin typeface="Arial" panose="020B0604020202020204" pitchFamily="34" charset="0"/>
                <a:cs typeface="Arial" panose="020B0604020202020204" pitchFamily="34" charset="0"/>
              </a:rPr>
              <a:t>A multi-component approach is most </a:t>
            </a:r>
            <a:r>
              <a:rPr lang="en-GB" i="0" dirty="0" smtClean="0">
                <a:latin typeface="Arial" panose="020B0604020202020204" pitchFamily="34" charset="0"/>
                <a:cs typeface="Arial" panose="020B0604020202020204" pitchFamily="34" charset="0"/>
              </a:rPr>
              <a:t>effective, </a:t>
            </a:r>
            <a:r>
              <a:rPr lang="en-GB" i="0" dirty="0">
                <a:latin typeface="Arial" panose="020B0604020202020204" pitchFamily="34" charset="0"/>
                <a:cs typeface="Arial" panose="020B0604020202020204" pitchFamily="34" charset="0"/>
              </a:rPr>
              <a:t>and multi-agency </a:t>
            </a:r>
            <a:r>
              <a:rPr lang="en-GB" i="0" dirty="0" smtClean="0">
                <a:latin typeface="Arial" panose="020B0604020202020204" pitchFamily="34" charset="0"/>
                <a:cs typeface="Arial" panose="020B0604020202020204" pitchFamily="34" charset="0"/>
              </a:rPr>
              <a:t>partnerships are </a:t>
            </a:r>
            <a:r>
              <a:rPr lang="en-GB" i="0" dirty="0">
                <a:latin typeface="Arial" panose="020B0604020202020204" pitchFamily="34" charset="0"/>
                <a:cs typeface="Arial" panose="020B0604020202020204" pitchFamily="34" charset="0"/>
              </a:rPr>
              <a:t>necessary to ensure a strategic and effective local response to drug and alcohol </a:t>
            </a:r>
            <a:r>
              <a:rPr lang="en-GB" i="0" dirty="0" smtClean="0">
                <a:latin typeface="Arial" panose="020B0604020202020204" pitchFamily="34" charset="0"/>
                <a:cs typeface="Arial" panose="020B0604020202020204" pitchFamily="34" charset="0"/>
              </a:rPr>
              <a:t>problems.</a:t>
            </a:r>
            <a:endParaRPr lang="en-GB" i="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2195B108-4A47-48C4-9F2A-12BD458A5F48}" type="slidenum">
              <a:rPr lang="en-GB" smtClean="0"/>
              <a:t>17</a:t>
            </a:fld>
            <a:endParaRPr lang="en-GB"/>
          </a:p>
        </p:txBody>
      </p:sp>
    </p:spTree>
    <p:extLst>
      <p:ext uri="{BB962C8B-B14F-4D97-AF65-F5344CB8AC3E}">
        <p14:creationId xmlns:p14="http://schemas.microsoft.com/office/powerpoint/2010/main" val="2064610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15000"/>
              </a:lnSpc>
              <a:spcAft>
                <a:spcPts val="1000"/>
              </a:spcAft>
            </a:pPr>
            <a:r>
              <a:rPr lang="en-GB" b="1" dirty="0">
                <a:ea typeface="Calibri"/>
                <a:cs typeface="Times New Roman"/>
              </a:rPr>
              <a:t>Delivering a multi-component </a:t>
            </a:r>
            <a:r>
              <a:rPr lang="en-GB" b="1" dirty="0" smtClean="0">
                <a:ea typeface="Calibri"/>
                <a:cs typeface="Times New Roman"/>
              </a:rPr>
              <a:t>approach </a:t>
            </a:r>
            <a:endParaRPr lang="en-GB" b="0" dirty="0" smtClean="0">
              <a:ea typeface="Calibri"/>
              <a:cs typeface="Times New Roman"/>
            </a:endParaRPr>
          </a:p>
          <a:p>
            <a:pPr lvl="0">
              <a:lnSpc>
                <a:spcPct val="115000"/>
              </a:lnSpc>
              <a:spcAft>
                <a:spcPts val="1000"/>
              </a:spcAft>
            </a:pPr>
            <a:endParaRPr lang="en-GB" b="0" dirty="0" smtClean="0">
              <a:ea typeface="Calibri"/>
              <a:cs typeface="Times New Roman"/>
            </a:endParaRPr>
          </a:p>
          <a:p>
            <a:pPr lvl="0">
              <a:lnSpc>
                <a:spcPct val="115000"/>
              </a:lnSpc>
              <a:spcAft>
                <a:spcPts val="1000"/>
              </a:spcAft>
            </a:pPr>
            <a:r>
              <a:rPr lang="en-GB" b="0" dirty="0" smtClean="0">
                <a:ea typeface="Calibri"/>
                <a:cs typeface="Times New Roman"/>
              </a:rPr>
              <a:t>R</a:t>
            </a:r>
            <a:r>
              <a:rPr lang="en-GB" dirty="0" smtClean="0">
                <a:ea typeface="Calibri"/>
                <a:cs typeface="Times New Roman"/>
              </a:rPr>
              <a:t>equires all 5 elements </a:t>
            </a:r>
            <a:r>
              <a:rPr lang="en-GB" dirty="0">
                <a:ea typeface="Calibri"/>
                <a:cs typeface="Times New Roman"/>
              </a:rPr>
              <a:t>shown in the diagram.</a:t>
            </a:r>
          </a:p>
          <a:p>
            <a:endParaRPr lang="en-GB" i="1" dirty="0" smtClean="0">
              <a:ea typeface="Calibri"/>
              <a:cs typeface="Times New Roman"/>
            </a:endParaRPr>
          </a:p>
          <a:p>
            <a:r>
              <a:rPr lang="en-GB" b="1" i="0" dirty="0" smtClean="0">
                <a:ea typeface="Calibri"/>
                <a:cs typeface="Times New Roman"/>
              </a:rPr>
              <a:t>Strong </a:t>
            </a:r>
            <a:r>
              <a:rPr lang="en-GB" b="1" i="0" dirty="0">
                <a:ea typeface="Calibri"/>
                <a:cs typeface="Times New Roman"/>
              </a:rPr>
              <a:t>leadership </a:t>
            </a:r>
            <a:r>
              <a:rPr lang="en-GB" dirty="0">
                <a:ea typeface="Calibri"/>
                <a:cs typeface="Times New Roman"/>
              </a:rPr>
              <a:t>and involvement of senior officers within local partner </a:t>
            </a:r>
            <a:r>
              <a:rPr lang="en-GB" dirty="0" smtClean="0">
                <a:ea typeface="Calibri"/>
                <a:cs typeface="Times New Roman"/>
              </a:rPr>
              <a:t>organisations. </a:t>
            </a:r>
          </a:p>
          <a:p>
            <a:r>
              <a:rPr lang="en-GB" b="1" i="0" dirty="0" smtClean="0">
                <a:ea typeface="Calibri"/>
                <a:cs typeface="Times New Roman"/>
              </a:rPr>
              <a:t>Sharing </a:t>
            </a:r>
            <a:r>
              <a:rPr lang="en-GB" b="1" i="0" dirty="0">
                <a:ea typeface="Calibri"/>
                <a:cs typeface="Times New Roman"/>
              </a:rPr>
              <a:t>data </a:t>
            </a:r>
            <a:r>
              <a:rPr lang="en-GB" dirty="0" smtClean="0">
                <a:ea typeface="Calibri"/>
                <a:cs typeface="Times New Roman"/>
              </a:rPr>
              <a:t>using </a:t>
            </a:r>
            <a:r>
              <a:rPr lang="en-GB" dirty="0">
                <a:ea typeface="Calibri"/>
                <a:cs typeface="Times New Roman"/>
              </a:rPr>
              <a:t>locally agreed data sharing </a:t>
            </a:r>
            <a:r>
              <a:rPr lang="en-GB" dirty="0" smtClean="0">
                <a:ea typeface="Calibri"/>
                <a:cs typeface="Times New Roman"/>
              </a:rPr>
              <a:t>protocols </a:t>
            </a:r>
            <a:r>
              <a:rPr lang="en-GB" dirty="0">
                <a:ea typeface="Calibri"/>
                <a:cs typeface="Times New Roman"/>
              </a:rPr>
              <a:t>to identify, plan, implement action and review effectiveness to address local drug and alcohol </a:t>
            </a:r>
            <a:r>
              <a:rPr lang="en-GB" dirty="0" smtClean="0">
                <a:ea typeface="Calibri"/>
                <a:cs typeface="Times New Roman"/>
              </a:rPr>
              <a:t>issues. </a:t>
            </a:r>
          </a:p>
          <a:p>
            <a:r>
              <a:rPr lang="en-GB" dirty="0" smtClean="0">
                <a:ea typeface="Calibri"/>
                <a:cs typeface="Times New Roman"/>
              </a:rPr>
              <a:t>Ensure </a:t>
            </a:r>
            <a:r>
              <a:rPr lang="en-GB" dirty="0">
                <a:ea typeface="Calibri"/>
                <a:cs typeface="Times New Roman"/>
              </a:rPr>
              <a:t>a </a:t>
            </a:r>
            <a:r>
              <a:rPr lang="en-GB" b="1" i="0" dirty="0">
                <a:ea typeface="Calibri"/>
                <a:cs typeface="Times New Roman"/>
              </a:rPr>
              <a:t>broad approach to prevention </a:t>
            </a:r>
            <a:r>
              <a:rPr lang="en-GB" dirty="0">
                <a:ea typeface="Calibri"/>
                <a:cs typeface="Times New Roman"/>
              </a:rPr>
              <a:t>which facilitates the best start in </a:t>
            </a:r>
            <a:r>
              <a:rPr lang="en-GB" dirty="0" smtClean="0">
                <a:ea typeface="Calibri"/>
                <a:cs typeface="Times New Roman"/>
              </a:rPr>
              <a:t>life:</a:t>
            </a:r>
            <a:r>
              <a:rPr lang="en-GB" baseline="0" dirty="0" smtClean="0">
                <a:ea typeface="Calibri"/>
                <a:cs typeface="Times New Roman"/>
              </a:rPr>
              <a:t> </a:t>
            </a:r>
            <a:r>
              <a:rPr lang="en-GB" dirty="0" smtClean="0">
                <a:ea typeface="Calibri"/>
                <a:cs typeface="Times New Roman"/>
              </a:rPr>
              <a:t>instilling </a:t>
            </a:r>
            <a:r>
              <a:rPr lang="en-GB" dirty="0">
                <a:ea typeface="Calibri"/>
                <a:cs typeface="Times New Roman"/>
              </a:rPr>
              <a:t>resilience and confidence in young people to make healthy choices.</a:t>
            </a:r>
          </a:p>
          <a:p>
            <a:r>
              <a:rPr lang="en-GB" b="1" i="0" dirty="0">
                <a:ea typeface="Calibri"/>
                <a:cs typeface="Times New Roman"/>
              </a:rPr>
              <a:t>Target individuals </a:t>
            </a:r>
            <a:r>
              <a:rPr lang="en-GB" dirty="0">
                <a:ea typeface="Calibri"/>
                <a:cs typeface="Times New Roman"/>
              </a:rPr>
              <a:t>or groups known to be at higher risk with tailored interventions </a:t>
            </a:r>
            <a:r>
              <a:rPr lang="en-GB" dirty="0" smtClean="0">
                <a:ea typeface="Calibri"/>
                <a:cs typeface="Times New Roman"/>
              </a:rPr>
              <a:t>(such as homeless </a:t>
            </a:r>
            <a:r>
              <a:rPr lang="en-GB" dirty="0">
                <a:ea typeface="Calibri"/>
                <a:cs typeface="Times New Roman"/>
              </a:rPr>
              <a:t>people, people in the </a:t>
            </a:r>
            <a:r>
              <a:rPr lang="en-GB" dirty="0" smtClean="0">
                <a:ea typeface="Calibri"/>
                <a:cs typeface="Times New Roman"/>
              </a:rPr>
              <a:t>CJS). </a:t>
            </a:r>
          </a:p>
          <a:p>
            <a:r>
              <a:rPr lang="en-GB" dirty="0" smtClean="0">
                <a:ea typeface="Calibri"/>
                <a:cs typeface="Times New Roman"/>
              </a:rPr>
              <a:t>Commission </a:t>
            </a:r>
            <a:r>
              <a:rPr lang="en-GB" dirty="0">
                <a:ea typeface="Calibri"/>
                <a:cs typeface="Times New Roman"/>
              </a:rPr>
              <a:t>and deliver effective, evidence based </a:t>
            </a:r>
            <a:r>
              <a:rPr lang="en-GB" b="1" i="0" dirty="0">
                <a:ea typeface="Calibri"/>
                <a:cs typeface="Times New Roman"/>
              </a:rPr>
              <a:t>treatment and recovery </a:t>
            </a:r>
            <a:r>
              <a:rPr lang="en-GB" b="1" i="0" dirty="0" smtClean="0">
                <a:ea typeface="Calibri"/>
                <a:cs typeface="Times New Roman"/>
              </a:rPr>
              <a:t>services</a:t>
            </a:r>
            <a:r>
              <a:rPr lang="en-GB" dirty="0" smtClean="0">
                <a:ea typeface="Calibri"/>
                <a:cs typeface="Times New Roman"/>
              </a:rPr>
              <a:t>.</a:t>
            </a:r>
            <a:endParaRPr lang="en-GB" dirty="0">
              <a:ea typeface="Calibri"/>
              <a:cs typeface="Times New Roman"/>
            </a:endParaRPr>
          </a:p>
          <a:p>
            <a:endParaRPr lang="en-GB" sz="1000" dirty="0">
              <a:ea typeface="Calibri"/>
              <a:cs typeface="Times New Roman"/>
            </a:endParaRPr>
          </a:p>
          <a:p>
            <a:r>
              <a:rPr lang="en-GB" sz="1000" b="1" dirty="0" smtClean="0">
                <a:latin typeface="Arial" panose="020B0604020202020204" pitchFamily="34" charset="0"/>
                <a:cs typeface="Arial" panose="020B0604020202020204" pitchFamily="34" charset="0"/>
              </a:rPr>
              <a:t>References</a:t>
            </a:r>
          </a:p>
          <a:p>
            <a:endParaRPr lang="en-GB" sz="10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Arial" panose="020B0604020202020204" pitchFamily="34" charset="0"/>
                <a:cs typeface="Arial" panose="020B0604020202020204" pitchFamily="34" charset="0"/>
              </a:rPr>
              <a:t>Cut and paste website addresses</a:t>
            </a:r>
            <a:r>
              <a:rPr lang="en-GB" sz="1000" baseline="0" dirty="0" smtClean="0">
                <a:latin typeface="Arial" panose="020B0604020202020204" pitchFamily="34" charset="0"/>
                <a:cs typeface="Arial" panose="020B0604020202020204" pitchFamily="34" charset="0"/>
              </a:rPr>
              <a:t> into your browser</a:t>
            </a:r>
            <a:r>
              <a:rPr lang="en-GB" sz="1000" dirty="0" smtClean="0">
                <a:latin typeface="Arial" panose="020B0604020202020204" pitchFamily="34" charset="0"/>
                <a:cs typeface="Arial" panose="020B0604020202020204" pitchFamily="34" charset="0"/>
              </a:rPr>
              <a:t> to access the links</a:t>
            </a:r>
          </a:p>
          <a:p>
            <a:endParaRPr lang="en-GB" sz="1000" dirty="0">
              <a:ea typeface="Calibri"/>
              <a:cs typeface="Times New Roman"/>
            </a:endParaRPr>
          </a:p>
          <a:p>
            <a:pPr>
              <a:lnSpc>
                <a:spcPct val="115000"/>
              </a:lnSpc>
              <a:spcAft>
                <a:spcPts val="1000"/>
              </a:spcAft>
            </a:pPr>
            <a:r>
              <a:rPr lang="en-GB" sz="1000" dirty="0" smtClean="0">
                <a:ea typeface="Calibri"/>
                <a:cs typeface="Times New Roman"/>
              </a:rPr>
              <a:t>1,2,3</a:t>
            </a:r>
            <a:r>
              <a:rPr lang="en-GB" sz="1000" dirty="0">
                <a:ea typeface="Calibri"/>
                <a:cs typeface="Times New Roman"/>
              </a:rPr>
              <a:t>. HM Government (2017) Drug strategy 2017</a:t>
            </a:r>
            <a:r>
              <a:rPr lang="en-GB" sz="1000" u="sng" dirty="0">
                <a:solidFill>
                  <a:srgbClr val="008080"/>
                </a:solidFill>
                <a:ea typeface="Calibri"/>
                <a:cs typeface="Times New Roman"/>
              </a:rPr>
              <a:t> </a:t>
            </a:r>
            <a:r>
              <a:rPr lang="en-GB" sz="1000" dirty="0">
                <a:ea typeface="Calibri"/>
                <a:cs typeface="Times New Roman"/>
              </a:rPr>
              <a:t>. Available at:  </a:t>
            </a:r>
            <a:endParaRPr lang="en-GB" sz="1000" dirty="0" smtClean="0">
              <a:ea typeface="Calibri"/>
              <a:cs typeface="Times New Roman"/>
            </a:endParaRPr>
          </a:p>
          <a:p>
            <a:pPr>
              <a:lnSpc>
                <a:spcPct val="115000"/>
              </a:lnSpc>
              <a:spcAft>
                <a:spcPts val="1000"/>
              </a:spcAft>
            </a:pPr>
            <a:r>
              <a:rPr lang="en-GB" sz="1000" dirty="0" smtClean="0">
                <a:ea typeface="Calibri"/>
                <a:cs typeface="Times New Roman"/>
              </a:rPr>
              <a:t>       </a:t>
            </a:r>
            <a:r>
              <a:rPr lang="en-GB" sz="1000" baseline="0" dirty="0" smtClean="0">
                <a:ea typeface="Calibri"/>
                <a:cs typeface="Times New Roman"/>
              </a:rPr>
              <a:t>  </a:t>
            </a:r>
            <a:r>
              <a:rPr lang="en-GB" sz="1000" u="sng" dirty="0" smtClean="0">
                <a:solidFill>
                  <a:srgbClr val="0000FF"/>
                </a:solidFill>
                <a:ea typeface="Calibri"/>
                <a:cs typeface="Times New Roman"/>
                <a:hlinkClick r:id="rId3"/>
              </a:rPr>
              <a:t>https</a:t>
            </a:r>
            <a:r>
              <a:rPr lang="en-GB" sz="1000" u="sng" dirty="0">
                <a:solidFill>
                  <a:srgbClr val="0000FF"/>
                </a:solidFill>
                <a:ea typeface="Calibri"/>
                <a:cs typeface="Times New Roman"/>
                <a:hlinkClick r:id="rId3"/>
              </a:rPr>
              <a:t>://</a:t>
            </a:r>
            <a:r>
              <a:rPr lang="en-GB" sz="1000" u="sng" dirty="0" smtClean="0">
                <a:solidFill>
                  <a:srgbClr val="0000FF"/>
                </a:solidFill>
                <a:ea typeface="Calibri"/>
                <a:cs typeface="Times New Roman"/>
                <a:hlinkClick r:id="rId3"/>
              </a:rPr>
              <a:t>www.gov.uk/government/uploads/system/uploads/attachment_data/file/628148/Drug_strategy_2017.PDF</a:t>
            </a:r>
            <a:endParaRPr lang="en-GB" sz="1000" dirty="0" smtClean="0">
              <a:ea typeface="Calibri"/>
              <a:cs typeface="Times New Roman"/>
            </a:endParaRPr>
          </a:p>
          <a:p>
            <a:pPr>
              <a:lnSpc>
                <a:spcPct val="115000"/>
              </a:lnSpc>
              <a:spcAft>
                <a:spcPts val="1000"/>
              </a:spcAft>
            </a:pPr>
            <a:endParaRPr lang="en-GB" sz="1000" dirty="0">
              <a:ea typeface="Calibri"/>
              <a:cs typeface="Times New Roman"/>
            </a:endParaRPr>
          </a:p>
          <a:p>
            <a:pPr marL="342900" lvl="0" indent="-342900">
              <a:lnSpc>
                <a:spcPct val="115000"/>
              </a:lnSpc>
              <a:spcAft>
                <a:spcPts val="0"/>
              </a:spcAft>
              <a:buFont typeface="+mj-lt"/>
              <a:buAutoNum type="arabicPeriod" startAt="3"/>
            </a:pPr>
            <a:r>
              <a:rPr lang="en-GB" sz="1000" dirty="0" smtClean="0">
                <a:ea typeface="Calibri"/>
                <a:cs typeface="Times New Roman"/>
              </a:rPr>
              <a:t>NICE </a:t>
            </a:r>
            <a:r>
              <a:rPr lang="en-GB" sz="1000" dirty="0">
                <a:ea typeface="Calibri"/>
                <a:cs typeface="Times New Roman"/>
              </a:rPr>
              <a:t>PH24. Alcohol Use disorders: prevention. Available at: </a:t>
            </a:r>
            <a:r>
              <a:rPr lang="en-GB" sz="1000" u="sng" dirty="0">
                <a:solidFill>
                  <a:srgbClr val="0000FF"/>
                </a:solidFill>
                <a:ea typeface="Calibri"/>
                <a:cs typeface="Times New Roman"/>
                <a:hlinkClick r:id="rId4"/>
              </a:rPr>
              <a:t>https://www.nice.org.uk/guidance/ph24</a:t>
            </a:r>
            <a:r>
              <a:rPr lang="en-GB" sz="1000" dirty="0">
                <a:ea typeface="Calibri"/>
                <a:cs typeface="Times New Roman"/>
              </a:rPr>
              <a:t>   </a:t>
            </a:r>
            <a:endParaRPr lang="en-GB" sz="1000" dirty="0" smtClean="0">
              <a:ea typeface="Calibri"/>
              <a:cs typeface="Times New Roman"/>
            </a:endParaRPr>
          </a:p>
          <a:p>
            <a:pPr marL="342900" lvl="0" indent="-342900">
              <a:lnSpc>
                <a:spcPct val="115000"/>
              </a:lnSpc>
              <a:spcAft>
                <a:spcPts val="0"/>
              </a:spcAft>
              <a:buFont typeface="+mj-lt"/>
              <a:buAutoNum type="arabicPeriod" startAt="3"/>
            </a:pPr>
            <a:endParaRPr lang="en-GB" sz="1000" dirty="0" smtClean="0">
              <a:ea typeface="Calibri"/>
              <a:cs typeface="Times New Roman"/>
            </a:endParaRPr>
          </a:p>
          <a:p>
            <a:pPr marL="342900" lvl="0" indent="-342900">
              <a:lnSpc>
                <a:spcPct val="115000"/>
              </a:lnSpc>
              <a:spcAft>
                <a:spcPts val="0"/>
              </a:spcAft>
              <a:buFont typeface="+mj-lt"/>
              <a:buAutoNum type="arabicPeriod" startAt="3"/>
            </a:pPr>
            <a:r>
              <a:rPr lang="en-GB" sz="1000" dirty="0" smtClean="0">
                <a:ea typeface="Calibri"/>
                <a:cs typeface="Times New Roman"/>
              </a:rPr>
              <a:t>PHE </a:t>
            </a:r>
            <a:r>
              <a:rPr lang="en-GB" sz="1000" dirty="0">
                <a:ea typeface="Calibri"/>
                <a:cs typeface="Times New Roman"/>
              </a:rPr>
              <a:t>(2016) Local Health and Care Planning: Menu of preventative interventions. Available at: </a:t>
            </a:r>
            <a:r>
              <a:rPr lang="en-GB" sz="1000" u="sng" dirty="0">
                <a:solidFill>
                  <a:srgbClr val="0000FF"/>
                </a:solidFill>
                <a:ea typeface="Calibri"/>
                <a:cs typeface="Times New Roman"/>
                <a:hlinkClick r:id="rId5"/>
              </a:rPr>
              <a:t>https://www.gov.uk/government/uploads/system/uploads/attachment_data/file/565944/Local_health_and_care_planning_menu_of_preventative_interventions.pdf</a:t>
            </a:r>
            <a:r>
              <a:rPr lang="en-GB" sz="1000" dirty="0">
                <a:ea typeface="Calibri"/>
                <a:cs typeface="Times New Roman"/>
              </a:rPr>
              <a:t>  </a:t>
            </a:r>
            <a:endParaRPr lang="en-GB" sz="1000" dirty="0" smtClean="0">
              <a:ea typeface="Calibri"/>
              <a:cs typeface="Times New Roman"/>
            </a:endParaRPr>
          </a:p>
          <a:p>
            <a:pPr marL="342900" lvl="0" indent="-342900">
              <a:lnSpc>
                <a:spcPct val="115000"/>
              </a:lnSpc>
              <a:spcAft>
                <a:spcPts val="0"/>
              </a:spcAft>
              <a:buFont typeface="+mj-lt"/>
              <a:buAutoNum type="arabicPeriod" startAt="3"/>
            </a:pPr>
            <a:endParaRPr lang="en-GB" sz="1000" dirty="0" smtClean="0">
              <a:ea typeface="Calibri"/>
              <a:cs typeface="Times New Roman"/>
            </a:endParaRPr>
          </a:p>
          <a:p>
            <a:pPr marL="342900" lvl="0" indent="-342900">
              <a:lnSpc>
                <a:spcPct val="115000"/>
              </a:lnSpc>
              <a:spcAft>
                <a:spcPts val="0"/>
              </a:spcAft>
              <a:buFont typeface="+mj-lt"/>
              <a:buAutoNum type="arabicPeriod" startAt="3"/>
            </a:pPr>
            <a:r>
              <a:rPr lang="en-GB" sz="1000" dirty="0" smtClean="0">
                <a:ea typeface="Calibri"/>
                <a:cs typeface="Times New Roman"/>
              </a:rPr>
              <a:t>Department </a:t>
            </a:r>
            <a:r>
              <a:rPr lang="en-GB" sz="1000" dirty="0">
                <a:ea typeface="Calibri"/>
                <a:cs typeface="Times New Roman"/>
              </a:rPr>
              <a:t>of </a:t>
            </a:r>
            <a:r>
              <a:rPr lang="en-GB" sz="1000" dirty="0" smtClean="0">
                <a:ea typeface="Calibri"/>
                <a:cs typeface="Times New Roman"/>
              </a:rPr>
              <a:t>health</a:t>
            </a:r>
            <a:r>
              <a:rPr lang="en-GB" sz="1000" baseline="0" dirty="0" smtClean="0">
                <a:ea typeface="Calibri"/>
                <a:cs typeface="Times New Roman"/>
              </a:rPr>
              <a:t> </a:t>
            </a:r>
            <a:r>
              <a:rPr lang="en-GB" sz="1000" dirty="0" smtClean="0">
                <a:ea typeface="Calibri"/>
                <a:cs typeface="Times New Roman"/>
              </a:rPr>
              <a:t>(2017</a:t>
            </a:r>
            <a:r>
              <a:rPr lang="en-GB" sz="1000" dirty="0">
                <a:ea typeface="Calibri"/>
                <a:cs typeface="Times New Roman"/>
              </a:rPr>
              <a:t>) Drug misuse and dependence. UK guidelines on clinical management. (Orange Book). </a:t>
            </a:r>
            <a:r>
              <a:rPr lang="en-GB" sz="1000" u="sng" dirty="0">
                <a:solidFill>
                  <a:srgbClr val="0000FF"/>
                </a:solidFill>
                <a:ea typeface="Calibri"/>
                <a:cs typeface="Times New Roman"/>
                <a:hlinkClick r:id="rId6"/>
              </a:rPr>
              <a:t>https://www.gov.uk/government/uploads/system/uploads/attachment_data/file/628634/clinical_guidelines_2017.pdf</a:t>
            </a:r>
            <a:r>
              <a:rPr lang="en-GB" sz="1000" dirty="0">
                <a:ea typeface="Calibri"/>
                <a:cs typeface="Times New Roman"/>
              </a:rPr>
              <a:t>  </a:t>
            </a:r>
          </a:p>
        </p:txBody>
      </p:sp>
      <p:sp>
        <p:nvSpPr>
          <p:cNvPr id="4" name="Slide Number Placeholder 3"/>
          <p:cNvSpPr>
            <a:spLocks noGrp="1"/>
          </p:cNvSpPr>
          <p:nvPr>
            <p:ph type="sldNum" sz="quarter" idx="10"/>
          </p:nvPr>
        </p:nvSpPr>
        <p:spPr/>
        <p:txBody>
          <a:bodyPr/>
          <a:lstStyle/>
          <a:p>
            <a:fld id="{2195B108-4A47-48C4-9F2A-12BD458A5F48}" type="slidenum">
              <a:rPr lang="en-GB" smtClean="0"/>
              <a:t>18</a:t>
            </a:fld>
            <a:endParaRPr lang="en-GB"/>
          </a:p>
        </p:txBody>
      </p:sp>
    </p:spTree>
    <p:extLst>
      <p:ext uri="{BB962C8B-B14F-4D97-AF65-F5344CB8AC3E}">
        <p14:creationId xmlns:p14="http://schemas.microsoft.com/office/powerpoint/2010/main" val="2914256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Partnership</a:t>
            </a:r>
            <a:r>
              <a:rPr lang="en-GB" b="1" dirty="0">
                <a:latin typeface="Arial" panose="020B0604020202020204" pitchFamily="34" charset="0"/>
                <a:cs typeface="Arial" panose="020B0604020202020204" pitchFamily="34" charset="0"/>
              </a:rPr>
              <a:t>: the key to success</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A </a:t>
            </a:r>
            <a:r>
              <a:rPr lang="en-GB" dirty="0">
                <a:latin typeface="Arial" panose="020B0604020202020204" pitchFamily="34" charset="0"/>
                <a:cs typeface="Arial" panose="020B0604020202020204" pitchFamily="34" charset="0"/>
              </a:rPr>
              <a:t>range of local partner organisations are needed to provide a strategic response to cross-cutting issues. Drug and alcohol misuse affects every agency, and each agency has a role to play in a coordinated response.</a:t>
            </a:r>
          </a:p>
          <a:p>
            <a:endParaRPr lang="en-GB" dirty="0" smtClean="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References</a:t>
            </a:r>
          </a:p>
          <a:p>
            <a:endParaRPr lang="en-GB" sz="10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Arial" panose="020B0604020202020204" pitchFamily="34" charset="0"/>
                <a:cs typeface="Arial" panose="020B0604020202020204" pitchFamily="34" charset="0"/>
              </a:rPr>
              <a:t>Cut and paste website addresses</a:t>
            </a:r>
            <a:r>
              <a:rPr lang="en-GB" sz="1000" baseline="0" dirty="0" smtClean="0">
                <a:latin typeface="Arial" panose="020B0604020202020204" pitchFamily="34" charset="0"/>
                <a:cs typeface="Arial" panose="020B0604020202020204" pitchFamily="34" charset="0"/>
              </a:rPr>
              <a:t> into your browser</a:t>
            </a:r>
            <a:r>
              <a:rPr lang="en-GB" sz="1000" dirty="0" smtClean="0">
                <a:latin typeface="Arial" panose="020B0604020202020204" pitchFamily="34" charset="0"/>
                <a:cs typeface="Arial" panose="020B0604020202020204" pitchFamily="34" charset="0"/>
              </a:rPr>
              <a:t> to access the links</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HM Government (2017) Drug strategy. Available at </a:t>
            </a:r>
            <a:r>
              <a:rPr lang="en-GB" sz="1000" dirty="0">
                <a:latin typeface="Arial" panose="020B0604020202020204" pitchFamily="34" charset="0"/>
                <a:cs typeface="Arial" panose="020B0604020202020204" pitchFamily="34" charset="0"/>
                <a:hlinkClick r:id="rId3"/>
              </a:rPr>
              <a:t>https://</a:t>
            </a:r>
            <a:r>
              <a:rPr lang="en-GB" sz="1000" dirty="0" smtClean="0">
                <a:latin typeface="Arial" panose="020B0604020202020204" pitchFamily="34" charset="0"/>
                <a:cs typeface="Arial" panose="020B0604020202020204" pitchFamily="34" charset="0"/>
                <a:hlinkClick r:id="rId3"/>
              </a:rPr>
              <a:t>www.gov.uk/government/publications/drug-strategy-2017</a:t>
            </a:r>
            <a:r>
              <a:rPr lang="en-GB" sz="1000" dirty="0" smtClean="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195B108-4A47-48C4-9F2A-12BD458A5F48}" type="slidenum">
              <a:rPr lang="en-GB" smtClean="0"/>
              <a:t>19</a:t>
            </a:fld>
            <a:endParaRPr lang="en-GB"/>
          </a:p>
        </p:txBody>
      </p:sp>
    </p:spTree>
    <p:extLst>
      <p:ext uri="{BB962C8B-B14F-4D97-AF65-F5344CB8AC3E}">
        <p14:creationId xmlns:p14="http://schemas.microsoft.com/office/powerpoint/2010/main" val="2169976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b="1" dirty="0">
                <a:latin typeface="Arial" panose="020B0604020202020204" pitchFamily="34" charset="0"/>
                <a:cs typeface="Arial" panose="020B0604020202020204" pitchFamily="34" charset="0"/>
              </a:rPr>
              <a:t>The prevalence of alcohol </a:t>
            </a:r>
            <a:r>
              <a:rPr lang="en-GB" b="1" dirty="0" smtClean="0">
                <a:latin typeface="Arial" panose="020B0604020202020204" pitchFamily="34" charset="0"/>
                <a:cs typeface="Arial" panose="020B0604020202020204" pitchFamily="34" charset="0"/>
              </a:rPr>
              <a:t>problems</a:t>
            </a:r>
          </a:p>
          <a:p>
            <a:pPr lvl="0"/>
            <a:r>
              <a:rPr lang="en-GB"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10.4 million people drink alcohol at a level that increases their risk of health </a:t>
            </a:r>
            <a:r>
              <a:rPr lang="en-GB" dirty="0" smtClean="0">
                <a:latin typeface="Arial" panose="020B0604020202020204" pitchFamily="34" charset="0"/>
                <a:cs typeface="Arial" panose="020B0604020202020204" pitchFamily="34" charset="0"/>
              </a:rPr>
              <a:t>harms. A </a:t>
            </a:r>
            <a:r>
              <a:rPr lang="en-GB" dirty="0">
                <a:latin typeface="Arial" panose="020B0604020202020204" pitchFamily="34" charset="0"/>
                <a:cs typeface="Arial" panose="020B0604020202020204" pitchFamily="34" charset="0"/>
              </a:rPr>
              <a:t>smaller, but significant number of people are dependent on alcohol. Misuse and dependence is highest in deprived areas. </a:t>
            </a:r>
            <a:r>
              <a:rPr lang="en-GB" dirty="0" smtClean="0">
                <a:latin typeface="Arial" panose="020B0604020202020204" pitchFamily="34" charset="0"/>
                <a:cs typeface="Arial" panose="020B0604020202020204" pitchFamily="34" charset="0"/>
              </a:rPr>
              <a:t>Parental </a:t>
            </a:r>
            <a:r>
              <a:rPr lang="en-GB" dirty="0">
                <a:latin typeface="Arial" panose="020B0604020202020204" pitchFamily="34" charset="0"/>
                <a:cs typeface="Arial" panose="020B0604020202020204" pitchFamily="34" charset="0"/>
              </a:rPr>
              <a:t>alcohol misuse can negatively affect children</a:t>
            </a:r>
            <a:r>
              <a:rPr lang="en-GB" dirty="0" smtClean="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References</a:t>
            </a:r>
          </a:p>
          <a:p>
            <a:endParaRPr lang="en-GB" sz="10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Arial" panose="020B0604020202020204" pitchFamily="34" charset="0"/>
                <a:cs typeface="Arial" panose="020B0604020202020204" pitchFamily="34" charset="0"/>
              </a:rPr>
              <a:t>Cut and paste website addresses</a:t>
            </a:r>
            <a:r>
              <a:rPr lang="en-GB" sz="1000" baseline="0" dirty="0" smtClean="0">
                <a:latin typeface="Arial" panose="020B0604020202020204" pitchFamily="34" charset="0"/>
                <a:cs typeface="Arial" panose="020B0604020202020204" pitchFamily="34" charset="0"/>
              </a:rPr>
              <a:t> into your browser</a:t>
            </a:r>
            <a:r>
              <a:rPr lang="en-GB" sz="1000" dirty="0" smtClean="0">
                <a:latin typeface="Arial" panose="020B0604020202020204" pitchFamily="34" charset="0"/>
                <a:cs typeface="Arial" panose="020B0604020202020204" pitchFamily="34" charset="0"/>
              </a:rPr>
              <a:t> to access the links</a:t>
            </a:r>
          </a:p>
          <a:p>
            <a:endParaRPr lang="en-GB" sz="1000" dirty="0">
              <a:latin typeface="Arial" panose="020B0604020202020204" pitchFamily="34" charset="0"/>
              <a:cs typeface="Arial" panose="020B0604020202020204" pitchFamily="34" charset="0"/>
            </a:endParaRPr>
          </a:p>
          <a:p>
            <a:pPr marL="228600" indent="-228600">
              <a:buAutoNum type="arabicPeriod"/>
            </a:pPr>
            <a:r>
              <a:rPr lang="en-GB" sz="1000" dirty="0" smtClean="0">
                <a:latin typeface="Arial" panose="020B0604020202020204" pitchFamily="34" charset="0"/>
                <a:cs typeface="Arial" panose="020B0604020202020204" pitchFamily="34" charset="0"/>
              </a:rPr>
              <a:t>NHS </a:t>
            </a:r>
            <a:r>
              <a:rPr lang="en-GB" sz="1000" dirty="0">
                <a:latin typeface="Arial" panose="020B0604020202020204" pitchFamily="34" charset="0"/>
                <a:cs typeface="Arial" panose="020B0604020202020204" pitchFamily="34" charset="0"/>
              </a:rPr>
              <a:t>Digital Health Survey for England 2015 and ONS mid-year population </a:t>
            </a:r>
            <a:r>
              <a:rPr lang="en-GB" sz="1000" dirty="0" smtClean="0">
                <a:latin typeface="Arial" panose="020B0604020202020204" pitchFamily="34" charset="0"/>
                <a:cs typeface="Arial" panose="020B0604020202020204" pitchFamily="34" charset="0"/>
              </a:rPr>
              <a:t>2015</a:t>
            </a:r>
          </a:p>
          <a:p>
            <a:pPr marL="0" indent="0">
              <a:buNone/>
            </a:pPr>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2 &amp; 3. Robert Pryce, Penny </a:t>
            </a:r>
            <a:r>
              <a:rPr lang="en-GB" sz="1000" dirty="0" err="1">
                <a:latin typeface="Arial" panose="020B0604020202020204" pitchFamily="34" charset="0"/>
                <a:cs typeface="Arial" panose="020B0604020202020204" pitchFamily="34" charset="0"/>
              </a:rPr>
              <a:t>Buykx</a:t>
            </a:r>
            <a:r>
              <a:rPr lang="en-GB" sz="1000" dirty="0">
                <a:latin typeface="Arial" panose="020B0604020202020204" pitchFamily="34" charset="0"/>
                <a:cs typeface="Arial" panose="020B0604020202020204" pitchFamily="34" charset="0"/>
              </a:rPr>
              <a:t>, Laura </a:t>
            </a:r>
            <a:r>
              <a:rPr lang="en-GB" sz="1000" dirty="0" err="1">
                <a:latin typeface="Arial" panose="020B0604020202020204" pitchFamily="34" charset="0"/>
                <a:cs typeface="Arial" panose="020B0604020202020204" pitchFamily="34" charset="0"/>
              </a:rPr>
              <a:t>Gray</a:t>
            </a:r>
            <a:r>
              <a:rPr lang="en-GB" sz="1000" dirty="0">
                <a:latin typeface="Arial" panose="020B0604020202020204" pitchFamily="34" charset="0"/>
                <a:cs typeface="Arial" panose="020B0604020202020204" pitchFamily="34" charset="0"/>
              </a:rPr>
              <a:t>, Tony Stone, Colin Drummond, and Alan Brennan. (2017). Estimates of Alcohol Dependence in England based on APMS 2014, including Estimates of Children Living in a Household with an Adult with Alcohol Dependence Prevalence, Trends, and Amenability to Treatment. University of Sheffield and  King’s College. Prepared for PHE, London. </a:t>
            </a:r>
            <a:endParaRPr lang="en-GB" sz="1000" dirty="0" smtClean="0">
              <a:latin typeface="Arial" panose="020B0604020202020204" pitchFamily="34" charset="0"/>
              <a:cs typeface="Arial" panose="020B0604020202020204" pitchFamily="34" charset="0"/>
            </a:endParaRPr>
          </a:p>
          <a:p>
            <a:endParaRPr lang="en-GB" sz="1000" dirty="0" smtClean="0">
              <a:latin typeface="Arial" panose="020B0604020202020204" pitchFamily="34" charset="0"/>
              <a:cs typeface="Arial" panose="020B0604020202020204" pitchFamily="34" charset="0"/>
            </a:endParaRPr>
          </a:p>
          <a:p>
            <a:r>
              <a:rPr lang="en-GB" sz="1000" dirty="0" smtClean="0">
                <a:latin typeface="Arial" panose="020B0604020202020204" pitchFamily="34" charset="0"/>
                <a:cs typeface="Arial" panose="020B0604020202020204" pitchFamily="34" charset="0"/>
              </a:rPr>
              <a:t>4</a:t>
            </a:r>
            <a:r>
              <a:rPr lang="en-GB" sz="1000" dirty="0">
                <a:latin typeface="Arial" panose="020B0604020202020204" pitchFamily="34" charset="0"/>
                <a:cs typeface="Arial" panose="020B0604020202020204" pitchFamily="34" charset="0"/>
              </a:rPr>
              <a:t>. Alcohol Research UK (2015) Understanding the alcohol harm paradox in order to focus the development of interventions, Centre for Public Health, Faculty of Education, Health &amp; Community, Liverpool John </a:t>
            </a:r>
            <a:r>
              <a:rPr lang="en-GB" sz="1000" dirty="0" err="1">
                <a:latin typeface="Arial" panose="020B0604020202020204" pitchFamily="34" charset="0"/>
                <a:cs typeface="Arial" panose="020B0604020202020204" pitchFamily="34" charset="0"/>
              </a:rPr>
              <a:t>Moores</a:t>
            </a:r>
            <a:r>
              <a:rPr lang="en-GB" sz="1000" dirty="0">
                <a:latin typeface="Arial" panose="020B0604020202020204" pitchFamily="34" charset="0"/>
                <a:cs typeface="Arial" panose="020B0604020202020204" pitchFamily="34" charset="0"/>
              </a:rPr>
              <a:t> University. Available at: </a:t>
            </a:r>
            <a:r>
              <a:rPr lang="en-GB" sz="1000" u="sng" dirty="0">
                <a:latin typeface="Arial" panose="020B0604020202020204" pitchFamily="34" charset="0"/>
                <a:cs typeface="Arial" panose="020B0604020202020204" pitchFamily="34" charset="0"/>
                <a:hlinkClick r:id="rId3"/>
              </a:rPr>
              <a:t>Http://alcoholresearchuk.org/downloads/finalReports/FinalReport_0122.pdf</a:t>
            </a:r>
            <a:r>
              <a:rPr lang="en-GB" sz="1000" dirty="0">
                <a:latin typeface="Arial" panose="020B0604020202020204" pitchFamily="34" charset="0"/>
                <a:cs typeface="Arial" panose="020B0604020202020204" pitchFamily="34" charset="0"/>
              </a:rPr>
              <a:t> </a:t>
            </a:r>
            <a:endParaRPr lang="en-GB" sz="1000" dirty="0" smtClean="0">
              <a:latin typeface="Arial" panose="020B0604020202020204" pitchFamily="34" charset="0"/>
              <a:cs typeface="Arial" panose="020B0604020202020204" pitchFamily="34" charset="0"/>
            </a:endParaRPr>
          </a:p>
          <a:p>
            <a:endParaRPr lang="en-GB" sz="1000"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195B108-4A47-48C4-9F2A-12BD458A5F48}" type="slidenum">
              <a:rPr lang="en-GB" smtClean="0"/>
              <a:t>2</a:t>
            </a:fld>
            <a:endParaRPr lang="en-GB"/>
          </a:p>
        </p:txBody>
      </p:sp>
    </p:spTree>
    <p:extLst>
      <p:ext uri="{BB962C8B-B14F-4D97-AF65-F5344CB8AC3E}">
        <p14:creationId xmlns:p14="http://schemas.microsoft.com/office/powerpoint/2010/main" val="36683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What </a:t>
            </a:r>
            <a:r>
              <a:rPr lang="en-GB" b="1" dirty="0">
                <a:latin typeface="Arial" panose="020B0604020202020204" pitchFamily="34" charset="0"/>
                <a:cs typeface="Arial" panose="020B0604020202020204" pitchFamily="34" charset="0"/>
              </a:rPr>
              <a:t>works? </a:t>
            </a:r>
            <a:r>
              <a:rPr lang="en-GB" b="1" dirty="0" smtClean="0">
                <a:latin typeface="Arial" panose="020B0604020202020204" pitchFamily="34" charset="0"/>
                <a:cs typeface="Arial" panose="020B0604020202020204" pitchFamily="34" charset="0"/>
              </a:rPr>
              <a:t>Elements </a:t>
            </a:r>
            <a:r>
              <a:rPr lang="en-GB" b="1" dirty="0">
                <a:latin typeface="Arial" panose="020B0604020202020204" pitchFamily="34" charset="0"/>
                <a:cs typeface="Arial" panose="020B0604020202020204" pitchFamily="34" charset="0"/>
              </a:rPr>
              <a:t>of a  multi-component </a:t>
            </a:r>
            <a:r>
              <a:rPr lang="en-GB" b="1" dirty="0" smtClean="0">
                <a:latin typeface="Arial" panose="020B0604020202020204" pitchFamily="34" charset="0"/>
                <a:cs typeface="Arial" panose="020B0604020202020204" pitchFamily="34" charset="0"/>
              </a:rPr>
              <a:t>approach</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following  slides provide more detail about each </a:t>
            </a:r>
            <a:r>
              <a:rPr lang="en-GB" dirty="0" smtClean="0">
                <a:latin typeface="Arial" panose="020B0604020202020204" pitchFamily="34" charset="0"/>
                <a:cs typeface="Arial" panose="020B0604020202020204" pitchFamily="34" charset="0"/>
              </a:rPr>
              <a:t>important component </a:t>
            </a:r>
            <a:r>
              <a:rPr lang="en-GB" dirty="0">
                <a:latin typeface="Arial" panose="020B0604020202020204" pitchFamily="34" charset="0"/>
                <a:cs typeface="Arial" panose="020B0604020202020204" pitchFamily="34" charset="0"/>
              </a:rPr>
              <a:t>of a multi-component </a:t>
            </a:r>
            <a:r>
              <a:rPr lang="en-GB" dirty="0" smtClean="0">
                <a:latin typeface="Arial" panose="020B0604020202020204" pitchFamily="34" charset="0"/>
                <a:cs typeface="Arial" panose="020B0604020202020204" pitchFamily="34" charset="0"/>
              </a:rPr>
              <a:t>approach.</a:t>
            </a:r>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2195B108-4A47-48C4-9F2A-12BD458A5F48}" type="slidenum">
              <a:rPr lang="en-GB" smtClean="0"/>
              <a:t>20</a:t>
            </a:fld>
            <a:endParaRPr lang="en-GB"/>
          </a:p>
        </p:txBody>
      </p:sp>
    </p:spTree>
    <p:extLst>
      <p:ext uri="{BB962C8B-B14F-4D97-AF65-F5344CB8AC3E}">
        <p14:creationId xmlns:p14="http://schemas.microsoft.com/office/powerpoint/2010/main" val="4281339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Local </a:t>
            </a:r>
            <a:r>
              <a:rPr lang="en-GB" b="1" dirty="0"/>
              <a:t>population-wide prevention</a:t>
            </a:r>
          </a:p>
          <a:p>
            <a:endParaRPr lang="en-GB" dirty="0"/>
          </a:p>
          <a:p>
            <a:r>
              <a:rPr lang="en-GB" dirty="0"/>
              <a:t>R</a:t>
            </a:r>
            <a:r>
              <a:rPr lang="en-GB" dirty="0" smtClean="0"/>
              <a:t>esponsible </a:t>
            </a:r>
            <a:r>
              <a:rPr lang="en-GB" dirty="0"/>
              <a:t>authorities should exercise Licensing and Trading Standards powers fully to </a:t>
            </a:r>
            <a:r>
              <a:rPr lang="en-GB" dirty="0" smtClean="0"/>
              <a:t>help </a:t>
            </a:r>
            <a:r>
              <a:rPr lang="en-GB" dirty="0"/>
              <a:t>manage and regulate the supply of alcohol in </a:t>
            </a:r>
            <a:r>
              <a:rPr lang="en-GB" dirty="0" smtClean="0"/>
              <a:t>on </a:t>
            </a:r>
            <a:r>
              <a:rPr lang="en-GB" dirty="0"/>
              <a:t>and off licensed premises, to address local objectives to prevent crime and disorder, ensure public safety, prevent public </a:t>
            </a:r>
            <a:r>
              <a:rPr lang="en-GB" dirty="0" smtClean="0"/>
              <a:t>nuisance </a:t>
            </a:r>
            <a:r>
              <a:rPr lang="en-GB" dirty="0"/>
              <a:t>and protect children from harm.</a:t>
            </a:r>
          </a:p>
          <a:p>
            <a:endParaRPr lang="en-GB" dirty="0"/>
          </a:p>
          <a:p>
            <a:r>
              <a:rPr lang="en-GB" dirty="0"/>
              <a:t>Partner agencies should share data and </a:t>
            </a:r>
            <a:r>
              <a:rPr lang="en-GB" dirty="0" smtClean="0"/>
              <a:t>intelligence (</a:t>
            </a:r>
            <a:r>
              <a:rPr lang="en-GB" dirty="0"/>
              <a:t>within data sharing agreements) to inform plans and execute effective multi-agency responses to identified issues. Holistic responses, including drug and alcohol specific resources, help to build resilience and support healthy choices in young people.</a:t>
            </a:r>
          </a:p>
          <a:p>
            <a:endParaRPr lang="en-GB" dirty="0"/>
          </a:p>
          <a:p>
            <a:r>
              <a:rPr lang="en-GB" sz="1000" b="1" dirty="0" smtClean="0">
                <a:latin typeface="Arial" panose="020B0604020202020204" pitchFamily="34" charset="0"/>
                <a:cs typeface="Arial" panose="020B0604020202020204" pitchFamily="34" charset="0"/>
              </a:rPr>
              <a:t>References</a:t>
            </a:r>
          </a:p>
          <a:p>
            <a:endParaRPr lang="en-GB" sz="10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Arial" panose="020B0604020202020204" pitchFamily="34" charset="0"/>
                <a:cs typeface="Arial" panose="020B0604020202020204" pitchFamily="34" charset="0"/>
              </a:rPr>
              <a:t>Cut and paste website addresses</a:t>
            </a:r>
            <a:r>
              <a:rPr lang="en-GB" sz="1000" baseline="0" dirty="0" smtClean="0">
                <a:latin typeface="Arial" panose="020B0604020202020204" pitchFamily="34" charset="0"/>
                <a:cs typeface="Arial" panose="020B0604020202020204" pitchFamily="34" charset="0"/>
              </a:rPr>
              <a:t> into your browser</a:t>
            </a:r>
            <a:r>
              <a:rPr lang="en-GB" sz="1000" dirty="0" smtClean="0">
                <a:latin typeface="Arial" panose="020B0604020202020204" pitchFamily="34" charset="0"/>
                <a:cs typeface="Arial" panose="020B0604020202020204" pitchFamily="34" charset="0"/>
              </a:rPr>
              <a:t> to access the links</a:t>
            </a:r>
          </a:p>
          <a:p>
            <a:endParaRPr lang="en-GB" sz="1000" dirty="0"/>
          </a:p>
          <a:p>
            <a:r>
              <a:rPr lang="en-GB" sz="1000" dirty="0" smtClean="0"/>
              <a:t>1. Alcohol: NICE </a:t>
            </a:r>
            <a:r>
              <a:rPr lang="en-GB" sz="1000" dirty="0"/>
              <a:t>Public Health Guideline PH24, Alcohol-use disorders: prevention (2010) .Available at: </a:t>
            </a:r>
            <a:r>
              <a:rPr lang="en-GB" sz="1000" dirty="0">
                <a:hlinkClick r:id="rId3"/>
              </a:rPr>
              <a:t>https://</a:t>
            </a:r>
            <a:r>
              <a:rPr lang="en-GB" sz="1000" dirty="0" smtClean="0">
                <a:hlinkClick r:id="rId3"/>
              </a:rPr>
              <a:t>www.nice.org.uk/guidance/ph24/chapter/1-Recommendations#population-versus-individual-approach</a:t>
            </a:r>
            <a:r>
              <a:rPr lang="en-GB" sz="1000" dirty="0" smtClean="0"/>
              <a:t>   </a:t>
            </a:r>
            <a:endParaRPr lang="en-GB" sz="1000" dirty="0"/>
          </a:p>
          <a:p>
            <a:endParaRPr lang="en-GB" sz="1000" dirty="0" smtClean="0"/>
          </a:p>
          <a:p>
            <a:r>
              <a:rPr lang="en-GB" sz="1000" dirty="0" smtClean="0"/>
              <a:t>Also</a:t>
            </a:r>
            <a:r>
              <a:rPr lang="en-GB" sz="1000" dirty="0"/>
              <a:t>: Hadfield, Phil and Newton, Andrew D. (2010) Factsheet: Alcohol, crime and disorder in the night-time economy.  Alcohol Concern, London. available at: </a:t>
            </a:r>
            <a:r>
              <a:rPr lang="en-GB" sz="1000" dirty="0">
                <a:hlinkClick r:id="rId4"/>
              </a:rPr>
              <a:t>http://eprints.hud.ac.uk/9494</a:t>
            </a:r>
            <a:r>
              <a:rPr lang="en-GB" sz="1000" dirty="0" smtClean="0">
                <a:hlinkClick r:id="rId4"/>
              </a:rPr>
              <a:t>/</a:t>
            </a:r>
            <a:r>
              <a:rPr lang="en-GB" sz="1000" dirty="0" smtClean="0"/>
              <a:t>  </a:t>
            </a:r>
            <a:endParaRPr lang="en-GB" sz="1000" dirty="0"/>
          </a:p>
          <a:p>
            <a:endParaRPr lang="en-GB" sz="1000" dirty="0" smtClean="0"/>
          </a:p>
          <a:p>
            <a:r>
              <a:rPr lang="en-GB" sz="1000" dirty="0" smtClean="0"/>
              <a:t>Also</a:t>
            </a:r>
            <a:r>
              <a:rPr lang="en-GB" sz="1000" dirty="0"/>
              <a:t>: PHE (2016) Local Health and Care Planning: Menu of preventative interventions. Available at: </a:t>
            </a:r>
            <a:r>
              <a:rPr lang="en-GB" sz="1000" dirty="0">
                <a:hlinkClick r:id="rId5"/>
              </a:rPr>
              <a:t>https://</a:t>
            </a:r>
            <a:r>
              <a:rPr lang="en-GB" sz="1000" dirty="0" smtClean="0">
                <a:hlinkClick r:id="rId5"/>
              </a:rPr>
              <a:t>www.gov.uk/government/uploads/system/uploads/attachment_data/file/565944/Local_health_and_care_planning_menu_of_preventative_interventions.pdf</a:t>
            </a:r>
            <a:r>
              <a:rPr lang="en-GB" sz="1000" dirty="0" smtClean="0"/>
              <a:t>  </a:t>
            </a:r>
            <a:endParaRPr lang="en-GB" sz="1000" dirty="0"/>
          </a:p>
          <a:p>
            <a:endParaRPr lang="en-GB" sz="1000" dirty="0"/>
          </a:p>
          <a:p>
            <a:r>
              <a:rPr lang="en-GB" sz="1000" dirty="0" smtClean="0"/>
              <a:t>2. Drugs </a:t>
            </a:r>
            <a:r>
              <a:rPr lang="en-GB" sz="1000" dirty="0"/>
              <a:t>&amp; alcohol</a:t>
            </a:r>
          </a:p>
          <a:p>
            <a:r>
              <a:rPr lang="en-GB" sz="1000" dirty="0" smtClean="0"/>
              <a:t>HM </a:t>
            </a:r>
            <a:r>
              <a:rPr lang="en-GB" sz="1000" dirty="0"/>
              <a:t>Government (2017) Drug strategy. Available at: </a:t>
            </a:r>
            <a:r>
              <a:rPr lang="en-GB" sz="1000" dirty="0" smtClean="0">
                <a:hlinkClick r:id="rId6"/>
              </a:rPr>
              <a:t>https</a:t>
            </a:r>
            <a:r>
              <a:rPr lang="en-GB" sz="1000" dirty="0">
                <a:hlinkClick r:id="rId6"/>
              </a:rPr>
              <a:t>://</a:t>
            </a:r>
            <a:r>
              <a:rPr lang="en-GB" sz="1000" dirty="0" smtClean="0">
                <a:hlinkClick r:id="rId6"/>
              </a:rPr>
              <a:t>www.gov.uk/government/publications/drug-strategy-2017</a:t>
            </a:r>
            <a:r>
              <a:rPr lang="en-GB" sz="1000" dirty="0" smtClean="0"/>
              <a:t>  </a:t>
            </a:r>
            <a:endParaRPr lang="en-GB" sz="1000" dirty="0"/>
          </a:p>
          <a:p>
            <a:r>
              <a:rPr kumimoji="0" lang="en-GB" sz="1000" b="0" i="0" u="none" strike="noStrike" kern="1200" cap="none" spc="0" normalizeH="0" baseline="0" noProof="0" dirty="0" smtClean="0">
                <a:ln>
                  <a:noFill/>
                </a:ln>
                <a:solidFill>
                  <a:prstClr val="black"/>
                </a:solidFill>
                <a:effectLst/>
                <a:uLnTx/>
                <a:uFillTx/>
                <a:latin typeface="+mn-lt"/>
                <a:ea typeface="+mn-ea"/>
                <a:cs typeface="+mn-cs"/>
              </a:rPr>
              <a:t>NICE Public Health Guideline PH24, Alcohol-use disorders: prevention (2010) Available at: </a:t>
            </a:r>
            <a:r>
              <a:rPr kumimoji="0" lang="en-GB" sz="1000" b="0" i="0" u="none" strike="noStrike" kern="1200" cap="none" spc="0" normalizeH="0" baseline="0" noProof="0" dirty="0" smtClean="0">
                <a:ln>
                  <a:noFill/>
                </a:ln>
                <a:solidFill>
                  <a:prstClr val="black"/>
                </a:solidFill>
                <a:effectLst/>
                <a:uLnTx/>
                <a:uFillTx/>
                <a:latin typeface="+mn-lt"/>
                <a:ea typeface="+mn-ea"/>
                <a:cs typeface="+mn-cs"/>
                <a:hlinkClick r:id="rId3"/>
              </a:rPr>
              <a:t>https://www.nice.org.uk/guidance/ph24/chapter/1-Recommendations#population-versus-individual-approach</a:t>
            </a:r>
            <a:r>
              <a:rPr kumimoji="0" lang="en-GB" sz="1000" b="0" i="0" u="none" strike="noStrike" kern="1200" cap="none" spc="0" normalizeH="0" baseline="0" noProof="0" dirty="0" smtClean="0">
                <a:ln>
                  <a:noFill/>
                </a:ln>
                <a:solidFill>
                  <a:prstClr val="black"/>
                </a:solidFill>
                <a:effectLst/>
                <a:uLnTx/>
                <a:uFillTx/>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2195B108-4A47-48C4-9F2A-12BD458A5F48}" type="slidenum">
              <a:rPr lang="en-GB" smtClean="0"/>
              <a:t>21</a:t>
            </a:fld>
            <a:endParaRPr lang="en-GB" dirty="0"/>
          </a:p>
        </p:txBody>
      </p:sp>
    </p:spTree>
    <p:extLst>
      <p:ext uri="{BB962C8B-B14F-4D97-AF65-F5344CB8AC3E}">
        <p14:creationId xmlns:p14="http://schemas.microsoft.com/office/powerpoint/2010/main" val="449752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Targeted </a:t>
            </a:r>
            <a:r>
              <a:rPr lang="en-GB" b="1" dirty="0"/>
              <a:t>prevention </a:t>
            </a:r>
            <a:r>
              <a:rPr lang="en-GB" b="1" dirty="0" smtClean="0"/>
              <a:t>- </a:t>
            </a:r>
            <a:r>
              <a:rPr lang="en-GB" b="1" dirty="0"/>
              <a:t>alcohol</a:t>
            </a:r>
          </a:p>
          <a:p>
            <a:endParaRPr lang="en-GB" dirty="0" smtClean="0"/>
          </a:p>
          <a:p>
            <a:r>
              <a:rPr lang="en-GB" dirty="0" smtClean="0"/>
              <a:t>Evidence </a:t>
            </a:r>
            <a:r>
              <a:rPr lang="en-GB" dirty="0"/>
              <a:t>based interventions such as Identification and Brief Advice can help individuals reduce their alcohol consumption, which reduces risks of ill health and deaths.</a:t>
            </a:r>
          </a:p>
          <a:p>
            <a:endParaRPr lang="en-GB" dirty="0" smtClean="0"/>
          </a:p>
          <a:p>
            <a:r>
              <a:rPr lang="en-GB" dirty="0" smtClean="0"/>
              <a:t>Hospital </a:t>
            </a:r>
            <a:r>
              <a:rPr lang="en-GB" dirty="0"/>
              <a:t>based Alcohol Care </a:t>
            </a:r>
            <a:r>
              <a:rPr lang="en-GB" dirty="0" smtClean="0"/>
              <a:t>Teams:</a:t>
            </a:r>
            <a:r>
              <a:rPr lang="en-GB" baseline="0" dirty="0" smtClean="0"/>
              <a:t> </a:t>
            </a:r>
            <a:r>
              <a:rPr lang="en-GB" dirty="0" smtClean="0"/>
              <a:t>identify </a:t>
            </a:r>
            <a:r>
              <a:rPr lang="en-GB" dirty="0"/>
              <a:t>inpatients and A&amp;E attenders with alcohol problems and provide specialist care. These services save money by reducing length of stay, re-admissions, A&amp;E attendances and ambulance call-outs. </a:t>
            </a:r>
          </a:p>
          <a:p>
            <a:endParaRPr lang="en-GB" dirty="0" smtClean="0"/>
          </a:p>
          <a:p>
            <a:r>
              <a:rPr lang="en-GB" sz="1000" b="1" dirty="0" smtClean="0">
                <a:latin typeface="Arial" panose="020B0604020202020204" pitchFamily="34" charset="0"/>
                <a:cs typeface="Arial" panose="020B0604020202020204" pitchFamily="34" charset="0"/>
              </a:rPr>
              <a:t>References</a:t>
            </a:r>
          </a:p>
          <a:p>
            <a:endParaRPr lang="en-GB" sz="10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Arial" panose="020B0604020202020204" pitchFamily="34" charset="0"/>
                <a:cs typeface="Arial" panose="020B0604020202020204" pitchFamily="34" charset="0"/>
              </a:rPr>
              <a:t>Cut and paste website addresses</a:t>
            </a:r>
            <a:r>
              <a:rPr lang="en-GB" sz="1000" baseline="0" dirty="0" smtClean="0">
                <a:latin typeface="Arial" panose="020B0604020202020204" pitchFamily="34" charset="0"/>
                <a:cs typeface="Arial" panose="020B0604020202020204" pitchFamily="34" charset="0"/>
              </a:rPr>
              <a:t> into your browser</a:t>
            </a:r>
            <a:r>
              <a:rPr lang="en-GB" sz="1000" dirty="0" smtClean="0">
                <a:latin typeface="Arial" panose="020B0604020202020204" pitchFamily="34" charset="0"/>
                <a:cs typeface="Arial" panose="020B0604020202020204" pitchFamily="34" charset="0"/>
              </a:rPr>
              <a:t> to access the links</a:t>
            </a:r>
          </a:p>
          <a:p>
            <a:endParaRPr lang="en-GB" sz="1000" dirty="0"/>
          </a:p>
          <a:p>
            <a:pPr marL="228600" indent="-228600">
              <a:buAutoNum type="arabicPeriod"/>
            </a:pPr>
            <a:r>
              <a:rPr lang="en-GB" sz="1000" dirty="0" smtClean="0"/>
              <a:t>Angus </a:t>
            </a:r>
            <a:r>
              <a:rPr lang="en-GB" sz="1000" dirty="0"/>
              <a:t>C, Gillespie D, Ally A, Brennan A. (2015</a:t>
            </a:r>
            <a:r>
              <a:rPr lang="en-GB" sz="1000" dirty="0" smtClean="0"/>
              <a:t>) </a:t>
            </a:r>
            <a:r>
              <a:rPr lang="en-GB" sz="1000" dirty="0"/>
              <a:t>Modelling the impact of Minimum Unit Price and Identification and Brief Advice policies using the Sheffield Alcohol Policy Model Version 3. University of Sheffield. Available at: </a:t>
            </a:r>
            <a:r>
              <a:rPr lang="en-GB" sz="1000" dirty="0">
                <a:hlinkClick r:id="rId3"/>
              </a:rPr>
              <a:t>https://www.sheffield.ac.uk/polopoly_fs/1.661445!/</a:t>
            </a:r>
            <a:r>
              <a:rPr lang="en-GB" sz="1000" dirty="0" smtClean="0">
                <a:hlinkClick r:id="rId3"/>
              </a:rPr>
              <a:t>file/Final_mup_iba_report.pdf</a:t>
            </a:r>
            <a:r>
              <a:rPr lang="en-GB" sz="1000" dirty="0" smtClean="0"/>
              <a:t>  </a:t>
            </a:r>
          </a:p>
          <a:p>
            <a:pPr marL="0" indent="0">
              <a:buNone/>
            </a:pPr>
            <a:endParaRPr lang="en-GB" sz="1000" dirty="0"/>
          </a:p>
          <a:p>
            <a:r>
              <a:rPr lang="en-GB" sz="1000" dirty="0" smtClean="0"/>
              <a:t>2,3,4 </a:t>
            </a:r>
            <a:r>
              <a:rPr lang="en-GB" sz="1000" dirty="0"/>
              <a:t>&amp; 5. PHE (2016) Local Health and Care Planning: Menu of preventative interventions. Available at: </a:t>
            </a:r>
            <a:r>
              <a:rPr lang="en-GB" sz="1000" dirty="0">
                <a:hlinkClick r:id="rId4"/>
              </a:rPr>
              <a:t>https://</a:t>
            </a:r>
            <a:r>
              <a:rPr lang="en-GB" sz="1000" dirty="0" smtClean="0">
                <a:hlinkClick r:id="rId4"/>
              </a:rPr>
              <a:t>www.gov.uk/government/uploads/system/uploads/attachment_data/file/565944/Local_health_and_care_planning_menu_of_preventative_interventions.pdf</a:t>
            </a:r>
            <a:r>
              <a:rPr lang="en-GB" sz="1000" dirty="0" smtClean="0"/>
              <a:t>  </a:t>
            </a:r>
            <a:endParaRPr lang="en-GB" sz="1000" dirty="0"/>
          </a:p>
          <a:p>
            <a:endParaRPr lang="en-GB" dirty="0"/>
          </a:p>
        </p:txBody>
      </p:sp>
      <p:sp>
        <p:nvSpPr>
          <p:cNvPr id="4" name="Slide Number Placeholder 3"/>
          <p:cNvSpPr>
            <a:spLocks noGrp="1"/>
          </p:cNvSpPr>
          <p:nvPr>
            <p:ph type="sldNum" sz="quarter" idx="10"/>
          </p:nvPr>
        </p:nvSpPr>
        <p:spPr/>
        <p:txBody>
          <a:bodyPr/>
          <a:lstStyle/>
          <a:p>
            <a:fld id="{2195B108-4A47-48C4-9F2A-12BD458A5F48}" type="slidenum">
              <a:rPr lang="en-GB" smtClean="0"/>
              <a:t>22</a:t>
            </a:fld>
            <a:endParaRPr lang="en-GB"/>
          </a:p>
        </p:txBody>
      </p:sp>
    </p:spTree>
    <p:extLst>
      <p:ext uri="{BB962C8B-B14F-4D97-AF65-F5344CB8AC3E}">
        <p14:creationId xmlns:p14="http://schemas.microsoft.com/office/powerpoint/2010/main" val="1011977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Targeted </a:t>
            </a:r>
            <a:r>
              <a:rPr lang="en-GB" b="1" dirty="0"/>
              <a:t>prevention and harm reduction </a:t>
            </a:r>
            <a:r>
              <a:rPr lang="en-GB" b="1" dirty="0" smtClean="0"/>
              <a:t>- </a:t>
            </a:r>
            <a:r>
              <a:rPr lang="en-GB" b="1" dirty="0"/>
              <a:t>drugs</a:t>
            </a:r>
          </a:p>
          <a:p>
            <a:endParaRPr lang="en-GB" dirty="0" smtClean="0"/>
          </a:p>
          <a:p>
            <a:r>
              <a:rPr lang="en-GB" dirty="0" smtClean="0"/>
              <a:t>Harm </a:t>
            </a:r>
            <a:r>
              <a:rPr lang="en-GB" dirty="0"/>
              <a:t>reduction services are essential components of the drug treatment system. Needle and syringe programmes and services to test for and treat blood borne viruses are evidence-based and reduce the risk of transmission. </a:t>
            </a:r>
            <a:r>
              <a:rPr lang="en-GB" dirty="0" smtClean="0"/>
              <a:t>They </a:t>
            </a:r>
            <a:r>
              <a:rPr lang="en-GB" dirty="0"/>
              <a:t>can also act as a point of engagement with drug users where they can access pathways to other treatment and health services.</a:t>
            </a:r>
          </a:p>
          <a:p>
            <a:endParaRPr lang="en-GB" dirty="0" smtClean="0"/>
          </a:p>
          <a:p>
            <a:r>
              <a:rPr lang="en-GB" dirty="0" smtClean="0"/>
              <a:t>Provision </a:t>
            </a:r>
            <a:r>
              <a:rPr lang="en-GB" dirty="0"/>
              <a:t>of naloxone can reduce the risk of death from </a:t>
            </a:r>
            <a:r>
              <a:rPr lang="en-GB" dirty="0" smtClean="0"/>
              <a:t>opiate </a:t>
            </a:r>
            <a:r>
              <a:rPr lang="en-GB" dirty="0"/>
              <a:t>overdose.</a:t>
            </a:r>
          </a:p>
          <a:p>
            <a:endParaRPr lang="en-GB" dirty="0" smtClean="0"/>
          </a:p>
          <a:p>
            <a:r>
              <a:rPr lang="en-GB" sz="1000" b="1" dirty="0" smtClean="0">
                <a:latin typeface="Arial" panose="020B0604020202020204" pitchFamily="34" charset="0"/>
                <a:cs typeface="Arial" panose="020B0604020202020204" pitchFamily="34" charset="0"/>
              </a:rPr>
              <a:t>References</a:t>
            </a:r>
          </a:p>
          <a:p>
            <a:endParaRPr lang="en-GB" sz="10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Arial" panose="020B0604020202020204" pitchFamily="34" charset="0"/>
                <a:cs typeface="Arial" panose="020B0604020202020204" pitchFamily="34" charset="0"/>
              </a:rPr>
              <a:t>Cut and paste website addresses</a:t>
            </a:r>
            <a:r>
              <a:rPr lang="en-GB" sz="1000" baseline="0" dirty="0" smtClean="0">
                <a:latin typeface="Arial" panose="020B0604020202020204" pitchFamily="34" charset="0"/>
                <a:cs typeface="Arial" panose="020B0604020202020204" pitchFamily="34" charset="0"/>
              </a:rPr>
              <a:t> into your browser</a:t>
            </a:r>
            <a:r>
              <a:rPr lang="en-GB" sz="1000" dirty="0" smtClean="0">
                <a:latin typeface="Arial" panose="020B0604020202020204" pitchFamily="34" charset="0"/>
                <a:cs typeface="Arial" panose="020B0604020202020204" pitchFamily="34" charset="0"/>
              </a:rPr>
              <a:t> to access the links</a:t>
            </a:r>
          </a:p>
          <a:p>
            <a:endParaRPr lang="en-GB" sz="1000" dirty="0"/>
          </a:p>
          <a:p>
            <a:r>
              <a:rPr lang="en-GB" sz="1000" dirty="0"/>
              <a:t>Interventions covered in both:</a:t>
            </a:r>
          </a:p>
          <a:p>
            <a:endParaRPr lang="en-GB" sz="1000" dirty="0" smtClean="0"/>
          </a:p>
          <a:p>
            <a:r>
              <a:rPr lang="en-GB" sz="1000" dirty="0" smtClean="0"/>
              <a:t>Department </a:t>
            </a:r>
            <a:r>
              <a:rPr lang="en-GB" sz="1000" dirty="0"/>
              <a:t>of </a:t>
            </a:r>
            <a:r>
              <a:rPr lang="en-GB" sz="1000" dirty="0" smtClean="0"/>
              <a:t>health</a:t>
            </a:r>
            <a:r>
              <a:rPr lang="en-GB" sz="1000" baseline="0" dirty="0" smtClean="0"/>
              <a:t> </a:t>
            </a:r>
            <a:r>
              <a:rPr lang="en-GB" sz="1000" dirty="0" smtClean="0"/>
              <a:t>(2017</a:t>
            </a:r>
            <a:r>
              <a:rPr lang="en-GB" sz="1000" dirty="0"/>
              <a:t>) Drug misuse and dependence. UK guidelines on clinical management. (Orange Book). Available at:  </a:t>
            </a:r>
            <a:r>
              <a:rPr lang="en-GB" sz="1000" dirty="0">
                <a:hlinkClick r:id="rId3"/>
              </a:rPr>
              <a:t>https://</a:t>
            </a:r>
            <a:r>
              <a:rPr lang="en-GB" sz="1000" dirty="0" smtClean="0">
                <a:hlinkClick r:id="rId3"/>
              </a:rPr>
              <a:t>www.gov.uk/government/uploads/system/uploads/attachment_data/file/628634/clinical_guidelines_2017.pdf</a:t>
            </a:r>
            <a:r>
              <a:rPr lang="en-GB" sz="1000" dirty="0" smtClean="0"/>
              <a:t>   </a:t>
            </a:r>
          </a:p>
          <a:p>
            <a:endParaRPr lang="en-GB" sz="1000" dirty="0"/>
          </a:p>
          <a:p>
            <a:r>
              <a:rPr lang="en-GB" sz="1000" dirty="0" smtClean="0"/>
              <a:t>PHE (2016) Local </a:t>
            </a:r>
            <a:r>
              <a:rPr lang="en-GB" sz="1000" dirty="0"/>
              <a:t>Health and Care Planning: Menu of preventative </a:t>
            </a:r>
            <a:r>
              <a:rPr lang="en-GB" sz="1000" dirty="0" smtClean="0"/>
              <a:t>interventions. </a:t>
            </a:r>
            <a:r>
              <a:rPr lang="en-GB" sz="1000" dirty="0"/>
              <a:t>Available at: </a:t>
            </a:r>
            <a:r>
              <a:rPr lang="en-GB" sz="1000" dirty="0">
                <a:hlinkClick r:id="rId4"/>
              </a:rPr>
              <a:t>https://</a:t>
            </a:r>
            <a:r>
              <a:rPr lang="en-GB" sz="1000" dirty="0" smtClean="0">
                <a:hlinkClick r:id="rId4"/>
              </a:rPr>
              <a:t>www.gov.uk/government/uploads/system/uploads/attachment_data/file/565944/Local_health_and_care_planning_menu_of_preventative_interventions.pdf</a:t>
            </a:r>
            <a:r>
              <a:rPr lang="en-GB" sz="1000" dirty="0" smtClean="0"/>
              <a:t> </a:t>
            </a:r>
            <a:endParaRPr lang="en-GB" sz="1000" dirty="0"/>
          </a:p>
        </p:txBody>
      </p:sp>
      <p:sp>
        <p:nvSpPr>
          <p:cNvPr id="4" name="Slide Number Placeholder 3"/>
          <p:cNvSpPr>
            <a:spLocks noGrp="1"/>
          </p:cNvSpPr>
          <p:nvPr>
            <p:ph type="sldNum" sz="quarter" idx="10"/>
          </p:nvPr>
        </p:nvSpPr>
        <p:spPr/>
        <p:txBody>
          <a:bodyPr/>
          <a:lstStyle/>
          <a:p>
            <a:fld id="{2195B108-4A47-48C4-9F2A-12BD458A5F48}" type="slidenum">
              <a:rPr lang="en-GB" smtClean="0"/>
              <a:t>23</a:t>
            </a:fld>
            <a:endParaRPr lang="en-GB"/>
          </a:p>
        </p:txBody>
      </p:sp>
    </p:spTree>
    <p:extLst>
      <p:ext uri="{BB962C8B-B14F-4D97-AF65-F5344CB8AC3E}">
        <p14:creationId xmlns:p14="http://schemas.microsoft.com/office/powerpoint/2010/main" val="1638085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Specialist </a:t>
            </a:r>
            <a:r>
              <a:rPr lang="en-GB" b="1" dirty="0">
                <a:latin typeface="Arial" panose="020B0604020202020204" pitchFamily="34" charset="0"/>
                <a:cs typeface="Arial" panose="020B0604020202020204" pitchFamily="34" charset="0"/>
              </a:rPr>
              <a:t>treatment and recovery (alcohol &amp; drugs</a:t>
            </a:r>
            <a:r>
              <a:rPr lang="en-GB" b="1" dirty="0" smtClean="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Evidence based treatment and recovery services are essential to motivate and support people with drug and alcohol problems. They should provide a range of interventions, according to the level and type of dependency and an individual’s assessed need. Engagement in treatment reduces the risk of drug related deaths.</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Components </a:t>
            </a:r>
            <a:r>
              <a:rPr lang="en-GB" dirty="0">
                <a:latin typeface="Arial" panose="020B0604020202020204" pitchFamily="34" charset="0"/>
                <a:cs typeface="Arial" panose="020B0604020202020204" pitchFamily="34" charset="0"/>
              </a:rPr>
              <a:t>of the treatment system include: </a:t>
            </a:r>
            <a:r>
              <a:rPr lang="en-GB" dirty="0" smtClean="0">
                <a:latin typeface="Arial" panose="020B0604020202020204" pitchFamily="34" charset="0"/>
                <a:cs typeface="Arial" panose="020B0604020202020204" pitchFamily="34" charset="0"/>
              </a:rPr>
              <a:t>community</a:t>
            </a:r>
            <a:r>
              <a:rPr lang="en-GB" dirty="0">
                <a:latin typeface="Arial" panose="020B0604020202020204" pitchFamily="34" charset="0"/>
                <a:cs typeface="Arial" panose="020B0604020202020204" pitchFamily="34" charset="0"/>
              </a:rPr>
              <a:t>, inpatient and residential services; integrated pharmacological and psychosocial interventions </a:t>
            </a:r>
            <a:r>
              <a:rPr lang="en-GB" dirty="0" smtClean="0">
                <a:latin typeface="Arial" panose="020B0604020202020204" pitchFamily="34" charset="0"/>
                <a:cs typeface="Arial" panose="020B0604020202020204" pitchFamily="34" charset="0"/>
              </a:rPr>
              <a:t>(where appropriate); </a:t>
            </a:r>
            <a:r>
              <a:rPr lang="en-GB" dirty="0">
                <a:latin typeface="Arial" panose="020B0604020202020204" pitchFamily="34" charset="0"/>
                <a:cs typeface="Arial" panose="020B0604020202020204" pitchFamily="34" charset="0"/>
              </a:rPr>
              <a:t>holistic, recovery focussed support; addressing family/parenting issues; and building support </a:t>
            </a:r>
            <a:r>
              <a:rPr lang="en-GB" dirty="0" smtClean="0">
                <a:latin typeface="Arial" panose="020B0604020202020204" pitchFamily="34" charset="0"/>
                <a:cs typeface="Arial" panose="020B0604020202020204" pitchFamily="34" charset="0"/>
              </a:rPr>
              <a:t>networks. </a:t>
            </a:r>
            <a:endParaRPr lang="en-GB" dirty="0">
              <a:latin typeface="Arial" panose="020B0604020202020204" pitchFamily="34" charset="0"/>
              <a:cs typeface="Arial" panose="020B0604020202020204" pitchFamily="34" charset="0"/>
            </a:endParaRPr>
          </a:p>
          <a:p>
            <a:endParaRPr lang="en-GB" sz="1000" dirty="0" smtClean="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References</a:t>
            </a:r>
          </a:p>
          <a:p>
            <a:endParaRPr lang="en-GB" sz="10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Arial" panose="020B0604020202020204" pitchFamily="34" charset="0"/>
                <a:cs typeface="Arial" panose="020B0604020202020204" pitchFamily="34" charset="0"/>
              </a:rPr>
              <a:t>Cut and paste website addresses</a:t>
            </a:r>
            <a:r>
              <a:rPr lang="en-GB" sz="1000" baseline="0" dirty="0" smtClean="0">
                <a:latin typeface="Arial" panose="020B0604020202020204" pitchFamily="34" charset="0"/>
                <a:cs typeface="Arial" panose="020B0604020202020204" pitchFamily="34" charset="0"/>
              </a:rPr>
              <a:t> into your browser</a:t>
            </a:r>
            <a:r>
              <a:rPr lang="en-GB" sz="1000" dirty="0" smtClean="0">
                <a:latin typeface="Arial" panose="020B0604020202020204" pitchFamily="34" charset="0"/>
                <a:cs typeface="Arial" panose="020B0604020202020204" pitchFamily="34" charset="0"/>
              </a:rPr>
              <a:t> to access the links</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Drugs:</a:t>
            </a:r>
          </a:p>
          <a:p>
            <a:endParaRPr lang="en-GB" sz="1000" dirty="0" smtClean="0">
              <a:latin typeface="Arial" panose="020B0604020202020204" pitchFamily="34" charset="0"/>
              <a:cs typeface="Arial" panose="020B0604020202020204" pitchFamily="34" charset="0"/>
            </a:endParaRPr>
          </a:p>
          <a:p>
            <a:r>
              <a:rPr lang="en-GB" sz="1000" dirty="0" smtClean="0">
                <a:latin typeface="Arial" panose="020B0604020202020204" pitchFamily="34" charset="0"/>
                <a:cs typeface="Arial" panose="020B0604020202020204" pitchFamily="34" charset="0"/>
              </a:rPr>
              <a:t>Department </a:t>
            </a:r>
            <a:r>
              <a:rPr lang="en-GB" sz="1000" dirty="0">
                <a:latin typeface="Arial" panose="020B0604020202020204" pitchFamily="34" charset="0"/>
                <a:cs typeface="Arial" panose="020B0604020202020204" pitchFamily="34" charset="0"/>
              </a:rPr>
              <a:t>of </a:t>
            </a:r>
            <a:r>
              <a:rPr lang="en-GB" sz="1000" dirty="0" smtClean="0">
                <a:latin typeface="Arial" panose="020B0604020202020204" pitchFamily="34" charset="0"/>
                <a:cs typeface="Arial" panose="020B0604020202020204" pitchFamily="34" charset="0"/>
              </a:rPr>
              <a:t>health</a:t>
            </a:r>
            <a:r>
              <a:rPr lang="en-GB" sz="1000" baseline="0" dirty="0" smtClean="0">
                <a:latin typeface="Arial" panose="020B0604020202020204" pitchFamily="34" charset="0"/>
                <a:cs typeface="Arial" panose="020B0604020202020204" pitchFamily="34" charset="0"/>
              </a:rPr>
              <a:t> </a:t>
            </a:r>
            <a:r>
              <a:rPr lang="en-GB" sz="1000" dirty="0" smtClean="0">
                <a:latin typeface="Arial" panose="020B0604020202020204" pitchFamily="34" charset="0"/>
                <a:cs typeface="Arial" panose="020B0604020202020204" pitchFamily="34" charset="0"/>
              </a:rPr>
              <a:t>(2017</a:t>
            </a:r>
            <a:r>
              <a:rPr lang="en-GB" sz="1000" dirty="0">
                <a:latin typeface="Arial" panose="020B0604020202020204" pitchFamily="34" charset="0"/>
                <a:cs typeface="Arial" panose="020B0604020202020204" pitchFamily="34" charset="0"/>
              </a:rPr>
              <a:t>) Drug misuse and dependence. UK guidelines on clinical management. (Orange Book). Available at:  </a:t>
            </a:r>
            <a:r>
              <a:rPr lang="en-GB" sz="1000" dirty="0">
                <a:latin typeface="Arial" panose="020B0604020202020204" pitchFamily="34" charset="0"/>
                <a:cs typeface="Arial" panose="020B0604020202020204" pitchFamily="34" charset="0"/>
                <a:hlinkClick r:id="rId3"/>
              </a:rPr>
              <a:t>https://</a:t>
            </a:r>
            <a:r>
              <a:rPr lang="en-GB" sz="1000" dirty="0" smtClean="0">
                <a:latin typeface="Arial" panose="020B0604020202020204" pitchFamily="34" charset="0"/>
                <a:cs typeface="Arial" panose="020B0604020202020204" pitchFamily="34" charset="0"/>
                <a:hlinkClick r:id="rId3"/>
              </a:rPr>
              <a:t>www.gov.uk/government/uploads/system/uploads/attachment_data/file/628634/clinical_guidelines_2017.pdf</a:t>
            </a:r>
            <a:r>
              <a:rPr lang="en-GB" sz="1000" dirty="0" smtClean="0">
                <a:latin typeface="Arial" panose="020B0604020202020204" pitchFamily="34" charset="0"/>
                <a:cs typeface="Arial" panose="020B0604020202020204" pitchFamily="34" charset="0"/>
              </a:rPr>
              <a:t>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NICE guidance for alcohol</a:t>
            </a:r>
            <a:r>
              <a:rPr lang="en-GB" sz="1000" dirty="0" smtClean="0">
                <a:latin typeface="Arial" panose="020B0604020202020204" pitchFamily="34" charset="0"/>
                <a:cs typeface="Arial" panose="020B0604020202020204" pitchFamily="34" charset="0"/>
              </a:rPr>
              <a:t>:</a:t>
            </a:r>
          </a:p>
          <a:p>
            <a:r>
              <a:rPr lang="en-GB" sz="1000" dirty="0" smtClean="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000" dirty="0">
                <a:latin typeface="Arial" panose="020B0604020202020204" pitchFamily="34" charset="0"/>
                <a:cs typeface="Arial" panose="020B0604020202020204" pitchFamily="34" charset="0"/>
              </a:rPr>
              <a:t>Alcohol-use disorders: diagnosis, assessment and management of harmful drinking and alcohol dependence (2011) NICE guideline CG115</a:t>
            </a:r>
          </a:p>
          <a:p>
            <a:pPr marL="0" indent="0">
              <a:buFont typeface="Arial" panose="020B0604020202020204" pitchFamily="34" charset="0"/>
              <a:buNone/>
            </a:pPr>
            <a:r>
              <a:rPr lang="en-GB" sz="1000" dirty="0">
                <a:latin typeface="Arial" panose="020B0604020202020204" pitchFamily="34" charset="0"/>
                <a:cs typeface="Arial" panose="020B0604020202020204" pitchFamily="34" charset="0"/>
              </a:rPr>
              <a:t>Alcohol-use disorders: diagnosis and management of physical complications (</a:t>
            </a:r>
            <a:r>
              <a:rPr lang="en-GB" sz="1000" dirty="0" smtClean="0">
                <a:latin typeface="Arial" panose="020B0604020202020204" pitchFamily="34" charset="0"/>
                <a:cs typeface="Arial" panose="020B0604020202020204" pitchFamily="34" charset="0"/>
              </a:rPr>
              <a:t>updated </a:t>
            </a:r>
            <a:r>
              <a:rPr lang="en-GB" sz="1000" dirty="0">
                <a:latin typeface="Arial" panose="020B0604020202020204" pitchFamily="34" charset="0"/>
                <a:cs typeface="Arial" panose="020B0604020202020204" pitchFamily="34" charset="0"/>
              </a:rPr>
              <a:t>2017) NICE guideline (CG100)</a:t>
            </a:r>
          </a:p>
          <a:p>
            <a:pPr marL="0" indent="0">
              <a:buFont typeface="Arial" panose="020B0604020202020204" pitchFamily="34" charset="0"/>
              <a:buNone/>
            </a:pPr>
            <a:r>
              <a:rPr lang="en-GB" sz="1000" dirty="0" err="1">
                <a:latin typeface="Arial" panose="020B0604020202020204" pitchFamily="34" charset="0"/>
                <a:cs typeface="Arial" panose="020B0604020202020204" pitchFamily="34" charset="0"/>
              </a:rPr>
              <a:t>Nalmefene</a:t>
            </a:r>
            <a:r>
              <a:rPr lang="en-GB" sz="1000" dirty="0">
                <a:latin typeface="Arial" panose="020B0604020202020204" pitchFamily="34" charset="0"/>
                <a:cs typeface="Arial" panose="020B0604020202020204" pitchFamily="34" charset="0"/>
              </a:rPr>
              <a:t> for reducing alcohol consumption in people with alcohol dependence (2014) NICE technology appraisal guidance 325</a:t>
            </a:r>
          </a:p>
          <a:p>
            <a:endParaRPr lang="en-GB" dirty="0"/>
          </a:p>
        </p:txBody>
      </p:sp>
      <p:sp>
        <p:nvSpPr>
          <p:cNvPr id="4" name="Slide Number Placeholder 3"/>
          <p:cNvSpPr>
            <a:spLocks noGrp="1"/>
          </p:cNvSpPr>
          <p:nvPr>
            <p:ph type="sldNum" sz="quarter" idx="10"/>
          </p:nvPr>
        </p:nvSpPr>
        <p:spPr/>
        <p:txBody>
          <a:bodyPr/>
          <a:lstStyle/>
          <a:p>
            <a:fld id="{2195B108-4A47-48C4-9F2A-12BD458A5F48}" type="slidenum">
              <a:rPr lang="en-GB" smtClean="0"/>
              <a:t>24</a:t>
            </a:fld>
            <a:endParaRPr lang="en-GB"/>
          </a:p>
        </p:txBody>
      </p:sp>
    </p:spTree>
    <p:extLst>
      <p:ext uri="{BB962C8B-B14F-4D97-AF65-F5344CB8AC3E}">
        <p14:creationId xmlns:p14="http://schemas.microsoft.com/office/powerpoint/2010/main" val="22008805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Interventions </a:t>
            </a:r>
            <a:r>
              <a:rPr lang="en-GB" b="1" dirty="0"/>
              <a:t>and outcomes for families</a:t>
            </a:r>
          </a:p>
          <a:p>
            <a:endParaRPr lang="en-GB" dirty="0" smtClean="0"/>
          </a:p>
          <a:p>
            <a:r>
              <a:rPr lang="en-GB" dirty="0" smtClean="0"/>
              <a:t>Partnership </a:t>
            </a:r>
            <a:r>
              <a:rPr lang="en-GB" dirty="0"/>
              <a:t>work between treatment services and local children’s health and social care agencies is crucial. Parental drug and alcohol treatment can be a protective factor for children and can enable parents to engage with support agencies.</a:t>
            </a:r>
          </a:p>
          <a:p>
            <a:endParaRPr lang="en-GB" dirty="0" smtClean="0"/>
          </a:p>
          <a:p>
            <a:r>
              <a:rPr lang="en-GB" sz="1000" b="1" dirty="0" smtClean="0">
                <a:latin typeface="Arial" panose="020B0604020202020204" pitchFamily="34" charset="0"/>
                <a:cs typeface="Arial" panose="020B0604020202020204" pitchFamily="34" charset="0"/>
              </a:rPr>
              <a:t>References</a:t>
            </a:r>
          </a:p>
          <a:p>
            <a:endParaRPr lang="en-GB" sz="10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Arial" panose="020B0604020202020204" pitchFamily="34" charset="0"/>
                <a:cs typeface="Arial" panose="020B0604020202020204" pitchFamily="34" charset="0"/>
              </a:rPr>
              <a:t>Cut and paste website addresses</a:t>
            </a:r>
            <a:r>
              <a:rPr lang="en-GB" sz="1000" baseline="0" dirty="0" smtClean="0">
                <a:latin typeface="Arial" panose="020B0604020202020204" pitchFamily="34" charset="0"/>
                <a:cs typeface="Arial" panose="020B0604020202020204" pitchFamily="34" charset="0"/>
              </a:rPr>
              <a:t> into your browser</a:t>
            </a:r>
            <a:r>
              <a:rPr lang="en-GB" sz="1000" dirty="0" smtClean="0">
                <a:latin typeface="Arial" panose="020B0604020202020204" pitchFamily="34" charset="0"/>
                <a:cs typeface="Arial" panose="020B0604020202020204" pitchFamily="34" charset="0"/>
              </a:rPr>
              <a:t> to access the links</a:t>
            </a:r>
          </a:p>
          <a:p>
            <a:endParaRPr lang="en-GB" sz="1000" dirty="0"/>
          </a:p>
          <a:p>
            <a:r>
              <a:rPr lang="en-GB" sz="1000" dirty="0"/>
              <a:t>All: National Treatment Agency for Substance Misuse (NTA) (2012) Parents with drugs problems: how treatment helps families. Available at: </a:t>
            </a:r>
            <a:r>
              <a:rPr lang="en-GB" sz="1000" dirty="0">
                <a:hlinkClick r:id="rId3"/>
              </a:rPr>
              <a:t>http://</a:t>
            </a:r>
            <a:r>
              <a:rPr lang="en-GB" sz="1000" dirty="0" smtClean="0">
                <a:hlinkClick r:id="rId3"/>
              </a:rPr>
              <a:t>www.nta.nhs.uk/uploads/families2012vfinali.pdf</a:t>
            </a:r>
            <a:r>
              <a:rPr lang="en-GB" sz="10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Ofsted (2013) What about the children? Available at:</a:t>
            </a:r>
            <a:r>
              <a:rPr lang="en-GB" sz="1200" kern="1200" baseline="0" dirty="0" smtClean="0">
                <a:solidFill>
                  <a:schemeClr val="tx1"/>
                </a:solidFill>
                <a:effectLst/>
                <a:latin typeface="+mn-lt"/>
                <a:ea typeface="+mn-ea"/>
                <a:cs typeface="+mn-cs"/>
              </a:rPr>
              <a:t> </a:t>
            </a:r>
            <a:r>
              <a:rPr lang="en-GB" sz="1200" u="sng" kern="1200" dirty="0" smtClean="0">
                <a:solidFill>
                  <a:schemeClr val="tx1"/>
                </a:solidFill>
                <a:effectLst/>
                <a:latin typeface="+mn-lt"/>
                <a:ea typeface="+mn-ea"/>
                <a:cs typeface="+mn-cs"/>
                <a:hlinkClick r:id="rId4"/>
              </a:rPr>
              <a:t>https://www.gov.uk/government/uploads/system/uploads/attachment_data/file/419128/What_about_the_children.pdf</a:t>
            </a:r>
            <a:r>
              <a:rPr lang="en-GB" sz="1200" kern="1200" dirty="0" smtClean="0">
                <a:solidFill>
                  <a:schemeClr val="tx1"/>
                </a:solidFill>
                <a:effectLst/>
                <a:latin typeface="+mn-lt"/>
                <a:ea typeface="+mn-ea"/>
                <a:cs typeface="+mn-cs"/>
              </a:rPr>
              <a:t> </a:t>
            </a:r>
          </a:p>
          <a:p>
            <a:endParaRPr lang="en-GB" sz="1000" dirty="0"/>
          </a:p>
          <a:p>
            <a:endParaRPr lang="en-GB" dirty="0"/>
          </a:p>
        </p:txBody>
      </p:sp>
      <p:sp>
        <p:nvSpPr>
          <p:cNvPr id="4" name="Slide Number Placeholder 3"/>
          <p:cNvSpPr>
            <a:spLocks noGrp="1"/>
          </p:cNvSpPr>
          <p:nvPr>
            <p:ph type="sldNum" sz="quarter" idx="10"/>
          </p:nvPr>
        </p:nvSpPr>
        <p:spPr/>
        <p:txBody>
          <a:bodyPr/>
          <a:lstStyle/>
          <a:p>
            <a:fld id="{2195B108-4A47-48C4-9F2A-12BD458A5F48}" type="slidenum">
              <a:rPr lang="en-GB" smtClean="0"/>
              <a:t>25</a:t>
            </a:fld>
            <a:endParaRPr lang="en-GB"/>
          </a:p>
        </p:txBody>
      </p:sp>
    </p:spTree>
    <p:extLst>
      <p:ext uri="{BB962C8B-B14F-4D97-AF65-F5344CB8AC3E}">
        <p14:creationId xmlns:p14="http://schemas.microsoft.com/office/powerpoint/2010/main" val="2117215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 benefits of investing in </a:t>
            </a:r>
            <a:r>
              <a:rPr lang="en-GB" b="1" dirty="0" smtClean="0"/>
              <a:t>interventions</a:t>
            </a:r>
          </a:p>
          <a:p>
            <a:endParaRPr lang="en-GB" dirty="0"/>
          </a:p>
          <a:p>
            <a:r>
              <a:rPr lang="en-GB" dirty="0"/>
              <a:t>These slides provide economic information about return on investment for different types of drug and alcohol interventions and services as well as potential outcomes for partner organisations.</a:t>
            </a:r>
          </a:p>
          <a:p>
            <a:endParaRPr lang="en-GB" dirty="0"/>
          </a:p>
        </p:txBody>
      </p:sp>
      <p:sp>
        <p:nvSpPr>
          <p:cNvPr id="4" name="Slide Number Placeholder 3"/>
          <p:cNvSpPr>
            <a:spLocks noGrp="1"/>
          </p:cNvSpPr>
          <p:nvPr>
            <p:ph type="sldNum" sz="quarter" idx="10"/>
          </p:nvPr>
        </p:nvSpPr>
        <p:spPr/>
        <p:txBody>
          <a:bodyPr/>
          <a:lstStyle/>
          <a:p>
            <a:fld id="{2195B108-4A47-48C4-9F2A-12BD458A5F48}" type="slidenum">
              <a:rPr lang="en-GB" smtClean="0"/>
              <a:t>26</a:t>
            </a:fld>
            <a:endParaRPr lang="en-GB"/>
          </a:p>
        </p:txBody>
      </p:sp>
    </p:spTree>
    <p:extLst>
      <p:ext uri="{BB962C8B-B14F-4D97-AF65-F5344CB8AC3E}">
        <p14:creationId xmlns:p14="http://schemas.microsoft.com/office/powerpoint/2010/main" val="8632076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Specialist </a:t>
            </a:r>
            <a:r>
              <a:rPr lang="en-GB" b="1" dirty="0"/>
              <a:t>interventions for young people work and save money</a:t>
            </a:r>
          </a:p>
          <a:p>
            <a:endParaRPr lang="en-GB" dirty="0" smtClean="0"/>
          </a:p>
          <a:p>
            <a:r>
              <a:rPr lang="en-GB" dirty="0" smtClean="0"/>
              <a:t>Research </a:t>
            </a:r>
            <a:r>
              <a:rPr lang="en-GB" dirty="0"/>
              <a:t>has shown that specialist interventions for young people are effective and contribute to improvements in health and wellbeing as well as a range of other benefits. As such these interventions represent value for </a:t>
            </a:r>
            <a:r>
              <a:rPr lang="en-GB" dirty="0" smtClean="0"/>
              <a:t>money.</a:t>
            </a:r>
            <a:endParaRPr lang="en-GB" dirty="0"/>
          </a:p>
          <a:p>
            <a:endParaRPr lang="en-GB" dirty="0" smtClean="0"/>
          </a:p>
          <a:p>
            <a:r>
              <a:rPr lang="en-GB" sz="1000" b="1" dirty="0" smtClean="0">
                <a:latin typeface="Arial" panose="020B0604020202020204" pitchFamily="34" charset="0"/>
                <a:cs typeface="Arial" panose="020B0604020202020204" pitchFamily="34" charset="0"/>
              </a:rPr>
              <a:t>References</a:t>
            </a:r>
          </a:p>
          <a:p>
            <a:endParaRPr lang="en-GB" sz="10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Arial" panose="020B0604020202020204" pitchFamily="34" charset="0"/>
                <a:cs typeface="Arial" panose="020B0604020202020204" pitchFamily="34" charset="0"/>
              </a:rPr>
              <a:t>Cut and paste website addresses</a:t>
            </a:r>
            <a:r>
              <a:rPr lang="en-GB" sz="1000" baseline="0" dirty="0" smtClean="0">
                <a:latin typeface="Arial" panose="020B0604020202020204" pitchFamily="34" charset="0"/>
                <a:cs typeface="Arial" panose="020B0604020202020204" pitchFamily="34" charset="0"/>
              </a:rPr>
              <a:t> into your browser</a:t>
            </a:r>
            <a:r>
              <a:rPr lang="en-GB" sz="1000" dirty="0" smtClean="0">
                <a:latin typeface="Arial" panose="020B0604020202020204" pitchFamily="34" charset="0"/>
                <a:cs typeface="Arial" panose="020B0604020202020204" pitchFamily="34" charset="0"/>
              </a:rPr>
              <a:t> to access the links</a:t>
            </a:r>
          </a:p>
          <a:p>
            <a:endParaRPr lang="en-GB" sz="1000" dirty="0" smtClean="0"/>
          </a:p>
          <a:p>
            <a:r>
              <a:rPr lang="en-GB" sz="1000" dirty="0" smtClean="0"/>
              <a:t>Frontier Economics </a:t>
            </a:r>
            <a:r>
              <a:rPr lang="en-GB" sz="1000" dirty="0"/>
              <a:t>(2011</a:t>
            </a:r>
            <a:r>
              <a:rPr lang="en-GB" sz="1000" dirty="0" smtClean="0"/>
              <a:t>) </a:t>
            </a:r>
            <a:r>
              <a:rPr lang="en-GB" sz="1000" dirty="0"/>
              <a:t>Specialist drug and alcohol services for young people: a Cost Benefit Analysis. Department for Education. </a:t>
            </a:r>
            <a:r>
              <a:rPr lang="en-GB" sz="1000" dirty="0" smtClean="0"/>
              <a:t>Retrieved </a:t>
            </a:r>
            <a:r>
              <a:rPr lang="en-GB" sz="1000" dirty="0"/>
              <a:t>from: </a:t>
            </a:r>
            <a:r>
              <a:rPr lang="en-GB" sz="1000" dirty="0">
                <a:hlinkClick r:id="rId3"/>
              </a:rPr>
              <a:t>https://</a:t>
            </a:r>
            <a:r>
              <a:rPr lang="en-GB" sz="1000" dirty="0" smtClean="0">
                <a:hlinkClick r:id="rId3"/>
              </a:rPr>
              <a:t>www.gov.uk/government/uploads/system/uploads/attachment_data/file/182312/DFE-RR087.pdf</a:t>
            </a:r>
            <a:r>
              <a:rPr lang="en-GB" sz="1000" dirty="0" smtClean="0"/>
              <a:t>  </a:t>
            </a:r>
            <a:endParaRPr lang="en-GB" sz="1000" dirty="0"/>
          </a:p>
          <a:p>
            <a:endParaRPr lang="en-GB" dirty="0"/>
          </a:p>
        </p:txBody>
      </p:sp>
      <p:sp>
        <p:nvSpPr>
          <p:cNvPr id="4" name="Slide Number Placeholder 3"/>
          <p:cNvSpPr>
            <a:spLocks noGrp="1"/>
          </p:cNvSpPr>
          <p:nvPr>
            <p:ph type="sldNum" sz="quarter" idx="10"/>
          </p:nvPr>
        </p:nvSpPr>
        <p:spPr/>
        <p:txBody>
          <a:bodyPr/>
          <a:lstStyle/>
          <a:p>
            <a:fld id="{2195B108-4A47-48C4-9F2A-12BD458A5F48}" type="slidenum">
              <a:rPr lang="en-GB" smtClean="0"/>
              <a:t>27</a:t>
            </a:fld>
            <a:endParaRPr lang="en-GB"/>
          </a:p>
        </p:txBody>
      </p:sp>
    </p:spTree>
    <p:extLst>
      <p:ext uri="{BB962C8B-B14F-4D97-AF65-F5344CB8AC3E}">
        <p14:creationId xmlns:p14="http://schemas.microsoft.com/office/powerpoint/2010/main" val="30594106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Investing </a:t>
            </a:r>
            <a:r>
              <a:rPr lang="en-GB" b="1" dirty="0">
                <a:latin typeface="Arial" panose="020B0604020202020204" pitchFamily="34" charset="0"/>
                <a:cs typeface="Arial" panose="020B0604020202020204" pitchFamily="34" charset="0"/>
              </a:rPr>
              <a:t>in alcohol interventions saves money</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Considerable </a:t>
            </a:r>
            <a:r>
              <a:rPr lang="en-GB" dirty="0">
                <a:latin typeface="Arial" panose="020B0604020202020204" pitchFamily="34" charset="0"/>
                <a:cs typeface="Arial" panose="020B0604020202020204" pitchFamily="34" charset="0"/>
              </a:rPr>
              <a:t>return on </a:t>
            </a:r>
            <a:r>
              <a:rPr lang="en-GB" dirty="0" smtClean="0">
                <a:latin typeface="Arial" panose="020B0604020202020204" pitchFamily="34" charset="0"/>
                <a:cs typeface="Arial" panose="020B0604020202020204" pitchFamily="34" charset="0"/>
              </a:rPr>
              <a:t>investment (ROI) </a:t>
            </a:r>
            <a:r>
              <a:rPr lang="en-GB" dirty="0">
                <a:latin typeface="Arial" panose="020B0604020202020204" pitchFamily="34" charset="0"/>
                <a:cs typeface="Arial" panose="020B0604020202020204" pitchFamily="34" charset="0"/>
              </a:rPr>
              <a:t>can be achieved by providing alcohol </a:t>
            </a:r>
            <a:r>
              <a:rPr lang="en-GB" dirty="0" smtClean="0">
                <a:latin typeface="Arial" panose="020B0604020202020204" pitchFamily="34" charset="0"/>
                <a:cs typeface="Arial" panose="020B0604020202020204" pitchFamily="34" charset="0"/>
              </a:rPr>
              <a:t>interventions. </a:t>
            </a:r>
            <a:r>
              <a:rPr lang="en-GB" dirty="0">
                <a:latin typeface="Arial" panose="020B0604020202020204" pitchFamily="34" charset="0"/>
                <a:cs typeface="Arial" panose="020B0604020202020204" pitchFamily="34" charset="0"/>
              </a:rPr>
              <a:t>For </a:t>
            </a:r>
            <a:r>
              <a:rPr lang="en-GB" dirty="0" smtClean="0">
                <a:latin typeface="Arial" panose="020B0604020202020204" pitchFamily="34" charset="0"/>
                <a:cs typeface="Arial" panose="020B0604020202020204" pitchFamily="34" charset="0"/>
              </a:rPr>
              <a:t>example, </a:t>
            </a:r>
            <a:r>
              <a:rPr lang="en-GB" dirty="0">
                <a:latin typeface="Arial" panose="020B0604020202020204" pitchFamily="34" charset="0"/>
                <a:cs typeface="Arial" panose="020B0604020202020204" pitchFamily="34" charset="0"/>
              </a:rPr>
              <a:t>identification and brief advice has been estimated to save £27 per patient per year; alcohol care teams in hospital can deliver returns on investment of £3.85 for every £1 invested; and assertive outreach teams that work with ‘high impact users’ of emergency services have achieved up to 62% cost savings.</a:t>
            </a:r>
          </a:p>
          <a:p>
            <a:endParaRPr lang="en-GB" dirty="0" smtClean="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References</a:t>
            </a:r>
          </a:p>
          <a:p>
            <a:endParaRPr lang="en-GB" sz="10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Arial" panose="020B0604020202020204" pitchFamily="34" charset="0"/>
                <a:cs typeface="Arial" panose="020B0604020202020204" pitchFamily="34" charset="0"/>
              </a:rPr>
              <a:t>Cut and paste website addresses</a:t>
            </a:r>
            <a:r>
              <a:rPr lang="en-GB" sz="1000" baseline="0" dirty="0" smtClean="0">
                <a:latin typeface="Arial" panose="020B0604020202020204" pitchFamily="34" charset="0"/>
                <a:cs typeface="Arial" panose="020B0604020202020204" pitchFamily="34" charset="0"/>
              </a:rPr>
              <a:t> into your browser</a:t>
            </a:r>
            <a:r>
              <a:rPr lang="en-GB" sz="1000" dirty="0" smtClean="0">
                <a:latin typeface="Arial" panose="020B0604020202020204" pitchFamily="34" charset="0"/>
                <a:cs typeface="Arial" panose="020B0604020202020204" pitchFamily="34" charset="0"/>
              </a:rPr>
              <a:t> to access the links</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1 &amp; 2 PHE (2016) Local Health and Care Planning: Menu of preventative interventions. Available at: </a:t>
            </a:r>
            <a:r>
              <a:rPr lang="en-GB" sz="1000" dirty="0">
                <a:latin typeface="Arial" panose="020B0604020202020204" pitchFamily="34" charset="0"/>
                <a:cs typeface="Arial" panose="020B0604020202020204" pitchFamily="34" charset="0"/>
                <a:hlinkClick r:id="rId3"/>
              </a:rPr>
              <a:t>https://</a:t>
            </a:r>
            <a:r>
              <a:rPr lang="en-GB" sz="1000" dirty="0" smtClean="0">
                <a:latin typeface="Arial" panose="020B0604020202020204" pitchFamily="34" charset="0"/>
                <a:cs typeface="Arial" panose="020B0604020202020204" pitchFamily="34" charset="0"/>
                <a:hlinkClick r:id="rId3"/>
              </a:rPr>
              <a:t>www.gov.uk/government/uploads/system/uploads/attachment_data/file/565944/Local_health_and_care_planning_menu_of_preventative_interventions.pdf</a:t>
            </a:r>
            <a:r>
              <a:rPr lang="en-GB" sz="1000" dirty="0" smtClean="0">
                <a:latin typeface="Arial" panose="020B0604020202020204" pitchFamily="34" charset="0"/>
                <a:cs typeface="Arial" panose="020B0604020202020204" pitchFamily="34" charset="0"/>
              </a:rPr>
              <a:t>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3. </a:t>
            </a:r>
            <a:r>
              <a:rPr lang="en-GB" sz="1000" dirty="0" smtClean="0">
                <a:latin typeface="Arial" panose="020B0604020202020204" pitchFamily="34" charset="0"/>
                <a:cs typeface="Arial" panose="020B0604020202020204" pitchFamily="34" charset="0"/>
              </a:rPr>
              <a:t>Evidence is limited but growing, with positive examples seen in: Sandwell, Alcohol </a:t>
            </a:r>
            <a:r>
              <a:rPr lang="en-GB" sz="1000" dirty="0">
                <a:latin typeface="Arial" panose="020B0604020202020204" pitchFamily="34" charset="0"/>
                <a:cs typeface="Arial" panose="020B0604020202020204" pitchFamily="34" charset="0"/>
              </a:rPr>
              <a:t>Research </a:t>
            </a:r>
            <a:r>
              <a:rPr lang="en-GB" sz="1000" dirty="0" smtClean="0">
                <a:latin typeface="Arial" panose="020B0604020202020204" pitchFamily="34" charset="0"/>
                <a:cs typeface="Arial" panose="020B0604020202020204" pitchFamily="34" charset="0"/>
              </a:rPr>
              <a:t>UK </a:t>
            </a:r>
            <a:r>
              <a:rPr lang="en-GB" sz="1000" dirty="0">
                <a:latin typeface="Arial" panose="020B0604020202020204" pitchFamily="34" charset="0"/>
                <a:cs typeface="Arial" panose="020B0604020202020204" pitchFamily="34" charset="0"/>
              </a:rPr>
              <a:t>(2017). The Sandwell multi-agency management group for high impact problem drinkers. Interim evaluation Available at:  </a:t>
            </a:r>
            <a:r>
              <a:rPr lang="en-GB" sz="1000" dirty="0">
                <a:latin typeface="Arial" panose="020B0604020202020204" pitchFamily="34" charset="0"/>
                <a:cs typeface="Arial" panose="020B0604020202020204" pitchFamily="34" charset="0"/>
                <a:hlinkClick r:id="rId4"/>
              </a:rPr>
              <a:t>http://alcoholresearchuk.org/alcohol-insights/the-sandwell-multi-agency-management-group-for-high-impact-problem-drinkers-interim-evaluation</a:t>
            </a:r>
            <a:r>
              <a:rPr lang="en-GB" sz="1000" dirty="0" smtClean="0">
                <a:latin typeface="Arial" panose="020B0604020202020204" pitchFamily="34" charset="0"/>
                <a:cs typeface="Arial" panose="020B0604020202020204" pitchFamily="34" charset="0"/>
                <a:hlinkClick r:id="rId4"/>
              </a:rPr>
              <a:t>/</a:t>
            </a:r>
            <a:r>
              <a:rPr lang="en-GB" sz="1000" dirty="0" smtClean="0">
                <a:latin typeface="Arial" panose="020B0604020202020204" pitchFamily="34" charset="0"/>
                <a:cs typeface="Arial" panose="020B0604020202020204" pitchFamily="34" charset="0"/>
              </a:rPr>
              <a:t>  and </a:t>
            </a:r>
            <a:r>
              <a:rPr lang="en-GB" sz="1200" kern="1200" dirty="0" smtClean="0">
                <a:solidFill>
                  <a:schemeClr val="tx1"/>
                </a:solidFill>
                <a:effectLst/>
                <a:latin typeface="Arial" panose="020B0604020202020204" pitchFamily="34" charset="0"/>
                <a:ea typeface="+mn-ea"/>
                <a:cs typeface="Arial" panose="020B0604020202020204" pitchFamily="34" charset="0"/>
              </a:rPr>
              <a:t>Salford </a:t>
            </a:r>
            <a:r>
              <a:rPr lang="en-GB" sz="1200" u="sng" kern="1200" dirty="0" smtClean="0">
                <a:solidFill>
                  <a:schemeClr val="tx1"/>
                </a:solidFill>
                <a:effectLst/>
                <a:latin typeface="Arial" panose="020B0604020202020204" pitchFamily="34" charset="0"/>
                <a:ea typeface="+mn-ea"/>
                <a:cs typeface="Arial" panose="020B0604020202020204" pitchFamily="34" charset="0"/>
                <a:hlinkClick r:id="rId5"/>
              </a:rPr>
              <a:t>http://fg.bmj.com/content/flgastro/4/2/130.full.pdf</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195B108-4A47-48C4-9F2A-12BD458A5F48}" type="slidenum">
              <a:rPr lang="en-GB" smtClean="0"/>
              <a:t>28</a:t>
            </a:fld>
            <a:endParaRPr lang="en-GB"/>
          </a:p>
        </p:txBody>
      </p:sp>
    </p:spTree>
    <p:extLst>
      <p:ext uri="{BB962C8B-B14F-4D97-AF65-F5344CB8AC3E}">
        <p14:creationId xmlns:p14="http://schemas.microsoft.com/office/powerpoint/2010/main" val="15599390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Investing </a:t>
            </a:r>
            <a:r>
              <a:rPr lang="en-GB" b="1" dirty="0">
                <a:latin typeface="Arial" panose="020B0604020202020204" pitchFamily="34" charset="0"/>
                <a:cs typeface="Arial" panose="020B0604020202020204" pitchFamily="34" charset="0"/>
              </a:rPr>
              <a:t>in drug harm reduction saves money</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substantial costs of treating injectors for blood borne viruses and other infections can be </a:t>
            </a:r>
            <a:r>
              <a:rPr lang="en-GB" dirty="0" smtClean="0">
                <a:latin typeface="Arial" panose="020B0604020202020204" pitchFamily="34" charset="0"/>
                <a:cs typeface="Arial" panose="020B0604020202020204" pitchFamily="34" charset="0"/>
              </a:rPr>
              <a:t>saved </a:t>
            </a:r>
            <a:r>
              <a:rPr lang="en-GB" dirty="0">
                <a:latin typeface="Arial" panose="020B0604020202020204" pitchFamily="34" charset="0"/>
                <a:cs typeface="Arial" panose="020B0604020202020204" pitchFamily="34" charset="0"/>
              </a:rPr>
              <a:t>by provision of needle and syringe exchange programmes. Preventing patients from becoming addicted to prescription </a:t>
            </a:r>
            <a:r>
              <a:rPr lang="en-GB" dirty="0" smtClean="0">
                <a:latin typeface="Arial" panose="020B0604020202020204" pitchFamily="34" charset="0"/>
                <a:cs typeface="Arial" panose="020B0604020202020204" pitchFamily="34" charset="0"/>
              </a:rPr>
              <a:t>medicines </a:t>
            </a:r>
            <a:r>
              <a:rPr lang="en-GB" dirty="0">
                <a:latin typeface="Arial" panose="020B0604020202020204" pitchFamily="34" charset="0"/>
                <a:cs typeface="Arial" panose="020B0604020202020204" pitchFamily="34" charset="0"/>
              </a:rPr>
              <a:t>and supporting them to withdraw safely can result in savings to the NHS.</a:t>
            </a:r>
          </a:p>
          <a:p>
            <a:endParaRPr lang="en-GB" dirty="0" smtClean="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References</a:t>
            </a:r>
          </a:p>
          <a:p>
            <a:endParaRPr lang="en-GB" sz="10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Arial" panose="020B0604020202020204" pitchFamily="34" charset="0"/>
                <a:cs typeface="Arial" panose="020B0604020202020204" pitchFamily="34" charset="0"/>
              </a:rPr>
              <a:t>Cut and paste website addresses</a:t>
            </a:r>
            <a:r>
              <a:rPr lang="en-GB" sz="1000" baseline="0" dirty="0" smtClean="0">
                <a:latin typeface="Arial" panose="020B0604020202020204" pitchFamily="34" charset="0"/>
                <a:cs typeface="Arial" panose="020B0604020202020204" pitchFamily="34" charset="0"/>
              </a:rPr>
              <a:t> into your browser</a:t>
            </a:r>
            <a:r>
              <a:rPr lang="en-GB" sz="1000" dirty="0" smtClean="0">
                <a:latin typeface="Arial" panose="020B0604020202020204" pitchFamily="34" charset="0"/>
                <a:cs typeface="Arial" panose="020B0604020202020204" pitchFamily="34" charset="0"/>
              </a:rPr>
              <a:t> to access the links</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All: PHE (2016) Local Health and Care Planning: Menu of preventative interventions. Available at: </a:t>
            </a:r>
            <a:r>
              <a:rPr lang="en-GB" sz="1000" dirty="0">
                <a:latin typeface="Arial" panose="020B0604020202020204" pitchFamily="34" charset="0"/>
                <a:cs typeface="Arial" panose="020B0604020202020204" pitchFamily="34" charset="0"/>
                <a:hlinkClick r:id="rId3"/>
              </a:rPr>
              <a:t>https://</a:t>
            </a:r>
            <a:r>
              <a:rPr lang="en-GB" sz="1000" dirty="0" smtClean="0">
                <a:latin typeface="Arial" panose="020B0604020202020204" pitchFamily="34" charset="0"/>
                <a:cs typeface="Arial" panose="020B0604020202020204" pitchFamily="34" charset="0"/>
                <a:hlinkClick r:id="rId3"/>
              </a:rPr>
              <a:t>www.gov.uk/government/uploads/system/uploads/attachment_data/file/565944/Local_health_and_care_planning_menu_of_preventative_interventions.pdf</a:t>
            </a:r>
            <a:r>
              <a:rPr lang="en-GB" sz="1000" dirty="0" smtClean="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a:p>
            <a:endParaRPr lang="en-GB" sz="1000" dirty="0" smtClean="0">
              <a:latin typeface="Arial" panose="020B0604020202020204" pitchFamily="34" charset="0"/>
              <a:cs typeface="Arial" panose="020B0604020202020204" pitchFamily="34" charset="0"/>
            </a:endParaRPr>
          </a:p>
          <a:p>
            <a:r>
              <a:rPr lang="en-GB" sz="1000" dirty="0" smtClean="0">
                <a:latin typeface="Arial" panose="020B0604020202020204" pitchFamily="34" charset="0"/>
                <a:cs typeface="Arial" panose="020B0604020202020204" pitchFamily="34" charset="0"/>
              </a:rPr>
              <a:t>NICE </a:t>
            </a:r>
            <a:r>
              <a:rPr lang="en-GB" sz="1000" dirty="0">
                <a:latin typeface="Arial" panose="020B0604020202020204" pitchFamily="34" charset="0"/>
                <a:cs typeface="Arial" panose="020B0604020202020204" pitchFamily="34" charset="0"/>
              </a:rPr>
              <a:t>(2014) Costing statement: Needle and syringe programmes Implementing the NICE guidance on Needle and syringe programmes (PH52). Available at: </a:t>
            </a:r>
            <a:r>
              <a:rPr lang="en-GB" sz="1000" dirty="0">
                <a:latin typeface="Arial" panose="020B0604020202020204" pitchFamily="34" charset="0"/>
                <a:cs typeface="Arial" panose="020B0604020202020204" pitchFamily="34" charset="0"/>
                <a:hlinkClick r:id="rId4"/>
              </a:rPr>
              <a:t>https://</a:t>
            </a:r>
            <a:r>
              <a:rPr lang="en-GB" sz="1000" dirty="0" smtClean="0">
                <a:latin typeface="Arial" panose="020B0604020202020204" pitchFamily="34" charset="0"/>
                <a:cs typeface="Arial" panose="020B0604020202020204" pitchFamily="34" charset="0"/>
                <a:hlinkClick r:id="rId4"/>
              </a:rPr>
              <a:t>www.nice.org.uk/guidance/ph52/resources/costing-statement-pdf-69237469</a:t>
            </a:r>
            <a:r>
              <a:rPr lang="en-GB" sz="1000" dirty="0" smtClean="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195B108-4A47-48C4-9F2A-12BD458A5F48}" type="slidenum">
              <a:rPr lang="en-GB" smtClean="0"/>
              <a:t>29</a:t>
            </a:fld>
            <a:endParaRPr lang="en-GB"/>
          </a:p>
        </p:txBody>
      </p:sp>
    </p:spTree>
    <p:extLst>
      <p:ext uri="{BB962C8B-B14F-4D97-AF65-F5344CB8AC3E}">
        <p14:creationId xmlns:p14="http://schemas.microsoft.com/office/powerpoint/2010/main" val="2566645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696" y="4283968"/>
            <a:ext cx="5486400" cy="4114800"/>
          </a:xfrm>
        </p:spPr>
        <p:txBody>
          <a:bodyPr/>
          <a:lstStyle/>
          <a:p>
            <a:r>
              <a:rPr lang="en-GB" b="1" dirty="0" smtClean="0"/>
              <a:t>The prevalence of drug use and dependence</a:t>
            </a:r>
          </a:p>
          <a:p>
            <a:endParaRPr lang="en-GB" dirty="0" smtClean="0"/>
          </a:p>
          <a:p>
            <a:r>
              <a:rPr lang="en-GB" dirty="0" smtClean="0"/>
              <a:t>Drug use is widespread but dependence is concentrated. Dependence is higher in deprived areas and in certain populations,</a:t>
            </a:r>
            <a:r>
              <a:rPr lang="en-GB" baseline="0" dirty="0" smtClean="0"/>
              <a:t> for example </a:t>
            </a:r>
            <a:r>
              <a:rPr lang="en-GB" dirty="0" smtClean="0"/>
              <a:t>prison populations.</a:t>
            </a:r>
          </a:p>
          <a:p>
            <a:endParaRPr lang="en-GB" dirty="0" smtClean="0"/>
          </a:p>
          <a:p>
            <a:r>
              <a:rPr lang="en-GB" sz="1000" b="1" dirty="0" smtClean="0"/>
              <a:t>References</a:t>
            </a:r>
          </a:p>
          <a:p>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Arial" panose="020B0604020202020204" pitchFamily="34" charset="0"/>
                <a:cs typeface="Arial" panose="020B0604020202020204" pitchFamily="34" charset="0"/>
              </a:rPr>
              <a:t>Cut and paste website addresses</a:t>
            </a:r>
            <a:r>
              <a:rPr lang="en-GB" sz="1000" baseline="0" dirty="0" smtClean="0">
                <a:latin typeface="Arial" panose="020B0604020202020204" pitchFamily="34" charset="0"/>
                <a:cs typeface="Arial" panose="020B0604020202020204" pitchFamily="34" charset="0"/>
              </a:rPr>
              <a:t> into your browser</a:t>
            </a:r>
            <a:r>
              <a:rPr lang="en-GB" sz="1000" dirty="0" smtClean="0">
                <a:latin typeface="Arial" panose="020B0604020202020204" pitchFamily="34" charset="0"/>
                <a:cs typeface="Arial" panose="020B0604020202020204" pitchFamily="34" charset="0"/>
              </a:rPr>
              <a:t> to access the links</a:t>
            </a:r>
            <a:endParaRPr lang="en-GB" sz="1000" dirty="0" smtClean="0"/>
          </a:p>
          <a:p>
            <a:endParaRPr lang="en-GB" sz="1000" dirty="0" smtClean="0"/>
          </a:p>
          <a:p>
            <a:pPr marL="228600" indent="-228600">
              <a:buAutoNum type="arabicPeriod"/>
            </a:pPr>
            <a:r>
              <a:rPr lang="en-GB" sz="1000" dirty="0" smtClean="0"/>
              <a:t>Statistics </a:t>
            </a:r>
            <a:r>
              <a:rPr lang="en-GB" sz="1000" dirty="0"/>
              <a:t>on Drugs Misuse: England, 2017. (2015/16 stats, age 16-59). Available at: </a:t>
            </a:r>
            <a:r>
              <a:rPr lang="en-GB" sz="1000" dirty="0">
                <a:hlinkClick r:id="rId3"/>
              </a:rPr>
              <a:t>http://</a:t>
            </a:r>
            <a:r>
              <a:rPr lang="en-GB" sz="1000" dirty="0" smtClean="0">
                <a:hlinkClick r:id="rId3"/>
              </a:rPr>
              <a:t>www.content.digital.nhs.uk/catalogue/PUB23442</a:t>
            </a:r>
            <a:r>
              <a:rPr lang="en-GB" sz="1000" dirty="0" smtClean="0"/>
              <a:t>  </a:t>
            </a:r>
          </a:p>
          <a:p>
            <a:pPr marL="0" indent="0">
              <a:buNone/>
            </a:pPr>
            <a:r>
              <a:rPr lang="en-GB" sz="1000" dirty="0" smtClean="0"/>
              <a:t> </a:t>
            </a:r>
            <a:endParaRPr lang="en-GB" sz="1000" dirty="0"/>
          </a:p>
          <a:p>
            <a:r>
              <a:rPr lang="en-GB" sz="1000" dirty="0" smtClean="0"/>
              <a:t>2. Hay</a:t>
            </a:r>
            <a:r>
              <a:rPr lang="en-GB" sz="1000" dirty="0"/>
              <a:t>, </a:t>
            </a:r>
            <a:r>
              <a:rPr lang="en-GB" sz="1000" dirty="0" smtClean="0"/>
              <a:t>G. </a:t>
            </a:r>
            <a:r>
              <a:rPr lang="en-GB" sz="1000" dirty="0"/>
              <a:t>Rael dos Santos, A</a:t>
            </a:r>
            <a:r>
              <a:rPr lang="en-GB" sz="1000" dirty="0" smtClean="0"/>
              <a:t>. </a:t>
            </a:r>
            <a:r>
              <a:rPr lang="en-GB" sz="1000" dirty="0"/>
              <a:t>&amp; </a:t>
            </a:r>
            <a:r>
              <a:rPr lang="en-GB" sz="1000" dirty="0" err="1"/>
              <a:t>Swithenbank</a:t>
            </a:r>
            <a:r>
              <a:rPr lang="en-GB" sz="1000" dirty="0"/>
              <a:t>, Z. (2017) Estimates of the Prevalence of Opiate Use and/or Crack Cocaine Use, 2014/15: Sweep 11 report. Public Health Institute, Liverpool John </a:t>
            </a:r>
            <a:r>
              <a:rPr lang="en-GB" sz="1000" dirty="0" err="1"/>
              <a:t>Moores</a:t>
            </a:r>
            <a:r>
              <a:rPr lang="en-GB" sz="1000" dirty="0"/>
              <a:t> University. Available at: </a:t>
            </a:r>
            <a:r>
              <a:rPr lang="en-GB" sz="1000" dirty="0" smtClean="0">
                <a:hlinkClick r:id="rId4"/>
              </a:rPr>
              <a:t>www.cph.org.uk/wp-content/uploads/2017/09/Estimates-of-the-Prevalence-of-Opiate-Use-and-crack-cocaine-use-2014-15.pdf</a:t>
            </a:r>
            <a:r>
              <a:rPr lang="en-GB" sz="1000" dirty="0" smtClean="0"/>
              <a:t>  </a:t>
            </a:r>
          </a:p>
          <a:p>
            <a:endParaRPr lang="en-GB" sz="1000" dirty="0"/>
          </a:p>
          <a:p>
            <a:r>
              <a:rPr lang="en-GB" sz="1000" dirty="0" smtClean="0"/>
              <a:t>3. Marmot</a:t>
            </a:r>
            <a:r>
              <a:rPr lang="en-GB" sz="1000" dirty="0"/>
              <a:t>, M. (2010) Fair society, healthy </a:t>
            </a:r>
            <a:r>
              <a:rPr lang="en-GB" sz="1000" dirty="0" smtClean="0"/>
              <a:t>lives: </a:t>
            </a:r>
            <a:r>
              <a:rPr lang="en-GB" sz="1000" dirty="0"/>
              <a:t>the Marmot </a:t>
            </a:r>
            <a:r>
              <a:rPr lang="en-GB" sz="1000" dirty="0" smtClean="0"/>
              <a:t>Review: </a:t>
            </a:r>
            <a:r>
              <a:rPr lang="en-GB" sz="1000" dirty="0"/>
              <a:t>strategic review of health inequalities in England post-2010. </a:t>
            </a:r>
            <a:endParaRPr lang="en-GB" sz="1000" dirty="0" smtClean="0"/>
          </a:p>
          <a:p>
            <a:endParaRPr lang="en-GB" sz="1000" dirty="0"/>
          </a:p>
          <a:p>
            <a:r>
              <a:rPr lang="en-GB" sz="1000" dirty="0" smtClean="0"/>
              <a:t>4. HM </a:t>
            </a:r>
            <a:r>
              <a:rPr lang="en-GB" sz="1000" dirty="0"/>
              <a:t>Inspectorate of Prisons (2015) Changing patterns of substance misuse in adult prisons and service responses.  A thematic review by HM Inspectorate of Prisons. </a:t>
            </a:r>
            <a:r>
              <a:rPr lang="en-GB" sz="1000" dirty="0" smtClean="0"/>
              <a:t>London</a:t>
            </a:r>
            <a:r>
              <a:rPr lang="en-GB" sz="1000" dirty="0"/>
              <a:t>: HMIP. (Stats cover England and Wales) </a:t>
            </a:r>
          </a:p>
          <a:p>
            <a:endParaRPr lang="en-GB" dirty="0"/>
          </a:p>
        </p:txBody>
      </p:sp>
      <p:sp>
        <p:nvSpPr>
          <p:cNvPr id="4" name="Slide Number Placeholder 3"/>
          <p:cNvSpPr>
            <a:spLocks noGrp="1"/>
          </p:cNvSpPr>
          <p:nvPr>
            <p:ph type="sldNum" sz="quarter" idx="10"/>
          </p:nvPr>
        </p:nvSpPr>
        <p:spPr/>
        <p:txBody>
          <a:bodyPr/>
          <a:lstStyle/>
          <a:p>
            <a:fld id="{2195B108-4A47-48C4-9F2A-12BD458A5F48}" type="slidenum">
              <a:rPr lang="en-GB" smtClean="0"/>
              <a:t>3</a:t>
            </a:fld>
            <a:endParaRPr lang="en-GB"/>
          </a:p>
        </p:txBody>
      </p:sp>
    </p:spTree>
    <p:extLst>
      <p:ext uri="{BB962C8B-B14F-4D97-AF65-F5344CB8AC3E}">
        <p14:creationId xmlns:p14="http://schemas.microsoft.com/office/powerpoint/2010/main" val="35796953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Investing </a:t>
            </a:r>
            <a:r>
              <a:rPr lang="en-GB" b="1" dirty="0"/>
              <a:t>in drug and alcohol treatment saves money</a:t>
            </a:r>
          </a:p>
          <a:p>
            <a:endParaRPr lang="en-GB" dirty="0"/>
          </a:p>
          <a:p>
            <a:r>
              <a:rPr lang="en-GB" dirty="0"/>
              <a:t>Drug and alcohol treatment results in savings in a number of </a:t>
            </a:r>
            <a:r>
              <a:rPr lang="en-GB" dirty="0" smtClean="0"/>
              <a:t>areas,</a:t>
            </a:r>
            <a:r>
              <a:rPr lang="en-GB" baseline="0" dirty="0" smtClean="0"/>
              <a:t> such as </a:t>
            </a:r>
            <a:r>
              <a:rPr lang="en-GB" dirty="0" smtClean="0"/>
              <a:t>Crime</a:t>
            </a:r>
            <a:r>
              <a:rPr lang="en-GB" dirty="0"/>
              <a:t>, </a:t>
            </a:r>
            <a:r>
              <a:rPr lang="en-GB" dirty="0" smtClean="0"/>
              <a:t>QALY </a:t>
            </a:r>
            <a:r>
              <a:rPr lang="en-GB" dirty="0"/>
              <a:t>improvements and health &amp; social </a:t>
            </a:r>
            <a:r>
              <a:rPr lang="en-GB" dirty="0" smtClean="0"/>
              <a:t>care. </a:t>
            </a:r>
            <a:endParaRPr lang="en-GB" dirty="0"/>
          </a:p>
          <a:p>
            <a:endParaRPr lang="en-GB" dirty="0" smtClean="0"/>
          </a:p>
          <a:p>
            <a:r>
              <a:rPr lang="en-GB" dirty="0" smtClean="0"/>
              <a:t>Quality-adjusted </a:t>
            </a:r>
            <a:r>
              <a:rPr lang="en-GB" dirty="0"/>
              <a:t>life years (QALYs) are measures of life expectancy and quality of life, fundamental in health economic evaluations and resource allocations. </a:t>
            </a:r>
            <a:endParaRPr lang="en-GB" dirty="0" smtClean="0"/>
          </a:p>
          <a:p>
            <a:endParaRPr lang="en-GB" dirty="0"/>
          </a:p>
          <a:p>
            <a:pPr marL="0" indent="0">
              <a:buFont typeface="Arial" panose="020B0604020202020204" pitchFamily="34" charset="0"/>
              <a:buNone/>
            </a:pPr>
            <a:r>
              <a:rPr lang="en-GB" dirty="0" smtClean="0"/>
              <a:t>Alcohol </a:t>
            </a:r>
            <a:r>
              <a:rPr lang="en-GB" dirty="0"/>
              <a:t>treatment reflects a return on investment of £3 for every pound </a:t>
            </a:r>
            <a:r>
              <a:rPr lang="en-GB" dirty="0" smtClean="0"/>
              <a:t>invested.</a:t>
            </a:r>
          </a:p>
          <a:p>
            <a:pPr marL="0" indent="0">
              <a:buFont typeface="Arial" panose="020B0604020202020204" pitchFamily="34" charset="0"/>
              <a:buNone/>
            </a:pPr>
            <a:endParaRPr lang="en-GB" dirty="0" smtClean="0"/>
          </a:p>
          <a:p>
            <a:pPr marL="0" indent="0">
              <a:buFont typeface="Arial" panose="020B0604020202020204" pitchFamily="34" charset="0"/>
              <a:buNone/>
            </a:pPr>
            <a:r>
              <a:rPr lang="en-GB" dirty="0" smtClean="0"/>
              <a:t>Drug </a:t>
            </a:r>
            <a:r>
              <a:rPr lang="en-GB" dirty="0"/>
              <a:t>treatment reflects a return on investment of £4 for every pound </a:t>
            </a:r>
            <a:r>
              <a:rPr lang="en-GB" dirty="0" smtClean="0"/>
              <a:t>invested</a:t>
            </a:r>
            <a:endParaRPr lang="en-GB" dirty="0"/>
          </a:p>
          <a:p>
            <a:endParaRPr lang="en-GB" dirty="0" smtClean="0"/>
          </a:p>
          <a:p>
            <a:r>
              <a:rPr lang="en-GB" sz="1000" b="1" dirty="0" smtClean="0">
                <a:latin typeface="Arial" panose="020B0604020202020204" pitchFamily="34" charset="0"/>
                <a:cs typeface="Arial" panose="020B0604020202020204" pitchFamily="34" charset="0"/>
              </a:rPr>
              <a:t>References</a:t>
            </a:r>
          </a:p>
          <a:p>
            <a:endParaRPr lang="en-GB" sz="10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Arial" panose="020B0604020202020204" pitchFamily="34" charset="0"/>
                <a:cs typeface="Arial" panose="020B0604020202020204" pitchFamily="34" charset="0"/>
              </a:rPr>
              <a:t>Cut and paste website addresses</a:t>
            </a:r>
            <a:r>
              <a:rPr lang="en-GB" sz="1000" baseline="0" dirty="0" smtClean="0">
                <a:latin typeface="Arial" panose="020B0604020202020204" pitchFamily="34" charset="0"/>
                <a:cs typeface="Arial" panose="020B0604020202020204" pitchFamily="34" charset="0"/>
              </a:rPr>
              <a:t> into your browser</a:t>
            </a:r>
            <a:r>
              <a:rPr lang="en-GB" sz="1000" dirty="0" smtClean="0">
                <a:latin typeface="Arial" panose="020B0604020202020204" pitchFamily="34" charset="0"/>
                <a:cs typeface="Arial" panose="020B0604020202020204" pitchFamily="34" charset="0"/>
              </a:rPr>
              <a:t> to access the links</a:t>
            </a:r>
          </a:p>
          <a:p>
            <a:endParaRPr lang="en-GB" sz="1000" dirty="0"/>
          </a:p>
          <a:p>
            <a:r>
              <a:rPr lang="en-GB" sz="1000" dirty="0"/>
              <a:t>A social return on investment tool is available for local areas to calculate their own SROI. It is available at:  </a:t>
            </a:r>
            <a:r>
              <a:rPr lang="en-GB" sz="1000" dirty="0">
                <a:hlinkClick r:id="rId3"/>
              </a:rPr>
              <a:t>https://</a:t>
            </a:r>
            <a:r>
              <a:rPr lang="en-GB" sz="1000" dirty="0" smtClean="0">
                <a:hlinkClick r:id="rId3"/>
              </a:rPr>
              <a:t>www.ndtms.net/ValueForMoney.aspx</a:t>
            </a:r>
            <a:r>
              <a:rPr lang="en-GB" sz="1000" dirty="0" smtClean="0"/>
              <a:t>  </a:t>
            </a:r>
            <a:endParaRPr lang="en-GB" sz="1000" dirty="0"/>
          </a:p>
          <a:p>
            <a:endParaRPr lang="en-GB" dirty="0"/>
          </a:p>
        </p:txBody>
      </p:sp>
      <p:sp>
        <p:nvSpPr>
          <p:cNvPr id="4" name="Slide Number Placeholder 3"/>
          <p:cNvSpPr>
            <a:spLocks noGrp="1"/>
          </p:cNvSpPr>
          <p:nvPr>
            <p:ph type="sldNum" sz="quarter" idx="10"/>
          </p:nvPr>
        </p:nvSpPr>
        <p:spPr/>
        <p:txBody>
          <a:bodyPr/>
          <a:lstStyle/>
          <a:p>
            <a:fld id="{2195B108-4A47-48C4-9F2A-12BD458A5F48}" type="slidenum">
              <a:rPr lang="en-GB" smtClean="0"/>
              <a:t>30</a:t>
            </a:fld>
            <a:endParaRPr lang="en-GB"/>
          </a:p>
        </p:txBody>
      </p:sp>
    </p:spTree>
    <p:extLst>
      <p:ext uri="{BB962C8B-B14F-4D97-AF65-F5344CB8AC3E}">
        <p14:creationId xmlns:p14="http://schemas.microsoft.com/office/powerpoint/2010/main" val="1967823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b="1" dirty="0">
                <a:latin typeface="Arial" panose="020B0604020202020204" pitchFamily="34" charset="0"/>
                <a:cs typeface="Arial" panose="020B0604020202020204" pitchFamily="34" charset="0"/>
              </a:rPr>
              <a:t>Shared </a:t>
            </a:r>
            <a:r>
              <a:rPr lang="en-GB" b="1" dirty="0" smtClean="0">
                <a:latin typeface="Arial" panose="020B0604020202020204" pitchFamily="34" charset="0"/>
                <a:cs typeface="Arial" panose="020B0604020202020204" pitchFamily="34" charset="0"/>
              </a:rPr>
              <a:t>Outcomes</a:t>
            </a:r>
          </a:p>
          <a:p>
            <a:pPr lvl="0"/>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Investing in drug and alcohol interventions and treatment contributes to the achievement of priority outcomes for </a:t>
            </a:r>
            <a:r>
              <a:rPr lang="en-GB" i="0" dirty="0">
                <a:latin typeface="Arial" panose="020B0604020202020204" pitchFamily="34" charset="0"/>
                <a:cs typeface="Arial" panose="020B0604020202020204" pitchFamily="34" charset="0"/>
              </a:rPr>
              <a:t>all local stakeholders and </a:t>
            </a:r>
            <a:r>
              <a:rPr lang="en-GB" i="0" dirty="0" smtClean="0">
                <a:latin typeface="Arial" panose="020B0604020202020204" pitchFamily="34" charset="0"/>
                <a:cs typeface="Arial" panose="020B0604020202020204" pitchFamily="34" charset="0"/>
              </a:rPr>
              <a:t>partners. For example, </a:t>
            </a:r>
            <a:r>
              <a:rPr lang="en-GB" dirty="0" smtClean="0">
                <a:latin typeface="Arial" panose="020B0604020202020204" pitchFamily="34" charset="0"/>
                <a:cs typeface="Arial" panose="020B0604020202020204" pitchFamily="34" charset="0"/>
              </a:rPr>
              <a:t>local </a:t>
            </a:r>
            <a:r>
              <a:rPr lang="en-GB" dirty="0">
                <a:latin typeface="Arial" panose="020B0604020202020204" pitchFamily="34" charset="0"/>
                <a:cs typeface="Arial" panose="020B0604020202020204" pitchFamily="34" charset="0"/>
              </a:rPr>
              <a:t>authorities (PHOF &amp; ASCOF), Education, Police, PCCs, CCGs and Health Trusts.</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195B108-4A47-48C4-9F2A-12BD458A5F48}" type="slidenum">
              <a:rPr lang="en-GB" smtClean="0"/>
              <a:t>31</a:t>
            </a:fld>
            <a:endParaRPr lang="en-GB"/>
          </a:p>
        </p:txBody>
      </p:sp>
    </p:spTree>
    <p:extLst>
      <p:ext uri="{BB962C8B-B14F-4D97-AF65-F5344CB8AC3E}">
        <p14:creationId xmlns:p14="http://schemas.microsoft.com/office/powerpoint/2010/main" val="3016034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Find </a:t>
            </a:r>
            <a:r>
              <a:rPr lang="en-GB" b="1" dirty="0"/>
              <a:t>out more </a:t>
            </a:r>
            <a:endParaRPr lang="en-GB" b="1" dirty="0" smtClean="0"/>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rial" panose="020B0604020202020204" pitchFamily="34" charset="0"/>
                <a:cs typeface="Arial" panose="020B0604020202020204" pitchFamily="34" charset="0"/>
              </a:rPr>
              <a:t>Cut and paste website addresses</a:t>
            </a:r>
            <a:r>
              <a:rPr lang="en-GB" sz="1200" baseline="0" dirty="0" smtClean="0">
                <a:latin typeface="Arial" panose="020B0604020202020204" pitchFamily="34" charset="0"/>
                <a:cs typeface="Arial" panose="020B0604020202020204" pitchFamily="34" charset="0"/>
              </a:rPr>
              <a:t> into your browser</a:t>
            </a:r>
            <a:r>
              <a:rPr lang="en-GB" sz="1200" dirty="0" smtClean="0">
                <a:latin typeface="Arial" panose="020B0604020202020204" pitchFamily="34" charset="0"/>
                <a:cs typeface="Arial" panose="020B0604020202020204" pitchFamily="34" charset="0"/>
              </a:rPr>
              <a:t> to access the links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latin typeface="Arial" panose="020B0604020202020204" pitchFamily="34" charset="0"/>
              <a:cs typeface="Arial" panose="020B0604020202020204" pitchFamily="34" charset="0"/>
            </a:endParaRPr>
          </a:p>
          <a:p>
            <a:r>
              <a:rPr lang="en-GB" sz="1200" kern="1200" dirty="0" smtClean="0">
                <a:solidFill>
                  <a:schemeClr val="tx1"/>
                </a:solidFill>
                <a:effectLst/>
                <a:latin typeface="+mn-lt"/>
                <a:ea typeface="+mn-ea"/>
                <a:cs typeface="+mn-cs"/>
              </a:rPr>
              <a:t>Local alcohol profiles for England</a:t>
            </a:r>
          </a:p>
          <a:p>
            <a:r>
              <a:rPr lang="en-GB" sz="1200" u="sng" kern="1200" dirty="0" smtClean="0">
                <a:solidFill>
                  <a:schemeClr val="tx1"/>
                </a:solidFill>
                <a:effectLst/>
                <a:latin typeface="+mn-lt"/>
                <a:ea typeface="+mn-ea"/>
                <a:cs typeface="+mn-cs"/>
                <a:hlinkClick r:id="rId3"/>
              </a:rPr>
              <a:t>https://fingertips.phe.org.uk/profile/local-alcohol-profiles</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www.gov.uk </a:t>
            </a:r>
          </a:p>
          <a:p>
            <a:r>
              <a:rPr lang="en-GB" sz="1200" kern="1200" dirty="0" smtClean="0">
                <a:solidFill>
                  <a:schemeClr val="tx1"/>
                </a:solidFill>
                <a:effectLst/>
                <a:latin typeface="+mn-lt"/>
                <a:ea typeface="+mn-ea"/>
                <a:cs typeface="+mn-cs"/>
              </a:rPr>
              <a:t>Alcohol and drug misuse prevention and treatment guidance</a:t>
            </a:r>
          </a:p>
          <a:p>
            <a:r>
              <a:rPr lang="en-GB" sz="1200" u="sng" kern="1200" dirty="0" smtClean="0">
                <a:solidFill>
                  <a:schemeClr val="tx1"/>
                </a:solidFill>
                <a:effectLst/>
                <a:latin typeface="+mn-lt"/>
                <a:ea typeface="+mn-ea"/>
                <a:cs typeface="+mn-cs"/>
                <a:hlinkClick r:id="rId4"/>
              </a:rPr>
              <a:t>https://www.gov.uk/government/collections/alcohol-and-drug-misuse-prevention-and-treatment-guidance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Drug and alcohol treatment data </a:t>
            </a:r>
          </a:p>
          <a:p>
            <a:r>
              <a:rPr lang="en-GB" sz="1200" kern="1200" dirty="0" smtClean="0">
                <a:solidFill>
                  <a:schemeClr val="tx1"/>
                </a:solidFill>
                <a:effectLst/>
                <a:latin typeface="+mn-lt"/>
                <a:ea typeface="+mn-ea"/>
                <a:cs typeface="+mn-cs"/>
              </a:rPr>
              <a:t>National Drug Treatment Monitoring System</a:t>
            </a:r>
          </a:p>
          <a:p>
            <a:r>
              <a:rPr lang="en-GB" sz="1200" u="sng" kern="1200" dirty="0" smtClean="0">
                <a:solidFill>
                  <a:schemeClr val="tx1"/>
                </a:solidFill>
                <a:effectLst/>
                <a:latin typeface="+mn-lt"/>
                <a:ea typeface="+mn-ea"/>
                <a:cs typeface="+mn-cs"/>
                <a:hlinkClick r:id="rId5"/>
              </a:rPr>
              <a:t>https://www.ndtms.net/default.aspx</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Health and wellbeing indicators PHE fingertips</a:t>
            </a:r>
          </a:p>
          <a:p>
            <a:r>
              <a:rPr lang="en-GB" sz="1200" u="sng" kern="1200" dirty="0" smtClean="0">
                <a:solidFill>
                  <a:schemeClr val="tx1"/>
                </a:solidFill>
                <a:effectLst/>
                <a:latin typeface="+mn-lt"/>
                <a:ea typeface="+mn-ea"/>
                <a:cs typeface="+mn-cs"/>
                <a:hlinkClick r:id="rId6"/>
              </a:rPr>
              <a:t>https://fingertips.phe.org.uk/</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Local PHE centres</a:t>
            </a:r>
          </a:p>
          <a:p>
            <a:r>
              <a:rPr lang="en-GB" sz="1200" u="sng" kern="1200" dirty="0" smtClean="0">
                <a:solidFill>
                  <a:schemeClr val="tx1"/>
                </a:solidFill>
                <a:effectLst/>
                <a:latin typeface="+mn-lt"/>
                <a:ea typeface="+mn-ea"/>
                <a:cs typeface="+mn-cs"/>
                <a:hlinkClick r:id="rId7"/>
              </a:rPr>
              <a:t>https://www.gov.uk/guidance/contacts-phe-regions-and-local-centres</a:t>
            </a:r>
            <a:endParaRPr lang="en-GB" sz="12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195B108-4A47-48C4-9F2A-12BD458A5F48}" type="slidenum">
              <a:rPr lang="en-GB" smtClean="0"/>
              <a:t>32</a:t>
            </a:fld>
            <a:endParaRPr lang="en-GB"/>
          </a:p>
        </p:txBody>
      </p:sp>
    </p:spTree>
    <p:extLst>
      <p:ext uri="{BB962C8B-B14F-4D97-AF65-F5344CB8AC3E}">
        <p14:creationId xmlns:p14="http://schemas.microsoft.com/office/powerpoint/2010/main" val="3854102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b="1" dirty="0">
                <a:latin typeface="Arial" panose="020B0604020202020204" pitchFamily="34" charset="0"/>
                <a:cs typeface="Arial" panose="020B0604020202020204" pitchFamily="34" charset="0"/>
              </a:rPr>
              <a:t>The prevalence of drug and alcohol harm for </a:t>
            </a:r>
            <a:r>
              <a:rPr lang="en-GB" b="1" dirty="0" smtClean="0">
                <a:latin typeface="Arial" panose="020B0604020202020204" pitchFamily="34" charset="0"/>
                <a:cs typeface="Arial" panose="020B0604020202020204" pitchFamily="34" charset="0"/>
              </a:rPr>
              <a:t>families</a:t>
            </a:r>
          </a:p>
          <a:p>
            <a:pPr lvl="0"/>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Parental drug and alcohol misuse features as a component in the assessment of children in need, safeguarding </a:t>
            </a:r>
            <a:r>
              <a:rPr lang="en-GB" dirty="0" smtClean="0">
                <a:latin typeface="Arial" panose="020B0604020202020204" pitchFamily="34" charset="0"/>
                <a:cs typeface="Arial" panose="020B0604020202020204" pitchFamily="34" charset="0"/>
              </a:rPr>
              <a:t>cases</a:t>
            </a:r>
            <a:r>
              <a:rPr lang="en-GB" baseline="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and </a:t>
            </a:r>
            <a:r>
              <a:rPr lang="en-GB" dirty="0">
                <a:latin typeface="Arial" panose="020B0604020202020204" pitchFamily="34" charset="0"/>
                <a:cs typeface="Arial" panose="020B0604020202020204" pitchFamily="34" charset="0"/>
              </a:rPr>
              <a:t>serious case reviews which are conducted when a child </a:t>
            </a:r>
            <a:r>
              <a:rPr lang="en-GB" dirty="0" smtClean="0">
                <a:latin typeface="Arial" panose="020B0604020202020204" pitchFamily="34" charset="0"/>
                <a:cs typeface="Arial" panose="020B0604020202020204" pitchFamily="34" charset="0"/>
              </a:rPr>
              <a:t>dies</a:t>
            </a:r>
            <a:r>
              <a:rPr lang="en-GB" baseline="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or </a:t>
            </a:r>
            <a:r>
              <a:rPr lang="en-GB" dirty="0">
                <a:latin typeface="Arial" panose="020B0604020202020204" pitchFamily="34" charset="0"/>
                <a:cs typeface="Arial" panose="020B0604020202020204" pitchFamily="34" charset="0"/>
              </a:rPr>
              <a:t>is seriously </a:t>
            </a:r>
            <a:r>
              <a:rPr lang="en-GB" dirty="0" smtClean="0">
                <a:latin typeface="Arial" panose="020B0604020202020204" pitchFamily="34" charset="0"/>
                <a:cs typeface="Arial" panose="020B0604020202020204" pitchFamily="34" charset="0"/>
              </a:rPr>
              <a:t>harmed </a:t>
            </a:r>
            <a:r>
              <a:rPr lang="en-GB" dirty="0">
                <a:latin typeface="Arial" panose="020B0604020202020204" pitchFamily="34" charset="0"/>
                <a:cs typeface="Arial" panose="020B0604020202020204" pitchFamily="34" charset="0"/>
              </a:rPr>
              <a:t>as a result of abuse or neglect.</a:t>
            </a:r>
          </a:p>
          <a:p>
            <a:endParaRPr lang="en-GB" dirty="0" smtClean="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References</a:t>
            </a:r>
          </a:p>
          <a:p>
            <a:endParaRPr lang="en-GB" sz="10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Arial" panose="020B0604020202020204" pitchFamily="34" charset="0"/>
                <a:cs typeface="Arial" panose="020B0604020202020204" pitchFamily="34" charset="0"/>
              </a:rPr>
              <a:t>Cut and paste website addresses</a:t>
            </a:r>
            <a:r>
              <a:rPr lang="en-GB" sz="1000" baseline="0" dirty="0" smtClean="0">
                <a:latin typeface="Arial" panose="020B0604020202020204" pitchFamily="34" charset="0"/>
                <a:cs typeface="Arial" panose="020B0604020202020204" pitchFamily="34" charset="0"/>
              </a:rPr>
              <a:t> into your browser</a:t>
            </a:r>
            <a:r>
              <a:rPr lang="en-GB" sz="1000" dirty="0" smtClean="0">
                <a:latin typeface="Arial" panose="020B0604020202020204" pitchFamily="34" charset="0"/>
                <a:cs typeface="Arial" panose="020B0604020202020204" pitchFamily="34" charset="0"/>
              </a:rPr>
              <a:t> to access the links</a:t>
            </a:r>
          </a:p>
          <a:p>
            <a:endParaRPr lang="en-GB" sz="1000" dirty="0">
              <a:latin typeface="Arial" panose="020B0604020202020204" pitchFamily="34" charset="0"/>
              <a:cs typeface="Arial" panose="020B0604020202020204" pitchFamily="34" charset="0"/>
            </a:endParaRPr>
          </a:p>
          <a:p>
            <a:pPr marL="228600" indent="-228600">
              <a:buAutoNum type="arabicPeriod"/>
            </a:pPr>
            <a:r>
              <a:rPr lang="en-US" sz="1200" kern="1200" dirty="0" smtClean="0">
                <a:solidFill>
                  <a:schemeClr val="tx1"/>
                </a:solidFill>
                <a:latin typeface="Arial" panose="020B0604020202020204" pitchFamily="34" charset="0"/>
                <a:ea typeface="+mn-ea"/>
                <a:cs typeface="Arial" panose="020B0604020202020204" pitchFamily="34" charset="0"/>
              </a:rPr>
              <a:t>(Proportions as shown in assessment), DoE/ONS Nov 2017. Characteristics of children in need: 2016 to 2017.</a:t>
            </a:r>
          </a:p>
          <a:p>
            <a:pPr marL="0" indent="0">
              <a:buNone/>
            </a:pPr>
            <a:endParaRPr lang="en-US" sz="1200" kern="1200" dirty="0" smtClean="0">
              <a:solidFill>
                <a:schemeClr val="tx1"/>
              </a:solidFill>
              <a:latin typeface="Arial" panose="020B0604020202020204" pitchFamily="34" charset="0"/>
              <a:ea typeface="+mn-ea"/>
              <a:cs typeface="Arial" panose="020B0604020202020204" pitchFamily="34" charset="0"/>
            </a:endParaRPr>
          </a:p>
          <a:p>
            <a:pPr marL="0" indent="0">
              <a:buNone/>
            </a:pPr>
            <a:r>
              <a:rPr lang="en-GB" sz="1000" dirty="0" smtClean="0">
                <a:latin typeface="Arial" panose="020B0604020202020204" pitchFamily="34" charset="0"/>
                <a:cs typeface="Arial" panose="020B0604020202020204" pitchFamily="34" charset="0"/>
              </a:rPr>
              <a:t>2</a:t>
            </a:r>
            <a:r>
              <a:rPr lang="en-GB" sz="1000" dirty="0">
                <a:latin typeface="Arial" panose="020B0604020202020204" pitchFamily="34" charset="0"/>
                <a:cs typeface="Arial" panose="020B0604020202020204" pitchFamily="34" charset="0"/>
              </a:rPr>
              <a:t>. Advisory Council on the Misuse of Drugs (2003) Hidden Harm: responding to the needs of children of problem drug users. Available at: </a:t>
            </a:r>
            <a:r>
              <a:rPr lang="en-GB" sz="1000" u="sng" dirty="0">
                <a:latin typeface="Arial" panose="020B0604020202020204" pitchFamily="34" charset="0"/>
                <a:cs typeface="Arial" panose="020B0604020202020204" pitchFamily="34" charset="0"/>
                <a:hlinkClick r:id="rId3"/>
              </a:rPr>
              <a:t>https://www.gov.uk/government/publications/amcd-inquiry-hidden-harm-report-on-children-of-drug-users</a:t>
            </a:r>
            <a:r>
              <a:rPr lang="en-GB" sz="1000" dirty="0">
                <a:latin typeface="Arial" panose="020B0604020202020204" pitchFamily="34" charset="0"/>
                <a:cs typeface="Arial" panose="020B0604020202020204" pitchFamily="34" charset="0"/>
              </a:rPr>
              <a:t> </a:t>
            </a:r>
            <a:endParaRPr lang="en-GB" sz="1000" dirty="0" smtClean="0">
              <a:latin typeface="Arial" panose="020B0604020202020204" pitchFamily="34" charset="0"/>
              <a:cs typeface="Arial" panose="020B0604020202020204" pitchFamily="34" charset="0"/>
            </a:endParaRPr>
          </a:p>
          <a:p>
            <a:pPr marL="0" indent="0">
              <a:buNone/>
            </a:pPr>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3. </a:t>
            </a:r>
            <a:r>
              <a:rPr lang="en-GB" sz="1200" kern="1200" dirty="0" err="1" smtClean="0">
                <a:solidFill>
                  <a:schemeClr val="tx1"/>
                </a:solidFill>
                <a:effectLst/>
                <a:latin typeface="Arial" panose="020B0604020202020204" pitchFamily="34" charset="0"/>
                <a:ea typeface="+mn-ea"/>
                <a:cs typeface="Arial" panose="020B0604020202020204" pitchFamily="34" charset="0"/>
              </a:rPr>
              <a:t>Sidebotham</a:t>
            </a:r>
            <a:r>
              <a:rPr lang="en-GB" sz="1200" kern="1200" dirty="0" smtClean="0">
                <a:solidFill>
                  <a:schemeClr val="tx1"/>
                </a:solidFill>
                <a:effectLst/>
                <a:latin typeface="Arial" panose="020B0604020202020204" pitchFamily="34" charset="0"/>
                <a:ea typeface="+mn-ea"/>
                <a:cs typeface="Arial" panose="020B0604020202020204" pitchFamily="34" charset="0"/>
              </a:rPr>
              <a:t> P, Brandon M, Bailey S, </a:t>
            </a:r>
            <a:r>
              <a:rPr lang="en-GB" sz="1200" kern="1200" dirty="0" err="1" smtClean="0">
                <a:solidFill>
                  <a:schemeClr val="tx1"/>
                </a:solidFill>
                <a:effectLst/>
                <a:latin typeface="Arial" panose="020B0604020202020204" pitchFamily="34" charset="0"/>
                <a:ea typeface="+mn-ea"/>
                <a:cs typeface="Arial" panose="020B0604020202020204" pitchFamily="34" charset="0"/>
              </a:rPr>
              <a:t>Belderson</a:t>
            </a:r>
            <a:r>
              <a:rPr lang="en-GB" sz="1200" kern="1200" dirty="0" smtClean="0">
                <a:solidFill>
                  <a:schemeClr val="tx1"/>
                </a:solidFill>
                <a:effectLst/>
                <a:latin typeface="Arial" panose="020B0604020202020204" pitchFamily="34" charset="0"/>
                <a:ea typeface="+mn-ea"/>
                <a:cs typeface="Arial" panose="020B0604020202020204" pitchFamily="34" charset="0"/>
              </a:rPr>
              <a:t> P, </a:t>
            </a:r>
            <a:r>
              <a:rPr lang="en-GB" sz="1200" kern="1200" dirty="0" err="1" smtClean="0">
                <a:solidFill>
                  <a:schemeClr val="tx1"/>
                </a:solidFill>
                <a:effectLst/>
                <a:latin typeface="Arial" panose="020B0604020202020204" pitchFamily="34" charset="0"/>
                <a:ea typeface="+mn-ea"/>
                <a:cs typeface="Arial" panose="020B0604020202020204" pitchFamily="34" charset="0"/>
              </a:rPr>
              <a:t>Garstang</a:t>
            </a:r>
            <a:r>
              <a:rPr lang="en-GB" sz="1200" kern="1200" dirty="0" smtClean="0">
                <a:solidFill>
                  <a:schemeClr val="tx1"/>
                </a:solidFill>
                <a:effectLst/>
                <a:latin typeface="Arial" panose="020B0604020202020204" pitchFamily="34" charset="0"/>
                <a:ea typeface="+mn-ea"/>
                <a:cs typeface="Arial" panose="020B0604020202020204" pitchFamily="34" charset="0"/>
              </a:rPr>
              <a:t> J, Harrison E, </a:t>
            </a:r>
            <a:r>
              <a:rPr lang="en-GB" sz="1200" kern="1200" dirty="0" err="1" smtClean="0">
                <a:solidFill>
                  <a:schemeClr val="tx1"/>
                </a:solidFill>
                <a:effectLst/>
                <a:latin typeface="Arial" panose="020B0604020202020204" pitchFamily="34" charset="0"/>
                <a:ea typeface="+mn-ea"/>
                <a:cs typeface="Arial" panose="020B0604020202020204" pitchFamily="34" charset="0"/>
              </a:rPr>
              <a:t>Retzer</a:t>
            </a:r>
            <a:r>
              <a:rPr lang="en-GB" sz="1200" kern="1200" dirty="0" smtClean="0">
                <a:solidFill>
                  <a:schemeClr val="tx1"/>
                </a:solidFill>
                <a:effectLst/>
                <a:latin typeface="Arial" panose="020B0604020202020204" pitchFamily="34" charset="0"/>
                <a:ea typeface="+mn-ea"/>
                <a:cs typeface="Arial" panose="020B0604020202020204" pitchFamily="34" charset="0"/>
              </a:rPr>
              <a:t> A, Sorensen P. (2016) Pathways to harm, pathways to protection: a triennial analysis of serious case reviews 2011-2014. </a:t>
            </a:r>
            <a:r>
              <a:rPr lang="en-GB" sz="1200" kern="1200" dirty="0" err="1" smtClean="0">
                <a:solidFill>
                  <a:schemeClr val="tx1"/>
                </a:solidFill>
                <a:effectLst/>
                <a:latin typeface="Arial" panose="020B0604020202020204" pitchFamily="34" charset="0"/>
                <a:ea typeface="+mn-ea"/>
                <a:cs typeface="Arial" panose="020B0604020202020204" pitchFamily="34" charset="0"/>
              </a:rPr>
              <a:t>DfE</a:t>
            </a:r>
            <a:r>
              <a:rPr lang="en-GB" sz="1200" kern="1200" dirty="0" smtClean="0">
                <a:solidFill>
                  <a:schemeClr val="tx1"/>
                </a:solidFill>
                <a:effectLst/>
                <a:latin typeface="Arial" panose="020B0604020202020204" pitchFamily="34" charset="0"/>
                <a:ea typeface="+mn-ea"/>
                <a:cs typeface="Arial" panose="020B0604020202020204" pitchFamily="34" charset="0"/>
              </a:rPr>
              <a:t>. Available at: </a:t>
            </a:r>
            <a:r>
              <a:rPr lang="en-GB" sz="1200" u="sng" kern="1200" dirty="0" smtClean="0">
                <a:solidFill>
                  <a:schemeClr val="tx1"/>
                </a:solidFill>
                <a:effectLst/>
                <a:latin typeface="Arial" panose="020B0604020202020204" pitchFamily="34" charset="0"/>
                <a:ea typeface="+mn-ea"/>
                <a:cs typeface="Arial" panose="020B0604020202020204" pitchFamily="34" charset="0"/>
                <a:hlinkClick r:id="rId4"/>
              </a:rPr>
              <a:t>https://www.gov.uk/government/publications/analysis-of-serious-case-reviews-2011-to-2014</a:t>
            </a:r>
            <a:r>
              <a:rPr lang="en-GB" sz="1000" dirty="0" smtClean="0">
                <a:effectLst/>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195B108-4A47-48C4-9F2A-12BD458A5F48}" type="slidenum">
              <a:rPr lang="en-GB" smtClean="0"/>
              <a:t>4</a:t>
            </a:fld>
            <a:endParaRPr lang="en-GB"/>
          </a:p>
        </p:txBody>
      </p:sp>
    </p:spTree>
    <p:extLst>
      <p:ext uri="{BB962C8B-B14F-4D97-AF65-F5344CB8AC3E}">
        <p14:creationId xmlns:p14="http://schemas.microsoft.com/office/powerpoint/2010/main" val="1623860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b="1" dirty="0">
                <a:latin typeface="Arial" panose="020B0604020202020204" pitchFamily="34" charset="0"/>
                <a:cs typeface="Arial" panose="020B0604020202020204" pitchFamily="34" charset="0"/>
              </a:rPr>
              <a:t>Heading:  The impact on health, mortality, families and communities</a:t>
            </a:r>
            <a:endParaRPr lang="en-GB" dirty="0">
              <a:latin typeface="Arial" panose="020B0604020202020204" pitchFamily="34" charset="0"/>
              <a:cs typeface="Arial" panose="020B0604020202020204" pitchFamily="34" charset="0"/>
            </a:endParaRPr>
          </a:p>
          <a:p>
            <a:endParaRPr lang="en-GB" i="1" dirty="0" smtClean="0">
              <a:latin typeface="Arial" panose="020B0604020202020204" pitchFamily="34" charset="0"/>
              <a:cs typeface="Arial" panose="020B0604020202020204" pitchFamily="34" charset="0"/>
            </a:endParaRPr>
          </a:p>
          <a:p>
            <a:r>
              <a:rPr lang="en-GB" i="0" dirty="0" smtClean="0">
                <a:latin typeface="Arial" panose="020B0604020202020204" pitchFamily="34" charset="0"/>
                <a:cs typeface="Arial" panose="020B0604020202020204" pitchFamily="34" charset="0"/>
              </a:rPr>
              <a:t>Slides </a:t>
            </a:r>
            <a:r>
              <a:rPr lang="en-GB" i="0" dirty="0">
                <a:latin typeface="Arial" panose="020B0604020202020204" pitchFamily="34" charset="0"/>
                <a:cs typeface="Arial" panose="020B0604020202020204" pitchFamily="34" charset="0"/>
              </a:rPr>
              <a:t>in this section show how an individual’s health can be affected by drug or alcohol misuse and reflects on statistics about deaths associated with drug/alcohol misuse.</a:t>
            </a:r>
          </a:p>
          <a:p>
            <a:endParaRPr lang="en-GB" dirty="0"/>
          </a:p>
        </p:txBody>
      </p:sp>
      <p:sp>
        <p:nvSpPr>
          <p:cNvPr id="4" name="Slide Number Placeholder 3"/>
          <p:cNvSpPr>
            <a:spLocks noGrp="1"/>
          </p:cNvSpPr>
          <p:nvPr>
            <p:ph type="sldNum" sz="quarter" idx="10"/>
          </p:nvPr>
        </p:nvSpPr>
        <p:spPr/>
        <p:txBody>
          <a:bodyPr/>
          <a:lstStyle/>
          <a:p>
            <a:fld id="{2195B108-4A47-48C4-9F2A-12BD458A5F48}" type="slidenum">
              <a:rPr lang="en-GB" smtClean="0"/>
              <a:t>5</a:t>
            </a:fld>
            <a:endParaRPr lang="en-GB"/>
          </a:p>
        </p:txBody>
      </p:sp>
    </p:spTree>
    <p:extLst>
      <p:ext uri="{BB962C8B-B14F-4D97-AF65-F5344CB8AC3E}">
        <p14:creationId xmlns:p14="http://schemas.microsoft.com/office/powerpoint/2010/main" val="960524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b="1" dirty="0">
                <a:latin typeface="Arial" panose="020B0604020202020204" pitchFamily="34" charset="0"/>
                <a:cs typeface="Arial" panose="020B0604020202020204" pitchFamily="34" charset="0"/>
              </a:rPr>
              <a:t>Alcohol use damages </a:t>
            </a:r>
            <a:r>
              <a:rPr lang="en-GB" b="1" dirty="0" smtClean="0">
                <a:latin typeface="Arial" panose="020B0604020202020204" pitchFamily="34" charset="0"/>
                <a:cs typeface="Arial" panose="020B0604020202020204" pitchFamily="34" charset="0"/>
              </a:rPr>
              <a:t>health</a:t>
            </a:r>
          </a:p>
          <a:p>
            <a:pPr lvl="0"/>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Alcohol misuse increases the risk of a range of health </a:t>
            </a:r>
            <a:r>
              <a:rPr lang="en-GB" dirty="0" smtClean="0">
                <a:latin typeface="Arial" panose="020B0604020202020204" pitchFamily="34" charset="0"/>
                <a:cs typeface="Arial" panose="020B0604020202020204" pitchFamily="34" charset="0"/>
              </a:rPr>
              <a:t>harms. The harms range from alcohol specific conditions such as serious withdrawal effects and alcohol related brain damage to mental health issues such as depression and anxiety.</a:t>
            </a:r>
          </a:p>
          <a:p>
            <a:endParaRPr lang="en-GB"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References</a:t>
            </a:r>
          </a:p>
          <a:p>
            <a:endParaRPr lang="en-GB" sz="10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Arial" panose="020B0604020202020204" pitchFamily="34" charset="0"/>
                <a:cs typeface="Arial" panose="020B0604020202020204" pitchFamily="34" charset="0"/>
              </a:rPr>
              <a:t>Cut and paste website addresses</a:t>
            </a:r>
            <a:r>
              <a:rPr lang="en-GB" sz="1000" baseline="0" dirty="0" smtClean="0">
                <a:latin typeface="Arial" panose="020B0604020202020204" pitchFamily="34" charset="0"/>
                <a:cs typeface="Arial" panose="020B0604020202020204" pitchFamily="34" charset="0"/>
              </a:rPr>
              <a:t> into your browser</a:t>
            </a:r>
            <a:r>
              <a:rPr lang="en-GB" sz="1000" dirty="0" smtClean="0">
                <a:latin typeface="Arial" panose="020B0604020202020204" pitchFamily="34" charset="0"/>
                <a:cs typeface="Arial" panose="020B0604020202020204" pitchFamily="34" charset="0"/>
              </a:rPr>
              <a:t> to access the links</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All: </a:t>
            </a:r>
            <a:r>
              <a:rPr lang="en-GB" sz="1000" dirty="0" smtClean="0">
                <a:latin typeface="Arial" panose="020B0604020202020204" pitchFamily="34" charset="0"/>
                <a:cs typeface="Arial" panose="020B0604020202020204" pitchFamily="34" charset="0"/>
              </a:rPr>
              <a:t>Centre for Public Health (2013) Updating </a:t>
            </a:r>
            <a:r>
              <a:rPr lang="en-GB" sz="1000" dirty="0">
                <a:latin typeface="Arial" panose="020B0604020202020204" pitchFamily="34" charset="0"/>
                <a:cs typeface="Arial" panose="020B0604020202020204" pitchFamily="34" charset="0"/>
              </a:rPr>
              <a:t>England-Specific Alcohol-Attributable Fractions. Centre for Public </a:t>
            </a:r>
            <a:r>
              <a:rPr lang="en-GB" sz="1000" dirty="0" smtClean="0">
                <a:latin typeface="Arial" panose="020B0604020202020204" pitchFamily="34" charset="0"/>
                <a:cs typeface="Arial" panose="020B0604020202020204" pitchFamily="34" charset="0"/>
              </a:rPr>
              <a:t>Health. </a:t>
            </a:r>
            <a:r>
              <a:rPr lang="en-GB" sz="1000" dirty="0">
                <a:latin typeface="Arial" panose="020B0604020202020204" pitchFamily="34" charset="0"/>
                <a:cs typeface="Arial" panose="020B0604020202020204" pitchFamily="34" charset="0"/>
              </a:rPr>
              <a:t>Available at: </a:t>
            </a:r>
            <a:r>
              <a:rPr lang="en-GB" sz="1000" u="sng" dirty="0">
                <a:latin typeface="Arial" panose="020B0604020202020204" pitchFamily="34" charset="0"/>
                <a:cs typeface="Arial" panose="020B0604020202020204" pitchFamily="34" charset="0"/>
                <a:hlinkClick r:id="rId3"/>
              </a:rPr>
              <a:t>www.cph.org.uk/wp-content/uploads/2014/03/24892-ALCOHOL-FRACTIONS-REPORT-A4-singles-24.3.14.pdf</a:t>
            </a:r>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195B108-4A47-48C4-9F2A-12BD458A5F48}" type="slidenum">
              <a:rPr lang="en-GB" smtClean="0"/>
              <a:t>6</a:t>
            </a:fld>
            <a:endParaRPr lang="en-GB"/>
          </a:p>
        </p:txBody>
      </p:sp>
    </p:spTree>
    <p:extLst>
      <p:ext uri="{BB962C8B-B14F-4D97-AF65-F5344CB8AC3E}">
        <p14:creationId xmlns:p14="http://schemas.microsoft.com/office/powerpoint/2010/main" val="830217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Arial" panose="020B0604020202020204" pitchFamily="34" charset="0"/>
                <a:cs typeface="Arial" panose="020B0604020202020204" pitchFamily="34" charset="0"/>
              </a:rPr>
              <a:t>Alcohol </a:t>
            </a:r>
            <a:r>
              <a:rPr lang="en-GB" b="1" dirty="0">
                <a:latin typeface="Arial" panose="020B0604020202020204" pitchFamily="34" charset="0"/>
                <a:cs typeface="Arial" panose="020B0604020202020204" pitchFamily="34" charset="0"/>
              </a:rPr>
              <a:t>impacts on a wide range of conditions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There are around 1 million alcohol-related admissions to hospital each year. This pie chart shows the numbers of admissions in different disease groups that make up the 1 million admissions. Nearly half of the admissions are accounted for by cardiovascular conditions.</a:t>
            </a:r>
          </a:p>
          <a:p>
            <a:endParaRPr lang="en-GB" dirty="0">
              <a:latin typeface="Arial" panose="020B0604020202020204" pitchFamily="34" charset="0"/>
              <a:cs typeface="Arial" panose="020B0604020202020204" pitchFamily="34" charset="0"/>
            </a:endParaRPr>
          </a:p>
          <a:p>
            <a:r>
              <a:rPr lang="en-GB" sz="1000" b="1" dirty="0" smtClean="0">
                <a:latin typeface="Arial" panose="020B0604020202020204" pitchFamily="34" charset="0"/>
                <a:cs typeface="Arial" panose="020B0604020202020204" pitchFamily="34" charset="0"/>
              </a:rPr>
              <a:t>References</a:t>
            </a:r>
          </a:p>
          <a:p>
            <a:endParaRPr lang="en-GB" sz="10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Arial" panose="020B0604020202020204" pitchFamily="34" charset="0"/>
                <a:cs typeface="Arial" panose="020B0604020202020204" pitchFamily="34" charset="0"/>
              </a:rPr>
              <a:t>Cut and paste website addresses</a:t>
            </a:r>
            <a:r>
              <a:rPr lang="en-GB" sz="1000" baseline="0" dirty="0" smtClean="0">
                <a:latin typeface="Arial" panose="020B0604020202020204" pitchFamily="34" charset="0"/>
                <a:cs typeface="Arial" panose="020B0604020202020204" pitchFamily="34" charset="0"/>
              </a:rPr>
              <a:t> into your browser</a:t>
            </a:r>
            <a:r>
              <a:rPr lang="en-GB" sz="1000" dirty="0" smtClean="0">
                <a:latin typeface="Arial" panose="020B0604020202020204" pitchFamily="34" charset="0"/>
                <a:cs typeface="Arial" panose="020B0604020202020204" pitchFamily="34" charset="0"/>
              </a:rPr>
              <a:t> to access the links</a:t>
            </a:r>
          </a:p>
          <a:p>
            <a:endParaRPr lang="en-GB" sz="1000" dirty="0">
              <a:latin typeface="Arial" panose="020B0604020202020204" pitchFamily="34" charset="0"/>
              <a:cs typeface="Arial" panose="020B0604020202020204" pitchFamily="34" charset="0"/>
            </a:endParaRPr>
          </a:p>
          <a:p>
            <a:r>
              <a:rPr lang="en-GB" sz="1200" kern="1200" dirty="0" smtClean="0">
                <a:solidFill>
                  <a:schemeClr val="tx1"/>
                </a:solidFill>
                <a:latin typeface="Arial" panose="020B0604020202020204" pitchFamily="34" charset="0"/>
                <a:ea typeface="+mn-ea"/>
                <a:cs typeface="Arial" panose="020B0604020202020204" pitchFamily="34" charset="0"/>
              </a:rPr>
              <a:t>Centre for Public Health (2014) </a:t>
            </a:r>
            <a:r>
              <a:rPr lang="en-US" sz="1200" kern="1200" dirty="0" smtClean="0">
                <a:solidFill>
                  <a:schemeClr val="tx1"/>
                </a:solidFill>
                <a:latin typeface="Arial" panose="020B0604020202020204" pitchFamily="34" charset="0"/>
                <a:ea typeface="+mn-ea"/>
                <a:cs typeface="Arial" panose="020B0604020202020204" pitchFamily="34" charset="0"/>
              </a:rPr>
              <a:t>Hospital Episode Statistics (HES) 2015-16– NHS Digital. Updating England-Specific Alcohol-Attributable Fractions.. Available at: </a:t>
            </a:r>
            <a:r>
              <a:rPr lang="en-US" sz="1200" u="sng" kern="1200" dirty="0" smtClean="0">
                <a:solidFill>
                  <a:schemeClr val="tx1"/>
                </a:solidFill>
                <a:latin typeface="Arial" panose="020B0604020202020204" pitchFamily="34" charset="0"/>
                <a:ea typeface="+mn-ea"/>
                <a:cs typeface="Arial" panose="020B0604020202020204" pitchFamily="34" charset="0"/>
                <a:hlinkClick r:id="rId3"/>
              </a:rPr>
              <a:t>http://www.cph.org.uk/wp-content/uploads/2014/03/24892-ALCOHOL-FRACTIONS-REPORT-A4-singles-24.3.14.pdf</a:t>
            </a:r>
            <a:r>
              <a:rPr lang="en-US" sz="1200" u="sng" kern="1200" dirty="0" smtClean="0">
                <a:solidFill>
                  <a:schemeClr val="tx1"/>
                </a:solidFill>
                <a:latin typeface="Arial" panose="020B0604020202020204" pitchFamily="34" charset="0"/>
                <a:ea typeface="+mn-ea"/>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195B108-4A47-48C4-9F2A-12BD458A5F48}" type="slidenum">
              <a:rPr lang="en-GB" smtClean="0"/>
              <a:t>7</a:t>
            </a:fld>
            <a:endParaRPr lang="en-GB"/>
          </a:p>
        </p:txBody>
      </p:sp>
    </p:spTree>
    <p:extLst>
      <p:ext uri="{BB962C8B-B14F-4D97-AF65-F5344CB8AC3E}">
        <p14:creationId xmlns:p14="http://schemas.microsoft.com/office/powerpoint/2010/main" val="3812889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Drug </a:t>
            </a:r>
            <a:r>
              <a:rPr lang="en-GB" b="1" dirty="0"/>
              <a:t>misuse damages health</a:t>
            </a:r>
          </a:p>
          <a:p>
            <a:endParaRPr lang="en-GB" dirty="0" smtClean="0"/>
          </a:p>
          <a:p>
            <a:r>
              <a:rPr lang="en-GB" dirty="0" smtClean="0"/>
              <a:t>Misuse </a:t>
            </a:r>
            <a:r>
              <a:rPr lang="en-GB" dirty="0"/>
              <a:t>of drugs can cause a range of harms depending on the drug of choice and the routes of </a:t>
            </a:r>
            <a:r>
              <a:rPr lang="en-GB" dirty="0" smtClean="0"/>
              <a:t>administration </a:t>
            </a:r>
            <a:r>
              <a:rPr lang="en-GB" dirty="0"/>
              <a:t>such as smoking, injecting or </a:t>
            </a:r>
            <a:r>
              <a:rPr lang="en-GB" dirty="0" smtClean="0"/>
              <a:t>snorting. </a:t>
            </a:r>
            <a:r>
              <a:rPr lang="en-GB" dirty="0"/>
              <a:t>This slide shows some of the health harms that can be associated with drug </a:t>
            </a:r>
            <a:r>
              <a:rPr lang="en-GB" dirty="0" smtClean="0"/>
              <a:t>misuse.</a:t>
            </a:r>
            <a:endParaRPr lang="en-GB" dirty="0"/>
          </a:p>
          <a:p>
            <a:endParaRPr lang="en-GB" dirty="0" smtClean="0"/>
          </a:p>
          <a:p>
            <a:r>
              <a:rPr lang="en-GB" sz="1000" b="1" dirty="0" smtClean="0">
                <a:latin typeface="Arial" panose="020B0604020202020204" pitchFamily="34" charset="0"/>
                <a:cs typeface="Arial" panose="020B0604020202020204" pitchFamily="34" charset="0"/>
              </a:rPr>
              <a:t>References</a:t>
            </a:r>
          </a:p>
          <a:p>
            <a:endParaRPr lang="en-GB" sz="10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Arial" panose="020B0604020202020204" pitchFamily="34" charset="0"/>
                <a:cs typeface="Arial" panose="020B0604020202020204" pitchFamily="34" charset="0"/>
              </a:rPr>
              <a:t>Cut and paste website addresses</a:t>
            </a:r>
            <a:r>
              <a:rPr lang="en-GB" sz="1000" baseline="0" dirty="0" smtClean="0">
                <a:latin typeface="Arial" panose="020B0604020202020204" pitchFamily="34" charset="0"/>
                <a:cs typeface="Arial" panose="020B0604020202020204" pitchFamily="34" charset="0"/>
              </a:rPr>
              <a:t> into your browser</a:t>
            </a:r>
            <a:r>
              <a:rPr lang="en-GB" sz="1000" dirty="0" smtClean="0">
                <a:latin typeface="Arial" panose="020B0604020202020204" pitchFamily="34" charset="0"/>
                <a:cs typeface="Arial" panose="020B0604020202020204" pitchFamily="34" charset="0"/>
              </a:rPr>
              <a:t> to access the links</a:t>
            </a:r>
          </a:p>
          <a:p>
            <a:endParaRPr lang="en-GB" sz="1000" dirty="0"/>
          </a:p>
          <a:p>
            <a:r>
              <a:rPr lang="en-GB" sz="1000" dirty="0" smtClean="0"/>
              <a:t>All: Department of Health, 2017. Drug misuse and dependence: UK guidelines on clinical management. London: Available at</a:t>
            </a:r>
            <a:r>
              <a:rPr lang="en-GB" sz="1000" dirty="0" smtClean="0">
                <a:solidFill>
                  <a:schemeClr val="accent1">
                    <a:lumMod val="75000"/>
                  </a:schemeClr>
                </a:solidFill>
              </a:rPr>
              <a:t>: </a:t>
            </a:r>
            <a:r>
              <a:rPr lang="en-US" sz="1000" u="sng" kern="1200" dirty="0" smtClean="0">
                <a:solidFill>
                  <a:schemeClr val="tx1"/>
                </a:solidFill>
                <a:latin typeface="Arial" panose="020B0604020202020204" pitchFamily="34" charset="0"/>
                <a:ea typeface="+mn-ea"/>
                <a:cs typeface="Arial" panose="020B0604020202020204" pitchFamily="34" charset="0"/>
                <a:hlinkClick r:id="rId3"/>
              </a:rPr>
              <a:t>https://www.gov.uk/government/publications/drug-misuse-and-dependence-uk-guidelines-on-clinical-management</a:t>
            </a:r>
            <a:endParaRPr lang="en-GB" sz="1000" u="sng" dirty="0" smtClean="0">
              <a:solidFill>
                <a:schemeClr val="accent1">
                  <a:lumMod val="75000"/>
                </a:schemeClr>
              </a:solidFill>
            </a:endParaRPr>
          </a:p>
        </p:txBody>
      </p:sp>
      <p:sp>
        <p:nvSpPr>
          <p:cNvPr id="4" name="Slide Number Placeholder 3"/>
          <p:cNvSpPr>
            <a:spLocks noGrp="1"/>
          </p:cNvSpPr>
          <p:nvPr>
            <p:ph type="sldNum" sz="quarter" idx="10"/>
          </p:nvPr>
        </p:nvSpPr>
        <p:spPr/>
        <p:txBody>
          <a:bodyPr/>
          <a:lstStyle/>
          <a:p>
            <a:fld id="{2195B108-4A47-48C4-9F2A-12BD458A5F48}" type="slidenum">
              <a:rPr lang="en-GB" smtClean="0"/>
              <a:t>8</a:t>
            </a:fld>
            <a:endParaRPr lang="en-GB"/>
          </a:p>
        </p:txBody>
      </p:sp>
    </p:spTree>
    <p:extLst>
      <p:ext uri="{BB962C8B-B14F-4D97-AF65-F5344CB8AC3E}">
        <p14:creationId xmlns:p14="http://schemas.microsoft.com/office/powerpoint/2010/main" val="2452401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Drug </a:t>
            </a:r>
            <a:r>
              <a:rPr lang="en-GB" b="1" dirty="0"/>
              <a:t>deaths</a:t>
            </a:r>
          </a:p>
          <a:p>
            <a:endParaRPr lang="en-GB" dirty="0" smtClean="0"/>
          </a:p>
          <a:p>
            <a:r>
              <a:rPr lang="en-GB" dirty="0" smtClean="0"/>
              <a:t>The number of </a:t>
            </a:r>
            <a:r>
              <a:rPr lang="en-GB" dirty="0"/>
              <a:t>drug deaths </a:t>
            </a:r>
            <a:r>
              <a:rPr lang="en-GB" dirty="0" smtClean="0"/>
              <a:t>in 2016 is </a:t>
            </a:r>
            <a:r>
              <a:rPr lang="en-GB" dirty="0"/>
              <a:t>the highest on record (</a:t>
            </a:r>
            <a:r>
              <a:rPr lang="en-GB" dirty="0" smtClean="0"/>
              <a:t>2,383</a:t>
            </a:r>
            <a:r>
              <a:rPr lang="en-GB" dirty="0"/>
              <a:t>). The highest numbers are in </a:t>
            </a:r>
            <a:r>
              <a:rPr lang="en-GB" dirty="0" smtClean="0"/>
              <a:t>men </a:t>
            </a:r>
            <a:r>
              <a:rPr lang="en-GB" dirty="0"/>
              <a:t>and among those aged </a:t>
            </a:r>
            <a:r>
              <a:rPr lang="en-GB" dirty="0" smtClean="0"/>
              <a:t>40</a:t>
            </a:r>
            <a:r>
              <a:rPr lang="en-GB" baseline="0" dirty="0" smtClean="0"/>
              <a:t> to </a:t>
            </a:r>
            <a:r>
              <a:rPr lang="en-GB" dirty="0" smtClean="0"/>
              <a:t>49</a:t>
            </a:r>
            <a:r>
              <a:rPr lang="en-GB" dirty="0"/>
              <a:t>. Over half of all drug-related deaths in England involve </a:t>
            </a:r>
            <a:r>
              <a:rPr lang="en-GB" dirty="0" smtClean="0"/>
              <a:t>opiates.</a:t>
            </a:r>
            <a:r>
              <a:rPr lang="en-GB" baseline="0" dirty="0" smtClean="0"/>
              <a:t> </a:t>
            </a:r>
            <a:r>
              <a:rPr lang="en-GB" dirty="0" smtClean="0"/>
              <a:t>New </a:t>
            </a:r>
            <a:r>
              <a:rPr lang="en-GB" dirty="0"/>
              <a:t>psychoactive substances account for a relatively small proportion of deaths.</a:t>
            </a:r>
          </a:p>
          <a:p>
            <a:endParaRPr lang="en-GB" dirty="0" smtClean="0"/>
          </a:p>
          <a:p>
            <a:r>
              <a:rPr lang="en-GB" sz="1000" b="1" dirty="0" smtClean="0">
                <a:latin typeface="Arial" panose="020B0604020202020204" pitchFamily="34" charset="0"/>
                <a:cs typeface="Arial" panose="020B0604020202020204" pitchFamily="34" charset="0"/>
              </a:rPr>
              <a:t>References</a:t>
            </a:r>
          </a:p>
          <a:p>
            <a:endParaRPr lang="en-GB" sz="10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latin typeface="Arial" panose="020B0604020202020204" pitchFamily="34" charset="0"/>
                <a:cs typeface="Arial" panose="020B0604020202020204" pitchFamily="34" charset="0"/>
              </a:rPr>
              <a:t>Cut and paste website addresses</a:t>
            </a:r>
            <a:r>
              <a:rPr lang="en-GB" sz="1000" baseline="0" dirty="0" smtClean="0">
                <a:latin typeface="Arial" panose="020B0604020202020204" pitchFamily="34" charset="0"/>
                <a:cs typeface="Arial" panose="020B0604020202020204" pitchFamily="34" charset="0"/>
              </a:rPr>
              <a:t> into your browser</a:t>
            </a:r>
            <a:r>
              <a:rPr lang="en-GB" sz="1000" dirty="0" smtClean="0">
                <a:latin typeface="Arial" panose="020B0604020202020204" pitchFamily="34" charset="0"/>
                <a:cs typeface="Arial" panose="020B0604020202020204" pitchFamily="34" charset="0"/>
              </a:rPr>
              <a:t> to access the links</a:t>
            </a:r>
          </a:p>
          <a:p>
            <a:endParaRPr lang="en-GB" sz="1000" dirty="0"/>
          </a:p>
          <a:p>
            <a:r>
              <a:rPr lang="en-GB" sz="1000" dirty="0"/>
              <a:t>All: ONS (2017) Deaths related to drug poisoning in England and Wales: 2016 registrations. Available at: </a:t>
            </a:r>
            <a:r>
              <a:rPr lang="en-GB" sz="1000" dirty="0">
                <a:hlinkClick r:id="rId3"/>
              </a:rPr>
              <a:t>https://</a:t>
            </a:r>
            <a:r>
              <a:rPr lang="en-GB" sz="1000" dirty="0" smtClean="0">
                <a:hlinkClick r:id="rId3"/>
              </a:rPr>
              <a:t>www.ons.gov.uk/peoplepopulationandcommunity/birthsdeathsandmarriages/deaths/bulletins/deathsrelatedtodrugpoisoninginenglandandwales/2016registrations</a:t>
            </a:r>
            <a:r>
              <a:rPr lang="en-GB" sz="1000" dirty="0" smtClean="0"/>
              <a:t> </a:t>
            </a:r>
          </a:p>
          <a:p>
            <a:endParaRPr lang="en-GB" sz="1000" dirty="0" smtClean="0"/>
          </a:p>
          <a:p>
            <a:r>
              <a:rPr lang="en-US" sz="1200" kern="1200" dirty="0" smtClean="0">
                <a:solidFill>
                  <a:schemeClr val="tx1"/>
                </a:solidFill>
                <a:latin typeface="+mn-lt"/>
                <a:ea typeface="+mn-ea"/>
                <a:cs typeface="+mn-cs"/>
              </a:rPr>
              <a:t>Please note: the statistics are for England only, with the exception of NPS deaths which is for England and Wales.</a:t>
            </a:r>
            <a:endParaRPr lang="en-GB" sz="1000" dirty="0"/>
          </a:p>
          <a:p>
            <a:endParaRPr lang="en-GB" dirty="0"/>
          </a:p>
        </p:txBody>
      </p:sp>
      <p:sp>
        <p:nvSpPr>
          <p:cNvPr id="4" name="Slide Number Placeholder 3"/>
          <p:cNvSpPr>
            <a:spLocks noGrp="1"/>
          </p:cNvSpPr>
          <p:nvPr>
            <p:ph type="sldNum" sz="quarter" idx="10"/>
          </p:nvPr>
        </p:nvSpPr>
        <p:spPr/>
        <p:txBody>
          <a:bodyPr/>
          <a:lstStyle/>
          <a:p>
            <a:fld id="{2195B108-4A47-48C4-9F2A-12BD458A5F48}" type="slidenum">
              <a:rPr lang="en-GB" smtClean="0"/>
              <a:t>9</a:t>
            </a:fld>
            <a:endParaRPr lang="en-GB"/>
          </a:p>
        </p:txBody>
      </p:sp>
    </p:spTree>
    <p:extLst>
      <p:ext uri="{BB962C8B-B14F-4D97-AF65-F5344CB8AC3E}">
        <p14:creationId xmlns:p14="http://schemas.microsoft.com/office/powerpoint/2010/main" val="242286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017E2EE-F5B4-4705-9A6D-B3F5F7D81367}" type="datetimeFigureOut">
              <a:rPr lang="en-GB" smtClean="0"/>
              <a:t>08/02/2018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623E81-713C-49A5-974C-FB3737BF6E2C}" type="slidenum">
              <a:rPr lang="en-GB" smtClean="0"/>
              <a:t>‹#›</a:t>
            </a:fld>
            <a:endParaRPr lang="en-GB"/>
          </a:p>
        </p:txBody>
      </p:sp>
    </p:spTree>
    <p:extLst>
      <p:ext uri="{BB962C8B-B14F-4D97-AF65-F5344CB8AC3E}">
        <p14:creationId xmlns:p14="http://schemas.microsoft.com/office/powerpoint/2010/main" val="121144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17E2EE-F5B4-4705-9A6D-B3F5F7D81367}" type="datetimeFigureOut">
              <a:rPr lang="en-GB" smtClean="0"/>
              <a:t>08/02/2018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623E81-713C-49A5-974C-FB3737BF6E2C}" type="slidenum">
              <a:rPr lang="en-GB" smtClean="0"/>
              <a:t>‹#›</a:t>
            </a:fld>
            <a:endParaRPr lang="en-GB"/>
          </a:p>
        </p:txBody>
      </p:sp>
    </p:spTree>
    <p:extLst>
      <p:ext uri="{BB962C8B-B14F-4D97-AF65-F5344CB8AC3E}">
        <p14:creationId xmlns:p14="http://schemas.microsoft.com/office/powerpoint/2010/main" val="2141713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17E2EE-F5B4-4705-9A6D-B3F5F7D81367}" type="datetimeFigureOut">
              <a:rPr lang="en-GB" smtClean="0"/>
              <a:t>08/02/2018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623E81-713C-49A5-974C-FB3737BF6E2C}" type="slidenum">
              <a:rPr lang="en-GB" smtClean="0"/>
              <a:t>‹#›</a:t>
            </a:fld>
            <a:endParaRPr lang="en-GB"/>
          </a:p>
        </p:txBody>
      </p:sp>
    </p:spTree>
    <p:extLst>
      <p:ext uri="{BB962C8B-B14F-4D97-AF65-F5344CB8AC3E}">
        <p14:creationId xmlns:p14="http://schemas.microsoft.com/office/powerpoint/2010/main" val="1840867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17E2EE-F5B4-4705-9A6D-B3F5F7D81367}" type="datetimeFigureOut">
              <a:rPr lang="en-GB" smtClean="0"/>
              <a:t>08/02/2018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623E81-713C-49A5-974C-FB3737BF6E2C}" type="slidenum">
              <a:rPr lang="en-GB" smtClean="0"/>
              <a:t>‹#›</a:t>
            </a:fld>
            <a:endParaRPr lang="en-GB"/>
          </a:p>
        </p:txBody>
      </p:sp>
    </p:spTree>
    <p:extLst>
      <p:ext uri="{BB962C8B-B14F-4D97-AF65-F5344CB8AC3E}">
        <p14:creationId xmlns:p14="http://schemas.microsoft.com/office/powerpoint/2010/main" val="1753756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17E2EE-F5B4-4705-9A6D-B3F5F7D81367}" type="datetimeFigureOut">
              <a:rPr lang="en-GB" smtClean="0"/>
              <a:t>08/02/2018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623E81-713C-49A5-974C-FB3737BF6E2C}" type="slidenum">
              <a:rPr lang="en-GB" smtClean="0"/>
              <a:t>‹#›</a:t>
            </a:fld>
            <a:endParaRPr lang="en-GB"/>
          </a:p>
        </p:txBody>
      </p:sp>
    </p:spTree>
    <p:extLst>
      <p:ext uri="{BB962C8B-B14F-4D97-AF65-F5344CB8AC3E}">
        <p14:creationId xmlns:p14="http://schemas.microsoft.com/office/powerpoint/2010/main" val="3822036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017E2EE-F5B4-4705-9A6D-B3F5F7D81367}" type="datetimeFigureOut">
              <a:rPr lang="en-GB" smtClean="0"/>
              <a:t>08/02/2018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623E81-713C-49A5-974C-FB3737BF6E2C}" type="slidenum">
              <a:rPr lang="en-GB" smtClean="0"/>
              <a:t>‹#›</a:t>
            </a:fld>
            <a:endParaRPr lang="en-GB"/>
          </a:p>
        </p:txBody>
      </p:sp>
    </p:spTree>
    <p:extLst>
      <p:ext uri="{BB962C8B-B14F-4D97-AF65-F5344CB8AC3E}">
        <p14:creationId xmlns:p14="http://schemas.microsoft.com/office/powerpoint/2010/main" val="3895435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017E2EE-F5B4-4705-9A6D-B3F5F7D81367}" type="datetimeFigureOut">
              <a:rPr lang="en-GB" smtClean="0"/>
              <a:t>08/02/2018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8623E81-713C-49A5-974C-FB3737BF6E2C}" type="slidenum">
              <a:rPr lang="en-GB" smtClean="0"/>
              <a:t>‹#›</a:t>
            </a:fld>
            <a:endParaRPr lang="en-GB"/>
          </a:p>
        </p:txBody>
      </p:sp>
    </p:spTree>
    <p:extLst>
      <p:ext uri="{BB962C8B-B14F-4D97-AF65-F5344CB8AC3E}">
        <p14:creationId xmlns:p14="http://schemas.microsoft.com/office/powerpoint/2010/main" val="2333666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017E2EE-F5B4-4705-9A6D-B3F5F7D81367}" type="datetimeFigureOut">
              <a:rPr lang="en-GB" smtClean="0"/>
              <a:t>08/02/2018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8623E81-713C-49A5-974C-FB3737BF6E2C}" type="slidenum">
              <a:rPr lang="en-GB" smtClean="0"/>
              <a:t>‹#›</a:t>
            </a:fld>
            <a:endParaRPr lang="en-GB"/>
          </a:p>
        </p:txBody>
      </p:sp>
    </p:spTree>
    <p:extLst>
      <p:ext uri="{BB962C8B-B14F-4D97-AF65-F5344CB8AC3E}">
        <p14:creationId xmlns:p14="http://schemas.microsoft.com/office/powerpoint/2010/main" val="844132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17E2EE-F5B4-4705-9A6D-B3F5F7D81367}" type="datetimeFigureOut">
              <a:rPr lang="en-GB" smtClean="0"/>
              <a:t>08/02/2018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8623E81-713C-49A5-974C-FB3737BF6E2C}" type="slidenum">
              <a:rPr lang="en-GB" smtClean="0"/>
              <a:t>‹#›</a:t>
            </a:fld>
            <a:endParaRPr lang="en-GB"/>
          </a:p>
        </p:txBody>
      </p:sp>
    </p:spTree>
    <p:extLst>
      <p:ext uri="{BB962C8B-B14F-4D97-AF65-F5344CB8AC3E}">
        <p14:creationId xmlns:p14="http://schemas.microsoft.com/office/powerpoint/2010/main" val="2352517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17E2EE-F5B4-4705-9A6D-B3F5F7D81367}" type="datetimeFigureOut">
              <a:rPr lang="en-GB" smtClean="0"/>
              <a:t>08/02/2018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623E81-713C-49A5-974C-FB3737BF6E2C}" type="slidenum">
              <a:rPr lang="en-GB" smtClean="0"/>
              <a:t>‹#›</a:t>
            </a:fld>
            <a:endParaRPr lang="en-GB"/>
          </a:p>
        </p:txBody>
      </p:sp>
    </p:spTree>
    <p:extLst>
      <p:ext uri="{BB962C8B-B14F-4D97-AF65-F5344CB8AC3E}">
        <p14:creationId xmlns:p14="http://schemas.microsoft.com/office/powerpoint/2010/main" val="1888048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17E2EE-F5B4-4705-9A6D-B3F5F7D81367}" type="datetimeFigureOut">
              <a:rPr lang="en-GB" smtClean="0"/>
              <a:t>08/02/2018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623E81-713C-49A5-974C-FB3737BF6E2C}" type="slidenum">
              <a:rPr lang="en-GB" smtClean="0"/>
              <a:t>‹#›</a:t>
            </a:fld>
            <a:endParaRPr lang="en-GB"/>
          </a:p>
        </p:txBody>
      </p:sp>
    </p:spTree>
    <p:extLst>
      <p:ext uri="{BB962C8B-B14F-4D97-AF65-F5344CB8AC3E}">
        <p14:creationId xmlns:p14="http://schemas.microsoft.com/office/powerpoint/2010/main" val="32129085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7E2EE-F5B4-4705-9A6D-B3F5F7D81367}" type="datetimeFigureOut">
              <a:rPr lang="en-GB" smtClean="0"/>
              <a:t>08/02/2018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23E81-713C-49A5-974C-FB3737BF6E2C}" type="slidenum">
              <a:rPr lang="en-GB" smtClean="0"/>
              <a:t>‹#›</a:t>
            </a:fld>
            <a:endParaRPr lang="en-GB"/>
          </a:p>
        </p:txBody>
      </p:sp>
    </p:spTree>
    <p:extLst>
      <p:ext uri="{BB962C8B-B14F-4D97-AF65-F5344CB8AC3E}">
        <p14:creationId xmlns:p14="http://schemas.microsoft.com/office/powerpoint/2010/main" val="389267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amp;D-01"/>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25833596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amp;D-1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12546909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amp;D why invest 2017 altered size-1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219304375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amp;D why invest 2017 altered size-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spTree>
    <p:extLst>
      <p:ext uri="{BB962C8B-B14F-4D97-AF65-F5344CB8AC3E}">
        <p14:creationId xmlns:p14="http://schemas.microsoft.com/office/powerpoint/2010/main" val="415653097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amp;D-1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84670027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amp;D-1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183570562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xx-15"/>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7864642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amp;D-1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65143223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xx-17"/>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64216646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amp;D-18.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190029798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amp;D-1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351449677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amp;D why invest 2017 altered size-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220464936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amp;D-20"/>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92759891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amp;D-21"/>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10838486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amp;D-2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354776957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amp;D-23"/>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19098888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amp;D-24"/>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415161210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amp;D why invest 2017 altered size-25.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193069379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xx-26"/>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24096780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amp;D-27.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115062577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amp;D-28.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106228689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amp;D-29"/>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6427906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amp;D-0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86722585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amp;D-3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70627088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amp;D-31"/>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19892576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amp;D-3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88647147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amp;D why invest 2017 altered size-0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145486069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xx-05"/>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50936195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amp;D-06"/>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52203740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amp;D why invest 2017 altered size-07.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43383298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amp;D-08"/>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9847800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amp;D-0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293400464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TotalTime>
  <Words>4497</Words>
  <Application>Microsoft Macintosh PowerPoint</Application>
  <PresentationFormat>On-screen Show (4:3)</PresentationFormat>
  <Paragraphs>390</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Album</dc:title>
  <dc:creator>Jon White</dc:creator>
  <cp:lastModifiedBy>Jon White</cp:lastModifiedBy>
  <cp:revision>43</cp:revision>
  <dcterms:created xsi:type="dcterms:W3CDTF">2017-11-29T12:37:18Z</dcterms:created>
  <dcterms:modified xsi:type="dcterms:W3CDTF">2018-02-08T16:03:07Z</dcterms:modified>
</cp:coreProperties>
</file>